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5" r:id="rId2"/>
    <p:sldId id="272" r:id="rId3"/>
    <p:sldId id="262" r:id="rId4"/>
    <p:sldId id="296" r:id="rId5"/>
    <p:sldId id="275" r:id="rId6"/>
    <p:sldId id="297" r:id="rId7"/>
    <p:sldId id="298" r:id="rId8"/>
    <p:sldId id="302" r:id="rId9"/>
    <p:sldId id="269" r:id="rId10"/>
    <p:sldId id="271" r:id="rId11"/>
    <p:sldId id="303" r:id="rId12"/>
    <p:sldId id="295" r:id="rId13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800" kern="1200">
        <a:solidFill>
          <a:srgbClr val="CC3300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800" kern="1200">
        <a:solidFill>
          <a:srgbClr val="CC3300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800" kern="1200">
        <a:solidFill>
          <a:srgbClr val="CC3300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800" kern="1200">
        <a:solidFill>
          <a:srgbClr val="CC3300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800" kern="1200">
        <a:solidFill>
          <a:srgbClr val="CC33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rgbClr val="CC3300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rgbClr val="CC3300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rgbClr val="CC3300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rgbClr val="CC3300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0000"/>
    <a:srgbClr val="3333CC"/>
    <a:srgbClr val="CC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21" autoAdjust="0"/>
    <p:restoredTop sz="94660"/>
  </p:normalViewPr>
  <p:slideViewPr>
    <p:cSldViewPr>
      <p:cViewPr varScale="1">
        <p:scale>
          <a:sx n="68" d="100"/>
          <a:sy n="68" d="100"/>
        </p:scale>
        <p:origin x="-5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C01DD6-B608-4311-8B33-F65BE39303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194D7E-3104-4B88-AB05-7FF24A9DA1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4FD06B-59A0-44FA-99B3-CD4F5A02CB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2A5ECF-24F9-4850-AD12-933981B6ED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94BB3A-0C8F-4242-89F2-33FBDF0D57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74D4A5-0C8C-454D-A19B-DED278E2B3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8751AD-4236-420F-BEE0-9C88CD12E8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D6DAC-C35D-45DB-A853-F4E4AA9D60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1BDB98-C21F-4ECB-96B8-3CCC41858C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EB8211-9D6E-49ED-B774-1EADF809BA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5D88B7-22A6-4CD0-8023-44D8FA3EE9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866C35A9-07CC-4CCE-B9FE-18BAA0040B3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nguyet\Em-van-nho-truong-xua-Top-ca-thieu-nhi.mp3" TargetMode="External"/><Relationship Id="rId6" Type="http://schemas.openxmlformats.org/officeDocument/2006/relationships/image" Target="../media/image15.png"/><Relationship Id="rId5" Type="http://schemas.openxmlformats.org/officeDocument/2006/relationships/image" Target="../media/image14.gif"/><Relationship Id="rId4" Type="http://schemas.openxmlformats.org/officeDocument/2006/relationships/image" Target="../media/image13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6" name="Picture 2" descr="ml003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62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350" name="WordArt 6"/>
          <p:cNvSpPr>
            <a:spLocks noChangeArrowheads="1" noChangeShapeType="1" noTextEdit="1"/>
          </p:cNvSpPr>
          <p:nvPr/>
        </p:nvSpPr>
        <p:spPr bwMode="auto">
          <a:xfrm>
            <a:off x="1219200" y="152400"/>
            <a:ext cx="6753225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TRƯỜNG TIỂU HỌC 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ÁI MỘ A</a:t>
            </a: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57351" name="WordArt 7"/>
          <p:cNvSpPr>
            <a:spLocks noChangeArrowheads="1" noChangeShapeType="1" noTextEdit="1"/>
          </p:cNvSpPr>
          <p:nvPr/>
        </p:nvSpPr>
        <p:spPr bwMode="auto">
          <a:xfrm>
            <a:off x="4648200" y="1600200"/>
            <a:ext cx="4124325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CHÍNH TẢ - LỚP </a:t>
            </a:r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3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57352" name="WordArt 8"/>
          <p:cNvSpPr>
            <a:spLocks noChangeArrowheads="1" noChangeShapeType="1" noTextEdit="1"/>
          </p:cNvSpPr>
          <p:nvPr/>
        </p:nvSpPr>
        <p:spPr bwMode="auto">
          <a:xfrm>
            <a:off x="304800" y="2819400"/>
            <a:ext cx="4572000" cy="213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Tuần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12:    CẢNH 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ĐẸP NON SÔNG</a:t>
            </a:r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98638"/>
            <a:ext cx="9144000" cy="4068762"/>
          </a:xfrm>
        </p:spPr>
        <p:txBody>
          <a:bodyPr/>
          <a:lstStyle/>
          <a:p>
            <a:pPr>
              <a:buFontTx/>
              <a:buNone/>
            </a:pPr>
            <a:r>
              <a:rPr lang="en-US" b="1">
                <a:solidFill>
                  <a:srgbClr val="000066"/>
                </a:solidFill>
              </a:rPr>
              <a:t>     </a:t>
            </a:r>
            <a:r>
              <a:rPr lang="en-US" b="1">
                <a:solidFill>
                  <a:srgbClr val="000066"/>
                </a:solidFill>
                <a:latin typeface="Times New Roman" pitchFamily="18" charset="0"/>
              </a:rPr>
              <a:t>Đường vô xứ </a:t>
            </a:r>
            <a:r>
              <a:rPr lang="en-US" b="1">
                <a:solidFill>
                  <a:srgbClr val="CC0000"/>
                </a:solidFill>
                <a:latin typeface="Times New Roman" pitchFamily="18" charset="0"/>
              </a:rPr>
              <a:t>Nghệ</a:t>
            </a:r>
            <a:r>
              <a:rPr lang="en-US" b="1">
                <a:solidFill>
                  <a:srgbClr val="000066"/>
                </a:solidFill>
                <a:latin typeface="Times New Roman" pitchFamily="18" charset="0"/>
              </a:rPr>
              <a:t> quanh quanh,</a:t>
            </a:r>
          </a:p>
          <a:p>
            <a:pPr>
              <a:buFontTx/>
              <a:buNone/>
            </a:pPr>
            <a:r>
              <a:rPr lang="en-US" b="1">
                <a:solidFill>
                  <a:srgbClr val="000066"/>
                </a:solidFill>
                <a:latin typeface="Times New Roman" pitchFamily="18" charset="0"/>
              </a:rPr>
              <a:t>  Non xanh nước biếc như tranh hoạ đồ.</a:t>
            </a:r>
          </a:p>
          <a:p>
            <a:pPr>
              <a:buFontTx/>
              <a:buNone/>
            </a:pPr>
            <a:r>
              <a:rPr lang="en-US" b="1">
                <a:solidFill>
                  <a:srgbClr val="000066"/>
                </a:solidFill>
              </a:rPr>
              <a:t>     </a:t>
            </a:r>
            <a:r>
              <a:rPr lang="en-US" b="1">
                <a:solidFill>
                  <a:srgbClr val="CC0000"/>
                </a:solidFill>
                <a:latin typeface="Times New Roman" pitchFamily="18" charset="0"/>
              </a:rPr>
              <a:t>Hải Vân</a:t>
            </a:r>
            <a:r>
              <a:rPr lang="en-US" b="1">
                <a:solidFill>
                  <a:srgbClr val="000066"/>
                </a:solidFill>
                <a:latin typeface="Times New Roman" pitchFamily="18" charset="0"/>
              </a:rPr>
              <a:t> bát ngát nghìn trùng</a:t>
            </a:r>
          </a:p>
          <a:p>
            <a:pPr>
              <a:buFontTx/>
              <a:buNone/>
            </a:pPr>
            <a:r>
              <a:rPr lang="en-US" b="1">
                <a:solidFill>
                  <a:srgbClr val="CC0000"/>
                </a:solidFill>
                <a:latin typeface="Times New Roman" pitchFamily="18" charset="0"/>
              </a:rPr>
              <a:t>  Hòn Hồng</a:t>
            </a:r>
            <a:r>
              <a:rPr lang="en-US" b="1">
                <a:solidFill>
                  <a:srgbClr val="000066"/>
                </a:solidFill>
                <a:latin typeface="Times New Roman" pitchFamily="18" charset="0"/>
              </a:rPr>
              <a:t> sừng sững đứng trong vịnh Hàn.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609600" y="5410200"/>
            <a:ext cx="7391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3200" b="1">
                <a:solidFill>
                  <a:srgbClr val="CC0000"/>
                </a:solidFill>
              </a:rPr>
              <a:t>Đồng Tháp Mười</a:t>
            </a:r>
            <a:r>
              <a:rPr lang="en-US" sz="3200" b="1">
                <a:solidFill>
                  <a:srgbClr val="000066"/>
                </a:solidFill>
              </a:rPr>
              <a:t> cò bay thẳng cánh</a:t>
            </a:r>
          </a:p>
          <a:p>
            <a:pPr algn="l"/>
            <a:r>
              <a:rPr lang="en-US" sz="3200" b="1">
                <a:solidFill>
                  <a:srgbClr val="CC0000"/>
                </a:solidFill>
              </a:rPr>
              <a:t>Nước Tháp Mười</a:t>
            </a:r>
            <a:r>
              <a:rPr lang="en-US" sz="3200" b="1">
                <a:solidFill>
                  <a:srgbClr val="000066"/>
                </a:solidFill>
              </a:rPr>
              <a:t> lóng lánh cá tôm.</a:t>
            </a: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228600" y="4267200"/>
            <a:ext cx="8915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3200" b="1">
                <a:solidFill>
                  <a:srgbClr val="000066"/>
                </a:solidFill>
                <a:latin typeface="Arial" charset="0"/>
              </a:rPr>
              <a:t>      </a:t>
            </a:r>
            <a:r>
              <a:rPr lang="en-US" sz="3200" b="1">
                <a:solidFill>
                  <a:srgbClr val="CC0000"/>
                </a:solidFill>
              </a:rPr>
              <a:t>Nhà Bè</a:t>
            </a:r>
            <a:r>
              <a:rPr lang="en-US" sz="3200" b="1">
                <a:solidFill>
                  <a:srgbClr val="000066"/>
                </a:solidFill>
              </a:rPr>
              <a:t> nước chảy chia hai</a:t>
            </a:r>
          </a:p>
          <a:p>
            <a:pPr algn="l"/>
            <a:r>
              <a:rPr lang="en-US" sz="3200" b="1">
                <a:solidFill>
                  <a:srgbClr val="000066"/>
                </a:solidFill>
              </a:rPr>
              <a:t>Ai về </a:t>
            </a:r>
            <a:r>
              <a:rPr lang="en-US" sz="3200" b="1">
                <a:solidFill>
                  <a:srgbClr val="CC0000"/>
                </a:solidFill>
              </a:rPr>
              <a:t>Gia Định, Đồng Nai</a:t>
            </a:r>
            <a:r>
              <a:rPr lang="en-US" sz="3200" b="1">
                <a:solidFill>
                  <a:srgbClr val="000066"/>
                </a:solidFill>
              </a:rPr>
              <a:t> thì về.</a:t>
            </a: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0" y="533400"/>
            <a:ext cx="9144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000" b="1" u="sng">
                <a:solidFill>
                  <a:srgbClr val="0000FF"/>
                </a:solidFill>
                <a:cs typeface="Times New Roman" pitchFamily="18" charset="0"/>
              </a:rPr>
              <a:t>Chính tả</a:t>
            </a:r>
            <a:r>
              <a:rPr lang="en-US" sz="3000" b="1">
                <a:solidFill>
                  <a:srgbClr val="0000FF"/>
                </a:solidFill>
                <a:cs typeface="Times New Roman" pitchFamily="18" charset="0"/>
              </a:rPr>
              <a:t>: (Nghe - viết)</a:t>
            </a:r>
          </a:p>
        </p:txBody>
      </p:sp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0" y="1066800"/>
            <a:ext cx="9144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000" b="1">
                <a:solidFill>
                  <a:srgbClr val="CC0000"/>
                </a:solidFill>
                <a:cs typeface="Times New Roman" pitchFamily="18" charset="0"/>
              </a:rPr>
              <a:t>Cảnh đẹp non sông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2057400"/>
            <a:ext cx="9144000" cy="4068763"/>
          </a:xfrm>
        </p:spPr>
        <p:txBody>
          <a:bodyPr/>
          <a:lstStyle/>
          <a:p>
            <a:pPr>
              <a:buFontTx/>
              <a:buNone/>
            </a:pPr>
            <a:r>
              <a:rPr lang="en-US" b="1">
                <a:solidFill>
                  <a:srgbClr val="000066"/>
                </a:solidFill>
              </a:rPr>
              <a:t>     </a:t>
            </a:r>
            <a:endParaRPr lang="en-US"/>
          </a:p>
        </p:txBody>
      </p:sp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4495800" y="2957513"/>
            <a:ext cx="838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b="1">
                <a:solidFill>
                  <a:srgbClr val="CC0000"/>
                </a:solidFill>
              </a:rPr>
              <a:t>vác </a:t>
            </a:r>
          </a:p>
        </p:txBody>
      </p:sp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228600" y="4267200"/>
            <a:ext cx="891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3200" b="1">
                <a:solidFill>
                  <a:srgbClr val="000066"/>
                </a:solidFill>
                <a:latin typeface="Arial" charset="0"/>
              </a:rPr>
              <a:t>      </a:t>
            </a:r>
          </a:p>
        </p:txBody>
      </p:sp>
      <p:sp>
        <p:nvSpPr>
          <p:cNvPr id="55311" name="Text Box 15"/>
          <p:cNvSpPr txBox="1">
            <a:spLocks noChangeArrowheads="1"/>
          </p:cNvSpPr>
          <p:nvPr/>
        </p:nvSpPr>
        <p:spPr bwMode="auto">
          <a:xfrm>
            <a:off x="2057400" y="1981200"/>
            <a:ext cx="3886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3200">
              <a:solidFill>
                <a:schemeClr val="tx1"/>
              </a:solidFill>
              <a:latin typeface="VNI-Times" pitchFamily="2" charset="0"/>
            </a:endParaRPr>
          </a:p>
        </p:txBody>
      </p:sp>
      <p:sp>
        <p:nvSpPr>
          <p:cNvPr id="55312" name="Text Box 16"/>
          <p:cNvSpPr txBox="1">
            <a:spLocks noChangeArrowheads="1"/>
          </p:cNvSpPr>
          <p:nvPr/>
        </p:nvSpPr>
        <p:spPr bwMode="auto">
          <a:xfrm>
            <a:off x="381000" y="1600200"/>
            <a:ext cx="228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Bài tập 2</a:t>
            </a:r>
          </a:p>
        </p:txBody>
      </p:sp>
      <p:sp>
        <p:nvSpPr>
          <p:cNvPr id="55313" name="Text Box 17"/>
          <p:cNvSpPr txBox="1">
            <a:spLocks noChangeArrowheads="1"/>
          </p:cNvSpPr>
          <p:nvPr/>
        </p:nvSpPr>
        <p:spPr bwMode="auto">
          <a:xfrm>
            <a:off x="2438400" y="2362200"/>
            <a:ext cx="4038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3200">
              <a:solidFill>
                <a:schemeClr val="tx1"/>
              </a:solidFill>
              <a:latin typeface="VNI-Times" pitchFamily="2" charset="0"/>
            </a:endParaRPr>
          </a:p>
        </p:txBody>
      </p:sp>
      <p:sp>
        <p:nvSpPr>
          <p:cNvPr id="55314" name="Text Box 18"/>
          <p:cNvSpPr txBox="1">
            <a:spLocks noChangeArrowheads="1"/>
          </p:cNvSpPr>
          <p:nvPr/>
        </p:nvSpPr>
        <p:spPr bwMode="auto">
          <a:xfrm>
            <a:off x="314325" y="2362200"/>
            <a:ext cx="815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</a:rPr>
              <a:t>b. Tìm tiếng có vần </a:t>
            </a:r>
            <a:r>
              <a:rPr lang="en-US" b="1" i="1">
                <a:solidFill>
                  <a:srgbClr val="CC0000"/>
                </a:solidFill>
              </a:rPr>
              <a:t>at</a:t>
            </a:r>
            <a:r>
              <a:rPr lang="en-US" b="1">
                <a:solidFill>
                  <a:schemeClr val="accent2"/>
                </a:solidFill>
              </a:rPr>
              <a:t> hoặc </a:t>
            </a:r>
            <a:r>
              <a:rPr lang="en-US" b="1">
                <a:solidFill>
                  <a:srgbClr val="CC0000"/>
                </a:solidFill>
              </a:rPr>
              <a:t>ac</a:t>
            </a:r>
            <a:r>
              <a:rPr lang="en-US" b="1">
                <a:solidFill>
                  <a:schemeClr val="accent2"/>
                </a:solidFill>
              </a:rPr>
              <a:t> có nghĩa như sau:</a:t>
            </a:r>
          </a:p>
        </p:txBody>
      </p:sp>
      <p:sp>
        <p:nvSpPr>
          <p:cNvPr id="55315" name="Text Box 19"/>
          <p:cNvSpPr txBox="1">
            <a:spLocks noChangeArrowheads="1"/>
          </p:cNvSpPr>
          <p:nvPr/>
        </p:nvSpPr>
        <p:spPr bwMode="auto">
          <a:xfrm>
            <a:off x="23813" y="2971800"/>
            <a:ext cx="43624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- Mang vật nặng trên vai: </a:t>
            </a:r>
          </a:p>
        </p:txBody>
      </p:sp>
      <p:sp>
        <p:nvSpPr>
          <p:cNvPr id="55316" name="Text Box 20"/>
          <p:cNvSpPr txBox="1">
            <a:spLocks noChangeArrowheads="1"/>
          </p:cNvSpPr>
          <p:nvPr/>
        </p:nvSpPr>
        <p:spPr bwMode="auto">
          <a:xfrm>
            <a:off x="0" y="3581400"/>
            <a:ext cx="57896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- Có cảm giác cần uống nước: </a:t>
            </a:r>
          </a:p>
        </p:txBody>
      </p:sp>
      <p:sp>
        <p:nvSpPr>
          <p:cNvPr id="55317" name="Text Box 21"/>
          <p:cNvSpPr txBox="1">
            <a:spLocks noChangeArrowheads="1"/>
          </p:cNvSpPr>
          <p:nvPr/>
        </p:nvSpPr>
        <p:spPr bwMode="auto">
          <a:xfrm>
            <a:off x="14288" y="4257675"/>
            <a:ext cx="79105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- Dòng nước tự nhiên từ trên cao đổ xuống thấp:</a:t>
            </a:r>
          </a:p>
        </p:txBody>
      </p:sp>
      <p:sp>
        <p:nvSpPr>
          <p:cNvPr id="55321" name="Rectangle 25"/>
          <p:cNvSpPr>
            <a:spLocks noChangeArrowheads="1"/>
          </p:cNvSpPr>
          <p:nvPr/>
        </p:nvSpPr>
        <p:spPr bwMode="auto">
          <a:xfrm>
            <a:off x="7543800" y="4191000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b="1">
                <a:solidFill>
                  <a:srgbClr val="CC0000"/>
                </a:solidFill>
              </a:rPr>
              <a:t>thác </a:t>
            </a:r>
          </a:p>
        </p:txBody>
      </p:sp>
      <p:sp>
        <p:nvSpPr>
          <p:cNvPr id="55322" name="Rectangle 26"/>
          <p:cNvSpPr>
            <a:spLocks noChangeArrowheads="1"/>
          </p:cNvSpPr>
          <p:nvPr/>
        </p:nvSpPr>
        <p:spPr bwMode="auto">
          <a:xfrm>
            <a:off x="5181600" y="3567113"/>
            <a:ext cx="9429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b="1">
                <a:solidFill>
                  <a:srgbClr val="CC0000"/>
                </a:solidFill>
              </a:rPr>
              <a:t>khát </a:t>
            </a:r>
          </a:p>
        </p:txBody>
      </p:sp>
      <p:sp>
        <p:nvSpPr>
          <p:cNvPr id="55325" name="Rectangle 29"/>
          <p:cNvSpPr>
            <a:spLocks noChangeArrowheads="1"/>
          </p:cNvSpPr>
          <p:nvPr/>
        </p:nvSpPr>
        <p:spPr bwMode="auto">
          <a:xfrm>
            <a:off x="0" y="533400"/>
            <a:ext cx="9144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000" b="1" u="sng">
                <a:solidFill>
                  <a:srgbClr val="0000FF"/>
                </a:solidFill>
                <a:cs typeface="Times New Roman" pitchFamily="18" charset="0"/>
              </a:rPr>
              <a:t>Chính tả</a:t>
            </a:r>
            <a:r>
              <a:rPr lang="en-US" sz="3000" b="1">
                <a:solidFill>
                  <a:srgbClr val="0000FF"/>
                </a:solidFill>
                <a:cs typeface="Times New Roman" pitchFamily="18" charset="0"/>
              </a:rPr>
              <a:t>: (Nghe - viết)</a:t>
            </a:r>
          </a:p>
        </p:txBody>
      </p:sp>
      <p:sp>
        <p:nvSpPr>
          <p:cNvPr id="55326" name="Rectangle 30"/>
          <p:cNvSpPr>
            <a:spLocks noChangeArrowheads="1"/>
          </p:cNvSpPr>
          <p:nvPr/>
        </p:nvSpPr>
        <p:spPr bwMode="auto">
          <a:xfrm>
            <a:off x="0" y="1066800"/>
            <a:ext cx="9144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000" b="1">
                <a:solidFill>
                  <a:srgbClr val="CC0000"/>
                </a:solidFill>
                <a:cs typeface="Times New Roman" pitchFamily="18" charset="0"/>
              </a:rPr>
              <a:t>Cảnh đẹp non sông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5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5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5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/>
      <p:bldP spid="55321" grpId="0"/>
      <p:bldP spid="553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7108" name="Picture 4" descr="479abdce_1230603108_d7c553c085_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533400" y="0"/>
            <a:ext cx="9829800" cy="7315200"/>
          </a:xfrm>
          <a:prstGeom prst="rect">
            <a:avLst/>
          </a:prstGeom>
          <a:noFill/>
        </p:spPr>
      </p:pic>
      <p:pic>
        <p:nvPicPr>
          <p:cNvPr id="47111" name="Picture 7" descr="3d butterfl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" y="2209800"/>
            <a:ext cx="800100" cy="914400"/>
          </a:xfrm>
          <a:prstGeom prst="rect">
            <a:avLst/>
          </a:prstGeom>
          <a:noFill/>
        </p:spPr>
      </p:pic>
      <p:pic>
        <p:nvPicPr>
          <p:cNvPr id="47112" name="Picture 8" descr="3d butterfl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09800" y="3124200"/>
            <a:ext cx="800100" cy="914400"/>
          </a:xfrm>
          <a:prstGeom prst="rect">
            <a:avLst/>
          </a:prstGeom>
          <a:noFill/>
        </p:spPr>
      </p:pic>
      <p:pic>
        <p:nvPicPr>
          <p:cNvPr id="47113" name="Picture 9" descr="bird"/>
          <p:cNvPicPr>
            <a:picLocks noChangeAspect="1" noChangeArrowheads="1" noCrop="1"/>
          </p:cNvPicPr>
          <p:nvPr/>
        </p:nvPicPr>
        <p:blipFill>
          <a:blip r:embed="rId5">
            <a:lum bright="-42000" contrast="18000"/>
          </a:blip>
          <a:srcRect/>
          <a:stretch>
            <a:fillRect/>
          </a:stretch>
        </p:blipFill>
        <p:spPr bwMode="auto">
          <a:xfrm>
            <a:off x="4419600" y="381000"/>
            <a:ext cx="457200" cy="457200"/>
          </a:xfrm>
          <a:prstGeom prst="rect">
            <a:avLst/>
          </a:prstGeom>
          <a:noFill/>
        </p:spPr>
      </p:pic>
      <p:pic>
        <p:nvPicPr>
          <p:cNvPr id="47114" name="Picture 10" descr="3d butterfl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43800" y="1905000"/>
            <a:ext cx="838200" cy="787400"/>
          </a:xfrm>
          <a:prstGeom prst="rect">
            <a:avLst/>
          </a:prstGeom>
          <a:noFill/>
        </p:spPr>
      </p:pic>
      <p:pic>
        <p:nvPicPr>
          <p:cNvPr id="47115" name="Picture 11" descr="3d butterfl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8200" y="2362200"/>
            <a:ext cx="800100" cy="914400"/>
          </a:xfrm>
          <a:prstGeom prst="rect">
            <a:avLst/>
          </a:prstGeom>
          <a:noFill/>
        </p:spPr>
      </p:pic>
      <p:pic>
        <p:nvPicPr>
          <p:cNvPr id="47116" name="Picture 12" descr="bird"/>
          <p:cNvPicPr>
            <a:picLocks noChangeAspect="1" noChangeArrowheads="1" noCrop="1"/>
          </p:cNvPicPr>
          <p:nvPr/>
        </p:nvPicPr>
        <p:blipFill>
          <a:blip r:embed="rId5">
            <a:lum bright="-42000" contrast="18000"/>
          </a:blip>
          <a:srcRect/>
          <a:stretch>
            <a:fillRect/>
          </a:stretch>
        </p:blipFill>
        <p:spPr bwMode="auto">
          <a:xfrm>
            <a:off x="8305800" y="381000"/>
            <a:ext cx="457200" cy="457200"/>
          </a:xfrm>
          <a:prstGeom prst="rect">
            <a:avLst/>
          </a:prstGeom>
          <a:noFill/>
        </p:spPr>
      </p:pic>
      <p:pic>
        <p:nvPicPr>
          <p:cNvPr id="47117" name="Picture 13" descr="bird"/>
          <p:cNvPicPr>
            <a:picLocks noChangeAspect="1" noChangeArrowheads="1" noCrop="1"/>
          </p:cNvPicPr>
          <p:nvPr/>
        </p:nvPicPr>
        <p:blipFill>
          <a:blip r:embed="rId5">
            <a:lum bright="-42000" contrast="18000"/>
          </a:blip>
          <a:srcRect/>
          <a:stretch>
            <a:fillRect/>
          </a:stretch>
        </p:blipFill>
        <p:spPr bwMode="auto">
          <a:xfrm>
            <a:off x="-228600" y="533400"/>
            <a:ext cx="457200" cy="457200"/>
          </a:xfrm>
          <a:prstGeom prst="rect">
            <a:avLst/>
          </a:prstGeom>
          <a:noFill/>
        </p:spPr>
      </p:pic>
      <p:pic>
        <p:nvPicPr>
          <p:cNvPr id="47118" name="Picture 14" descr="bird"/>
          <p:cNvPicPr>
            <a:picLocks noChangeAspect="1" noChangeArrowheads="1" noCrop="1"/>
          </p:cNvPicPr>
          <p:nvPr/>
        </p:nvPicPr>
        <p:blipFill>
          <a:blip r:embed="rId5">
            <a:lum bright="-42000" contrast="18000"/>
          </a:blip>
          <a:srcRect/>
          <a:stretch>
            <a:fillRect/>
          </a:stretch>
        </p:blipFill>
        <p:spPr bwMode="auto">
          <a:xfrm>
            <a:off x="0" y="5562600"/>
            <a:ext cx="457200" cy="457200"/>
          </a:xfrm>
          <a:prstGeom prst="rect">
            <a:avLst/>
          </a:prstGeom>
          <a:noFill/>
        </p:spPr>
      </p:pic>
      <p:pic>
        <p:nvPicPr>
          <p:cNvPr id="47119" name="Picture 15" descr="3d butterfl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82000" y="4038600"/>
            <a:ext cx="533400" cy="406400"/>
          </a:xfrm>
          <a:prstGeom prst="rect">
            <a:avLst/>
          </a:prstGeom>
          <a:noFill/>
        </p:spPr>
      </p:pic>
      <p:pic>
        <p:nvPicPr>
          <p:cNvPr id="47120" name="Em-van-nho-truong-xua-Top-ca-thieu-nhi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8001000" y="6096000"/>
            <a:ext cx="762000" cy="762000"/>
          </a:xfrm>
          <a:prstGeom prst="rect">
            <a:avLst/>
          </a:prstGeom>
          <a:noFill/>
        </p:spPr>
      </p:pic>
      <p:sp>
        <p:nvSpPr>
          <p:cNvPr id="47121" name="WordArt 17"/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7772400" cy="3505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r>
              <a:rPr lang="en-US" sz="3600" b="1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CHÀO CÁC EM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633" fill="hold"/>
                                        <p:tgtEl>
                                          <p:spTgt spid="4712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7120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304800" y="3276600"/>
            <a:ext cx="6172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cs typeface="Times New Roman" pitchFamily="18" charset="0"/>
              </a:rPr>
              <a:t>- Viết: 2 từ có các vần: at / an.</a:t>
            </a:r>
          </a:p>
        </p:txBody>
      </p:sp>
      <p:sp>
        <p:nvSpPr>
          <p:cNvPr id="19468" name="WordArt 12"/>
          <p:cNvSpPr>
            <a:spLocks noChangeArrowheads="1" noChangeShapeType="1" noTextEdit="1"/>
          </p:cNvSpPr>
          <p:nvPr/>
        </p:nvSpPr>
        <p:spPr bwMode="auto">
          <a:xfrm>
            <a:off x="304800" y="1676400"/>
            <a:ext cx="4086225" cy="676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ÔN 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BÀI 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CŨ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/>
      <p:bldP spid="1946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 descr="5">
            <a:hlinkClick r:id="rId2" action="ppaction://hlinksldjump"/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2895600"/>
            <a:ext cx="2133600" cy="3962400"/>
          </a:xfrm>
          <a:noFill/>
          <a:ln/>
        </p:spPr>
      </p:pic>
      <p:pic>
        <p:nvPicPr>
          <p:cNvPr id="8197" name="Picture 5" descr="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33600" y="2895600"/>
            <a:ext cx="22860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6" descr="deo hai van2"/>
          <p:cNvPicPr>
            <a:picLocks noGrp="1" noChangeAspect="1" noChangeArrowheads="1"/>
          </p:cNvPicPr>
          <p:nvPr>
            <p:ph type="title"/>
          </p:nvPr>
        </p:nvPicPr>
        <p:blipFill>
          <a:blip r:embed="rId5"/>
          <a:srcRect/>
          <a:stretch>
            <a:fillRect/>
          </a:stretch>
        </p:blipFill>
        <p:spPr>
          <a:xfrm>
            <a:off x="6858000" y="2895600"/>
            <a:ext cx="2286000" cy="3962400"/>
          </a:xfrm>
          <a:noFill/>
          <a:ln/>
        </p:spPr>
      </p:pic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19600" y="2895600"/>
            <a:ext cx="2438400" cy="3962400"/>
          </a:xfrm>
          <a:prstGeom prst="rect">
            <a:avLst/>
          </a:prstGeom>
          <a:noFill/>
        </p:spPr>
      </p:pic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0" y="533400"/>
            <a:ext cx="9144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000" b="1" u="sng">
                <a:solidFill>
                  <a:srgbClr val="0000FF"/>
                </a:solidFill>
                <a:cs typeface="Times New Roman" pitchFamily="18" charset="0"/>
              </a:rPr>
              <a:t>Chính tả</a:t>
            </a:r>
            <a:r>
              <a:rPr lang="en-US" sz="3000" b="1">
                <a:solidFill>
                  <a:srgbClr val="0000FF"/>
                </a:solidFill>
                <a:cs typeface="Times New Roman" pitchFamily="18" charset="0"/>
              </a:rPr>
              <a:t>: (Nghe - viết)</a:t>
            </a:r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0" y="1066800"/>
            <a:ext cx="9144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000" b="1">
                <a:solidFill>
                  <a:srgbClr val="CC0000"/>
                </a:solidFill>
                <a:cs typeface="Times New Roman" pitchFamily="18" charset="0"/>
              </a:rPr>
              <a:t>Cảnh đẹp non sông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3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1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7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6" name="Rectangle 8"/>
          <p:cNvSpPr>
            <a:spLocks noChangeArrowheads="1"/>
          </p:cNvSpPr>
          <p:nvPr/>
        </p:nvSpPr>
        <p:spPr bwMode="auto">
          <a:xfrm>
            <a:off x="304800" y="1828800"/>
            <a:ext cx="8610600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000" b="1">
                <a:solidFill>
                  <a:srgbClr val="0000FF"/>
                </a:solidFill>
                <a:latin typeface="Arial" charset="0"/>
              </a:rPr>
              <a:t>   </a:t>
            </a:r>
            <a:r>
              <a:rPr lang="en-US" sz="3000" b="1">
                <a:solidFill>
                  <a:srgbClr val="0000FF"/>
                </a:solidFill>
              </a:rPr>
              <a:t>Đường vô xứ Nghệ quanh quanh,</a:t>
            </a:r>
          </a:p>
          <a:p>
            <a:r>
              <a:rPr lang="en-US" sz="3000" b="1">
                <a:solidFill>
                  <a:srgbClr val="0000FF"/>
                </a:solidFill>
              </a:rPr>
              <a:t> Non xanh nước biếc như tranh hoạ đồ.</a:t>
            </a:r>
          </a:p>
          <a:p>
            <a:r>
              <a:rPr lang="en-US" sz="3000" b="1">
                <a:solidFill>
                  <a:srgbClr val="0000FF"/>
                </a:solidFill>
                <a:latin typeface="Arial" charset="0"/>
              </a:rPr>
              <a:t>       </a:t>
            </a:r>
          </a:p>
          <a:p>
            <a:r>
              <a:rPr lang="en-US" sz="3000" b="1">
                <a:solidFill>
                  <a:srgbClr val="0000FF"/>
                </a:solidFill>
                <a:latin typeface="Arial" charset="0"/>
              </a:rPr>
              <a:t>            </a:t>
            </a:r>
            <a:r>
              <a:rPr lang="en-US" sz="3000" b="1">
                <a:solidFill>
                  <a:srgbClr val="0000FF"/>
                </a:solidFill>
              </a:rPr>
              <a:t>Hải Vân bát ngát nghìn trùng</a:t>
            </a:r>
          </a:p>
          <a:p>
            <a:r>
              <a:rPr lang="en-US" sz="3000" b="1">
                <a:solidFill>
                  <a:srgbClr val="0000FF"/>
                </a:solidFill>
              </a:rPr>
              <a:t> Hòn Hồng sừng sững đứng trong vịnh Hàn.</a:t>
            </a:r>
          </a:p>
          <a:p>
            <a:r>
              <a:rPr lang="en-US" sz="3000" b="1">
                <a:solidFill>
                  <a:srgbClr val="0000FF"/>
                </a:solidFill>
              </a:rPr>
              <a:t>             </a:t>
            </a:r>
          </a:p>
          <a:p>
            <a:r>
              <a:rPr lang="en-US" sz="3000" b="1">
                <a:solidFill>
                  <a:srgbClr val="0000FF"/>
                </a:solidFill>
              </a:rPr>
              <a:t>             Nhà Bè nước chảy chia hai</a:t>
            </a:r>
          </a:p>
          <a:p>
            <a:r>
              <a:rPr lang="en-US" sz="3000" b="1">
                <a:solidFill>
                  <a:srgbClr val="0000FF"/>
                </a:solidFill>
              </a:rPr>
              <a:t>     Ai về Gia Định, Đồng Nai thì về.</a:t>
            </a:r>
          </a:p>
          <a:p>
            <a:r>
              <a:rPr lang="en-US" sz="3000" b="1">
                <a:solidFill>
                  <a:srgbClr val="0000FF"/>
                </a:solidFill>
                <a:latin typeface="VNI-Times" pitchFamily="2" charset="0"/>
              </a:rPr>
              <a:t>      </a:t>
            </a:r>
          </a:p>
          <a:p>
            <a:r>
              <a:rPr lang="en-US" sz="3000" b="1">
                <a:solidFill>
                  <a:srgbClr val="0000FF"/>
                </a:solidFill>
                <a:latin typeface="VNI-Times" pitchFamily="2" charset="0"/>
              </a:rPr>
              <a:t> </a:t>
            </a:r>
          </a:p>
        </p:txBody>
      </p:sp>
      <p:sp>
        <p:nvSpPr>
          <p:cNvPr id="48137" name="Rectangle 9"/>
          <p:cNvSpPr>
            <a:spLocks noChangeArrowheads="1"/>
          </p:cNvSpPr>
          <p:nvPr/>
        </p:nvSpPr>
        <p:spPr bwMode="auto">
          <a:xfrm>
            <a:off x="0" y="5705475"/>
            <a:ext cx="9144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3000" b="1">
                <a:solidFill>
                  <a:srgbClr val="0000FF"/>
                </a:solidFill>
              </a:rPr>
              <a:t>             Đồng Tháp Mười cò bay thẳng cánh</a:t>
            </a:r>
          </a:p>
          <a:p>
            <a:pPr algn="l"/>
            <a:r>
              <a:rPr lang="en-US" sz="3000" b="1">
                <a:solidFill>
                  <a:srgbClr val="0000FF"/>
                </a:solidFill>
              </a:rPr>
              <a:t>             Nước Tháp Mười lóng lánh cá tôm.</a:t>
            </a:r>
          </a:p>
        </p:txBody>
      </p:sp>
      <p:sp>
        <p:nvSpPr>
          <p:cNvPr id="48138" name="Rectangle 10"/>
          <p:cNvSpPr>
            <a:spLocks noChangeArrowheads="1"/>
          </p:cNvSpPr>
          <p:nvPr/>
        </p:nvSpPr>
        <p:spPr bwMode="auto">
          <a:xfrm>
            <a:off x="0" y="533400"/>
            <a:ext cx="9144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000" b="1" u="sng">
                <a:solidFill>
                  <a:srgbClr val="0000FF"/>
                </a:solidFill>
                <a:cs typeface="Times New Roman" pitchFamily="18" charset="0"/>
              </a:rPr>
              <a:t>Chính tả</a:t>
            </a:r>
            <a:r>
              <a:rPr lang="en-US" sz="3000" b="1">
                <a:solidFill>
                  <a:srgbClr val="0000FF"/>
                </a:solidFill>
                <a:cs typeface="Times New Roman" pitchFamily="18" charset="0"/>
              </a:rPr>
              <a:t>: (Nghe - viết)</a:t>
            </a:r>
          </a:p>
        </p:txBody>
      </p:sp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0" y="1066800"/>
            <a:ext cx="9144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000" b="1">
                <a:solidFill>
                  <a:srgbClr val="CC0000"/>
                </a:solidFill>
                <a:cs typeface="Times New Roman" pitchFamily="18" charset="0"/>
              </a:rPr>
              <a:t>Cảnh đẹp non sông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8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6" grpId="0"/>
      <p:bldP spid="481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2895600" y="1704975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endParaRPr lang="en-US" b="1" u="sng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25610" name="Picture 5" descr="j028367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5200" y="4953000"/>
            <a:ext cx="1865313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1" name="Picture 10" descr="Hoa da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257800"/>
            <a:ext cx="1828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2" name="Picture 9" descr="Hoa da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43800" y="5029200"/>
            <a:ext cx="16002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18" name="Text Box 18"/>
          <p:cNvSpPr txBox="1">
            <a:spLocks noChangeArrowheads="1"/>
          </p:cNvSpPr>
          <p:nvPr/>
        </p:nvSpPr>
        <p:spPr bwMode="auto">
          <a:xfrm>
            <a:off x="0" y="2514600"/>
            <a:ext cx="9144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</a:rPr>
              <a:t>- Nói lên vẻ đẹp , sự giàu có của các miền trên đất nước ta.</a:t>
            </a:r>
          </a:p>
        </p:txBody>
      </p:sp>
      <p:sp>
        <p:nvSpPr>
          <p:cNvPr id="25621" name="Rectangle 21"/>
          <p:cNvSpPr>
            <a:spLocks noChangeArrowheads="1"/>
          </p:cNvSpPr>
          <p:nvPr/>
        </p:nvSpPr>
        <p:spPr bwMode="auto">
          <a:xfrm>
            <a:off x="0" y="533400"/>
            <a:ext cx="9144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000" b="1" u="sng">
                <a:solidFill>
                  <a:srgbClr val="0000FF"/>
                </a:solidFill>
                <a:cs typeface="Times New Roman" pitchFamily="18" charset="0"/>
              </a:rPr>
              <a:t>Chính tả</a:t>
            </a:r>
            <a:r>
              <a:rPr lang="en-US" sz="3000" b="1">
                <a:solidFill>
                  <a:srgbClr val="0000FF"/>
                </a:solidFill>
                <a:cs typeface="Times New Roman" pitchFamily="18" charset="0"/>
              </a:rPr>
              <a:t>: (Nghe - viết)</a:t>
            </a:r>
          </a:p>
        </p:txBody>
      </p:sp>
      <p:sp>
        <p:nvSpPr>
          <p:cNvPr id="25622" name="Rectangle 22"/>
          <p:cNvSpPr>
            <a:spLocks noChangeArrowheads="1"/>
          </p:cNvSpPr>
          <p:nvPr/>
        </p:nvSpPr>
        <p:spPr bwMode="auto">
          <a:xfrm>
            <a:off x="0" y="1066800"/>
            <a:ext cx="9144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000" b="1">
                <a:solidFill>
                  <a:srgbClr val="CC0000"/>
                </a:solidFill>
                <a:cs typeface="Times New Roman" pitchFamily="18" charset="0"/>
              </a:rPr>
              <a:t>Cảnh đẹp non sông</a:t>
            </a:r>
          </a:p>
        </p:txBody>
      </p:sp>
      <p:sp>
        <p:nvSpPr>
          <p:cNvPr id="25623" name="Text Box 23"/>
          <p:cNvSpPr txBox="1">
            <a:spLocks noChangeArrowheads="1"/>
          </p:cNvSpPr>
          <p:nvPr/>
        </p:nvSpPr>
        <p:spPr bwMode="auto">
          <a:xfrm>
            <a:off x="0" y="1752600"/>
            <a:ext cx="9144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Clr>
                <a:srgbClr val="00CC99"/>
              </a:buClr>
              <a:buFont typeface="Wingdings" pitchFamily="2" charset="2"/>
              <a:buNone/>
            </a:pPr>
            <a:r>
              <a:rPr lang="en-US" b="1">
                <a:solidFill>
                  <a:srgbClr val="0000FF"/>
                </a:solidFill>
                <a:latin typeface="VNI-Times" pitchFamily="2" charset="0"/>
              </a:rPr>
              <a:t>1. Caùc caâu ca dao noùi leân ñieàu gì ?</a:t>
            </a:r>
            <a:endParaRPr lang="en-US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0" y="3352800"/>
            <a:ext cx="9144000" cy="946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VNI-Times" pitchFamily="2" charset="0"/>
              </a:rPr>
              <a:t>2. Baøi chính taû coù nhöõng teân rieâng </a:t>
            </a:r>
            <a:r>
              <a:rPr lang="en-US" b="1">
                <a:solidFill>
                  <a:srgbClr val="0000FF"/>
                </a:solidFill>
                <a:latin typeface="VNI-Times" pitchFamily="2" charset="0"/>
                <a:cs typeface="Times New Roman" pitchFamily="18" charset="0"/>
              </a:rPr>
              <a:t>naøo</a:t>
            </a:r>
            <a:r>
              <a:rPr lang="en-US" b="1">
                <a:solidFill>
                  <a:srgbClr val="0000FF"/>
                </a:solidFill>
                <a:cs typeface="Times New Roman" pitchFamily="18" charset="0"/>
              </a:rPr>
              <a:t>?Các tên riêng phải viết như thế nào?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56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56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56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56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8" grpId="0"/>
      <p:bldP spid="25623" grpId="0"/>
      <p:bldP spid="256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914400" y="1376363"/>
            <a:ext cx="6858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b="1">
                <a:solidFill>
                  <a:srgbClr val="0000FF"/>
                </a:solidFill>
                <a:latin typeface="Arial" charset="0"/>
              </a:rPr>
              <a:t>        </a:t>
            </a:r>
            <a:r>
              <a:rPr lang="en-US" b="1">
                <a:solidFill>
                  <a:srgbClr val="0000FF"/>
                </a:solidFill>
              </a:rPr>
              <a:t>Đường vô xứ Nghệ quanh quanh,</a:t>
            </a:r>
          </a:p>
          <a:p>
            <a:pPr algn="l"/>
            <a:r>
              <a:rPr lang="en-US" b="1">
                <a:solidFill>
                  <a:srgbClr val="0000FF"/>
                </a:solidFill>
              </a:rPr>
              <a:t> Non xanh nước biếc như tranh hoạ đồ.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 </a:t>
            </a:r>
          </a:p>
        </p:txBody>
      </p:sp>
      <p:sp>
        <p:nvSpPr>
          <p:cNvPr id="49159" name="Rectangle 7"/>
          <p:cNvSpPr>
            <a:spLocks noChangeArrowheads="1"/>
          </p:cNvSpPr>
          <p:nvPr/>
        </p:nvSpPr>
        <p:spPr bwMode="auto">
          <a:xfrm>
            <a:off x="990600" y="2438400"/>
            <a:ext cx="69532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 b="1">
                <a:solidFill>
                  <a:srgbClr val="0000FF"/>
                </a:solidFill>
              </a:rPr>
              <a:t>         Hải Vân bát ngát nghìn trùng</a:t>
            </a:r>
          </a:p>
          <a:p>
            <a:pPr algn="l"/>
            <a:r>
              <a:rPr lang="en-US" b="1">
                <a:solidFill>
                  <a:srgbClr val="0000FF"/>
                </a:solidFill>
              </a:rPr>
              <a:t> Hòn Hồng sừng sững đứng trong vịnh Hàn .</a:t>
            </a:r>
            <a:endParaRPr lang="en-US">
              <a:solidFill>
                <a:srgbClr val="0000FF"/>
              </a:solidFill>
            </a:endParaRPr>
          </a:p>
        </p:txBody>
      </p:sp>
      <p:sp>
        <p:nvSpPr>
          <p:cNvPr id="49162" name="Rectangle 10"/>
          <p:cNvSpPr>
            <a:spLocks noChangeArrowheads="1"/>
          </p:cNvSpPr>
          <p:nvPr/>
        </p:nvSpPr>
        <p:spPr bwMode="auto">
          <a:xfrm>
            <a:off x="838200" y="3733800"/>
            <a:ext cx="6553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b="1">
                <a:solidFill>
                  <a:srgbClr val="0000FF"/>
                </a:solidFill>
                <a:latin typeface="Arial" charset="0"/>
              </a:rPr>
              <a:t>        </a:t>
            </a:r>
            <a:r>
              <a:rPr lang="en-US" b="1">
                <a:solidFill>
                  <a:srgbClr val="0000FF"/>
                </a:solidFill>
              </a:rPr>
              <a:t>Nhà Bè nước chảy chia hai</a:t>
            </a:r>
          </a:p>
          <a:p>
            <a:pPr algn="l"/>
            <a:r>
              <a:rPr lang="en-US" b="1">
                <a:solidFill>
                  <a:srgbClr val="0000FF"/>
                </a:solidFill>
              </a:rPr>
              <a:t> Ai về Gia Định, Đồng Nai thì về.</a:t>
            </a:r>
          </a:p>
        </p:txBody>
      </p:sp>
      <p:sp>
        <p:nvSpPr>
          <p:cNvPr id="49167" name="Rectangle 15"/>
          <p:cNvSpPr>
            <a:spLocks noChangeArrowheads="1"/>
          </p:cNvSpPr>
          <p:nvPr/>
        </p:nvSpPr>
        <p:spPr bwMode="auto">
          <a:xfrm>
            <a:off x="762000" y="5334000"/>
            <a:ext cx="6781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b="1">
                <a:solidFill>
                  <a:srgbClr val="0000FF"/>
                </a:solidFill>
                <a:latin typeface="Arial" charset="0"/>
              </a:rPr>
              <a:t>   </a:t>
            </a:r>
            <a:r>
              <a:rPr lang="en-US" b="1">
                <a:solidFill>
                  <a:srgbClr val="0000FF"/>
                </a:solidFill>
              </a:rPr>
              <a:t>Đồng Tháp Mười cò bay thẳng cánh</a:t>
            </a:r>
          </a:p>
          <a:p>
            <a:pPr algn="l"/>
            <a:r>
              <a:rPr lang="en-US" b="1">
                <a:solidFill>
                  <a:srgbClr val="0000FF"/>
                </a:solidFill>
              </a:rPr>
              <a:t>   Nước Tháp Mười lóng lánh cá tôm.</a:t>
            </a:r>
          </a:p>
        </p:txBody>
      </p:sp>
      <p:sp>
        <p:nvSpPr>
          <p:cNvPr id="49180" name="Text Box 28"/>
          <p:cNvSpPr txBox="1">
            <a:spLocks noChangeArrowheads="1"/>
          </p:cNvSpPr>
          <p:nvPr/>
        </p:nvSpPr>
        <p:spPr bwMode="auto">
          <a:xfrm>
            <a:off x="1795463" y="5334000"/>
            <a:ext cx="2286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Tháp Mười</a:t>
            </a:r>
          </a:p>
        </p:txBody>
      </p:sp>
      <p:sp>
        <p:nvSpPr>
          <p:cNvPr id="49181" name="Text Box 29"/>
          <p:cNvSpPr txBox="1">
            <a:spLocks noChangeArrowheads="1"/>
          </p:cNvSpPr>
          <p:nvPr/>
        </p:nvSpPr>
        <p:spPr bwMode="auto">
          <a:xfrm>
            <a:off x="3328988" y="4157663"/>
            <a:ext cx="1676400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Đồng Nai</a:t>
            </a:r>
          </a:p>
        </p:txBody>
      </p:sp>
      <p:sp>
        <p:nvSpPr>
          <p:cNvPr id="49182" name="Text Box 30"/>
          <p:cNvSpPr txBox="1">
            <a:spLocks noChangeArrowheads="1"/>
          </p:cNvSpPr>
          <p:nvPr/>
        </p:nvSpPr>
        <p:spPr bwMode="auto">
          <a:xfrm>
            <a:off x="1747838" y="4157663"/>
            <a:ext cx="1676400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Gia Định</a:t>
            </a:r>
          </a:p>
        </p:txBody>
      </p:sp>
      <p:sp>
        <p:nvSpPr>
          <p:cNvPr id="49183" name="Text Box 31"/>
          <p:cNvSpPr txBox="1">
            <a:spLocks noChangeArrowheads="1"/>
          </p:cNvSpPr>
          <p:nvPr/>
        </p:nvSpPr>
        <p:spPr bwMode="auto">
          <a:xfrm>
            <a:off x="6753225" y="2867025"/>
            <a:ext cx="1143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Hàn</a:t>
            </a:r>
          </a:p>
        </p:txBody>
      </p:sp>
      <p:sp>
        <p:nvSpPr>
          <p:cNvPr id="49184" name="Text Box 32"/>
          <p:cNvSpPr txBox="1">
            <a:spLocks noChangeArrowheads="1"/>
          </p:cNvSpPr>
          <p:nvPr/>
        </p:nvSpPr>
        <p:spPr bwMode="auto">
          <a:xfrm>
            <a:off x="1447800" y="3729038"/>
            <a:ext cx="1676400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Nhà Bè</a:t>
            </a:r>
          </a:p>
        </p:txBody>
      </p:sp>
      <p:sp>
        <p:nvSpPr>
          <p:cNvPr id="49185" name="Text Box 33"/>
          <p:cNvSpPr txBox="1">
            <a:spLocks noChangeArrowheads="1"/>
          </p:cNvSpPr>
          <p:nvPr/>
        </p:nvSpPr>
        <p:spPr bwMode="auto">
          <a:xfrm>
            <a:off x="1485900" y="2867025"/>
            <a:ext cx="16764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Hồng</a:t>
            </a:r>
          </a:p>
        </p:txBody>
      </p:sp>
      <p:sp>
        <p:nvSpPr>
          <p:cNvPr id="49186" name="Text Box 34"/>
          <p:cNvSpPr txBox="1">
            <a:spLocks noChangeArrowheads="1"/>
          </p:cNvSpPr>
          <p:nvPr/>
        </p:nvSpPr>
        <p:spPr bwMode="auto">
          <a:xfrm>
            <a:off x="1685925" y="2433638"/>
            <a:ext cx="1676400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Hải Vân</a:t>
            </a:r>
          </a:p>
        </p:txBody>
      </p:sp>
      <p:sp>
        <p:nvSpPr>
          <p:cNvPr id="49187" name="Text Box 35"/>
          <p:cNvSpPr txBox="1">
            <a:spLocks noChangeArrowheads="1"/>
          </p:cNvSpPr>
          <p:nvPr/>
        </p:nvSpPr>
        <p:spPr bwMode="auto">
          <a:xfrm>
            <a:off x="3414713" y="1371600"/>
            <a:ext cx="16764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Nghệ</a:t>
            </a:r>
          </a:p>
        </p:txBody>
      </p:sp>
      <p:sp>
        <p:nvSpPr>
          <p:cNvPr id="49188" name="Text Box 36"/>
          <p:cNvSpPr txBox="1">
            <a:spLocks noChangeArrowheads="1"/>
          </p:cNvSpPr>
          <p:nvPr/>
        </p:nvSpPr>
        <p:spPr bwMode="auto">
          <a:xfrm>
            <a:off x="1785938" y="5772150"/>
            <a:ext cx="2286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Tháp Mười</a:t>
            </a:r>
          </a:p>
        </p:txBody>
      </p:sp>
      <p:sp>
        <p:nvSpPr>
          <p:cNvPr id="49190" name="Rectangle 38"/>
          <p:cNvSpPr>
            <a:spLocks noChangeArrowheads="1"/>
          </p:cNvSpPr>
          <p:nvPr/>
        </p:nvSpPr>
        <p:spPr bwMode="auto">
          <a:xfrm>
            <a:off x="0" y="3810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 u="sng">
                <a:solidFill>
                  <a:srgbClr val="0000FF"/>
                </a:solidFill>
                <a:cs typeface="Times New Roman" pitchFamily="18" charset="0"/>
              </a:rPr>
              <a:t>Chính tả</a:t>
            </a:r>
            <a:r>
              <a:rPr lang="en-US" b="1">
                <a:solidFill>
                  <a:srgbClr val="0000FF"/>
                </a:solidFill>
                <a:cs typeface="Times New Roman" pitchFamily="18" charset="0"/>
              </a:rPr>
              <a:t>: (Nghe - viết)</a:t>
            </a:r>
          </a:p>
        </p:txBody>
      </p:sp>
      <p:sp>
        <p:nvSpPr>
          <p:cNvPr id="49191" name="Rectangle 39"/>
          <p:cNvSpPr>
            <a:spLocks noChangeArrowheads="1"/>
          </p:cNvSpPr>
          <p:nvPr/>
        </p:nvSpPr>
        <p:spPr bwMode="auto">
          <a:xfrm>
            <a:off x="0" y="8382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>
                <a:solidFill>
                  <a:srgbClr val="CC0000"/>
                </a:solidFill>
                <a:cs typeface="Times New Roman" pitchFamily="18" charset="0"/>
              </a:rPr>
              <a:t>Cảnh đẹp non sông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9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49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49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49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49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49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49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49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49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49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49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7" grpId="0"/>
      <p:bldP spid="49159" grpId="0"/>
      <p:bldP spid="49162" grpId="0"/>
      <p:bldP spid="49167" grpId="0"/>
      <p:bldP spid="49180" grpId="0"/>
      <p:bldP spid="49181" grpId="0"/>
      <p:bldP spid="49182" grpId="0"/>
      <p:bldP spid="49183" grpId="0"/>
      <p:bldP spid="49184" grpId="0"/>
      <p:bldP spid="49185" grpId="0"/>
      <p:bldP spid="49186" grpId="0"/>
      <p:bldP spid="49187" grpId="0"/>
      <p:bldP spid="4918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85" name="Picture 3" descr="j028367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77200" y="5410200"/>
            <a:ext cx="1066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6" name="Rectangle 10"/>
          <p:cNvSpPr>
            <a:spLocks noChangeArrowheads="1"/>
          </p:cNvSpPr>
          <p:nvPr/>
        </p:nvSpPr>
        <p:spPr bwMode="auto">
          <a:xfrm>
            <a:off x="0" y="2667000"/>
            <a:ext cx="9144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>
                <a:latin typeface="VNI-Times" pitchFamily="2" charset="0"/>
              </a:rPr>
              <a:t>- Vieát theo theå thô luïc baùt. Doøng 6 chöõ vieát luøi vaøo 2 oâ, doøng 8 chöõ vieát luøi vaøo 1 oâ.</a:t>
            </a:r>
          </a:p>
        </p:txBody>
      </p:sp>
      <p:sp>
        <p:nvSpPr>
          <p:cNvPr id="50192" name="Rectangle 16"/>
          <p:cNvSpPr>
            <a:spLocks noChangeArrowheads="1"/>
          </p:cNvSpPr>
          <p:nvPr/>
        </p:nvSpPr>
        <p:spPr bwMode="auto">
          <a:xfrm>
            <a:off x="0" y="533400"/>
            <a:ext cx="9144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000" b="1" u="sng">
                <a:solidFill>
                  <a:srgbClr val="0000FF"/>
                </a:solidFill>
                <a:cs typeface="Times New Roman" pitchFamily="18" charset="0"/>
              </a:rPr>
              <a:t>Chính tả</a:t>
            </a:r>
            <a:r>
              <a:rPr lang="en-US" sz="3000" b="1">
                <a:solidFill>
                  <a:srgbClr val="0000FF"/>
                </a:solidFill>
                <a:cs typeface="Times New Roman" pitchFamily="18" charset="0"/>
              </a:rPr>
              <a:t>: (Nghe - viết)</a:t>
            </a:r>
          </a:p>
        </p:txBody>
      </p:sp>
      <p:sp>
        <p:nvSpPr>
          <p:cNvPr id="50193" name="Rectangle 17"/>
          <p:cNvSpPr>
            <a:spLocks noChangeArrowheads="1"/>
          </p:cNvSpPr>
          <p:nvPr/>
        </p:nvSpPr>
        <p:spPr bwMode="auto">
          <a:xfrm>
            <a:off x="0" y="1066800"/>
            <a:ext cx="9144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000" b="1">
                <a:solidFill>
                  <a:srgbClr val="CC0000"/>
                </a:solidFill>
                <a:cs typeface="Times New Roman" pitchFamily="18" charset="0"/>
              </a:rPr>
              <a:t>Cảnh đẹp non sông</a:t>
            </a:r>
          </a:p>
        </p:txBody>
      </p:sp>
      <p:sp>
        <p:nvSpPr>
          <p:cNvPr id="50194" name="Text Box 18"/>
          <p:cNvSpPr txBox="1">
            <a:spLocks noChangeArrowheads="1"/>
          </p:cNvSpPr>
          <p:nvPr/>
        </p:nvSpPr>
        <p:spPr bwMode="auto">
          <a:xfrm>
            <a:off x="0" y="1752600"/>
            <a:ext cx="9144000" cy="946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VNI-Times" pitchFamily="2" charset="0"/>
              </a:rPr>
              <a:t>3. 3 caâu ca dao ñaàu vieát theo theå thô naøo ? Trình baøy nhö theá naøo cho ñeïp ?</a:t>
            </a:r>
          </a:p>
        </p:txBody>
      </p:sp>
      <p:sp>
        <p:nvSpPr>
          <p:cNvPr id="50195" name="Text Box 19"/>
          <p:cNvSpPr txBox="1">
            <a:spLocks noChangeArrowheads="1"/>
          </p:cNvSpPr>
          <p:nvPr/>
        </p:nvSpPr>
        <p:spPr bwMode="auto">
          <a:xfrm>
            <a:off x="0" y="3810000"/>
            <a:ext cx="9144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VNI-Times" pitchFamily="2" charset="0"/>
              </a:rPr>
              <a:t>4. Caâu ca dao cuoái trình baøy nhö theá naøo ?</a:t>
            </a:r>
          </a:p>
        </p:txBody>
      </p:sp>
      <p:sp>
        <p:nvSpPr>
          <p:cNvPr id="50196" name="Text Box 20"/>
          <p:cNvSpPr txBox="1">
            <a:spLocks noChangeArrowheads="1"/>
          </p:cNvSpPr>
          <p:nvPr/>
        </p:nvSpPr>
        <p:spPr bwMode="auto">
          <a:xfrm>
            <a:off x="0" y="4495800"/>
            <a:ext cx="9144000" cy="946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>
                <a:latin typeface="VNI-Times" pitchFamily="2" charset="0"/>
              </a:rPr>
              <a:t>- Moãi doøng 7 chöõ, vieát luøi vaøo 1 oâ, doøng döôùi thaúng vôùi doøng treân.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01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01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01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0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501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501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501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501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501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501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6" grpId="0"/>
      <p:bldP spid="50194" grpId="0"/>
      <p:bldP spid="50195" grpId="0"/>
      <p:bldP spid="5019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3" descr="j028367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4488" y="4038600"/>
            <a:ext cx="1865312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280" name="Text Box 8"/>
          <p:cNvSpPr txBox="1">
            <a:spLocks noChangeArrowheads="1"/>
          </p:cNvSpPr>
          <p:nvPr/>
        </p:nvSpPr>
        <p:spPr bwMode="auto">
          <a:xfrm>
            <a:off x="4572000" y="2286000"/>
            <a:ext cx="2743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VNI-Times" pitchFamily="2" charset="0"/>
              </a:rPr>
              <a:t>nöôùc bieác</a:t>
            </a:r>
          </a:p>
        </p:txBody>
      </p:sp>
      <p:sp>
        <p:nvSpPr>
          <p:cNvPr id="54281" name="Text Box 9"/>
          <p:cNvSpPr txBox="1">
            <a:spLocks noChangeArrowheads="1"/>
          </p:cNvSpPr>
          <p:nvPr/>
        </p:nvSpPr>
        <p:spPr bwMode="auto">
          <a:xfrm>
            <a:off x="4572000" y="3048000"/>
            <a:ext cx="3124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VNI-Times" pitchFamily="2" charset="0"/>
              </a:rPr>
              <a:t>quanh quanh</a:t>
            </a:r>
          </a:p>
        </p:txBody>
      </p:sp>
      <p:sp>
        <p:nvSpPr>
          <p:cNvPr id="54282" name="Text Box 10"/>
          <p:cNvSpPr txBox="1">
            <a:spLocks noChangeArrowheads="1"/>
          </p:cNvSpPr>
          <p:nvPr/>
        </p:nvSpPr>
        <p:spPr bwMode="auto">
          <a:xfrm>
            <a:off x="4572000" y="4038600"/>
            <a:ext cx="2133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VNI-Times" pitchFamily="2" charset="0"/>
              </a:rPr>
              <a:t>baùt ngaùt</a:t>
            </a:r>
          </a:p>
        </p:txBody>
      </p:sp>
      <p:sp>
        <p:nvSpPr>
          <p:cNvPr id="54283" name="Text Box 11"/>
          <p:cNvSpPr txBox="1">
            <a:spLocks noChangeArrowheads="1"/>
          </p:cNvSpPr>
          <p:nvPr/>
        </p:nvSpPr>
        <p:spPr bwMode="auto">
          <a:xfrm>
            <a:off x="4572000" y="4800600"/>
            <a:ext cx="2286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VNI-Times" pitchFamily="2" charset="0"/>
              </a:rPr>
              <a:t>sừng sững</a:t>
            </a:r>
          </a:p>
        </p:txBody>
      </p:sp>
      <p:sp>
        <p:nvSpPr>
          <p:cNvPr id="54284" name="Text Box 12"/>
          <p:cNvSpPr txBox="1">
            <a:spLocks noChangeArrowheads="1"/>
          </p:cNvSpPr>
          <p:nvPr/>
        </p:nvSpPr>
        <p:spPr bwMode="auto">
          <a:xfrm>
            <a:off x="609600" y="2667000"/>
            <a:ext cx="3657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4400" b="1">
                <a:solidFill>
                  <a:srgbClr val="0000FF"/>
                </a:solidFill>
                <a:cs typeface="Times New Roman" pitchFamily="18" charset="0"/>
              </a:rPr>
              <a:t>Luyện viết: </a:t>
            </a:r>
          </a:p>
        </p:txBody>
      </p:sp>
      <p:sp>
        <p:nvSpPr>
          <p:cNvPr id="54285" name="Text Box 13"/>
          <p:cNvSpPr txBox="1">
            <a:spLocks noChangeArrowheads="1"/>
          </p:cNvSpPr>
          <p:nvPr/>
        </p:nvSpPr>
        <p:spPr bwMode="auto">
          <a:xfrm>
            <a:off x="4572000" y="5791200"/>
            <a:ext cx="2819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VNI-Times" pitchFamily="2" charset="0"/>
              </a:rPr>
              <a:t>nghìn truøng</a:t>
            </a:r>
          </a:p>
        </p:txBody>
      </p:sp>
      <p:sp>
        <p:nvSpPr>
          <p:cNvPr id="54291" name="Rectangle 19"/>
          <p:cNvSpPr>
            <a:spLocks noChangeArrowheads="1"/>
          </p:cNvSpPr>
          <p:nvPr/>
        </p:nvSpPr>
        <p:spPr bwMode="auto">
          <a:xfrm>
            <a:off x="0" y="533400"/>
            <a:ext cx="9144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000" b="1" u="sng">
                <a:solidFill>
                  <a:srgbClr val="0000FF"/>
                </a:solidFill>
                <a:cs typeface="Times New Roman" pitchFamily="18" charset="0"/>
              </a:rPr>
              <a:t>Chính tả</a:t>
            </a:r>
            <a:r>
              <a:rPr lang="en-US" sz="3000" b="1">
                <a:solidFill>
                  <a:srgbClr val="0000FF"/>
                </a:solidFill>
                <a:cs typeface="Times New Roman" pitchFamily="18" charset="0"/>
              </a:rPr>
              <a:t>: (Nghe - viết)</a:t>
            </a:r>
          </a:p>
        </p:txBody>
      </p:sp>
      <p:sp>
        <p:nvSpPr>
          <p:cNvPr id="54292" name="Rectangle 20"/>
          <p:cNvSpPr>
            <a:spLocks noChangeArrowheads="1"/>
          </p:cNvSpPr>
          <p:nvPr/>
        </p:nvSpPr>
        <p:spPr bwMode="auto">
          <a:xfrm>
            <a:off x="0" y="1066800"/>
            <a:ext cx="9144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000" b="1">
                <a:solidFill>
                  <a:srgbClr val="CC0000"/>
                </a:solidFill>
                <a:cs typeface="Times New Roman" pitchFamily="18" charset="0"/>
              </a:rPr>
              <a:t>Cảnh đẹp non sông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4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54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54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4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4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4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0" grpId="0"/>
      <p:bldP spid="54281" grpId="0"/>
      <p:bldP spid="54282" grpId="0"/>
      <p:bldP spid="54283" grpId="0"/>
      <p:bldP spid="54284" grpId="0"/>
      <p:bldP spid="5428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57400"/>
            <a:ext cx="9144000" cy="4068763"/>
          </a:xfrm>
        </p:spPr>
        <p:txBody>
          <a:bodyPr/>
          <a:lstStyle/>
          <a:p>
            <a:r>
              <a:rPr lang="en-US" b="1">
                <a:solidFill>
                  <a:srgbClr val="000066"/>
                </a:solidFill>
              </a:rPr>
              <a:t>     </a:t>
            </a:r>
            <a:endParaRPr lang="en-US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609600" y="5410200"/>
            <a:ext cx="7391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endParaRPr lang="en-US" sz="3200" b="1">
              <a:solidFill>
                <a:srgbClr val="000066"/>
              </a:solidFill>
              <a:latin typeface="Arial" charset="0"/>
            </a:endParaRP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228600" y="4267200"/>
            <a:ext cx="891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3200" b="1">
                <a:solidFill>
                  <a:srgbClr val="000066"/>
                </a:solidFill>
                <a:latin typeface="Arial" charset="0"/>
              </a:rPr>
              <a:t>      </a:t>
            </a:r>
          </a:p>
        </p:txBody>
      </p:sp>
      <p:sp>
        <p:nvSpPr>
          <p:cNvPr id="16391" name="AutoShape 3"/>
          <p:cNvSpPr>
            <a:spLocks noChangeArrowheads="1"/>
          </p:cNvSpPr>
          <p:nvPr/>
        </p:nvSpPr>
        <p:spPr bwMode="auto">
          <a:xfrm>
            <a:off x="1600200" y="2362200"/>
            <a:ext cx="5486400" cy="877888"/>
          </a:xfrm>
          <a:prstGeom prst="cloudCallout">
            <a:avLst>
              <a:gd name="adj1" fmla="val -51593"/>
              <a:gd name="adj2" fmla="val -54218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lIns="9144" rIns="9144">
            <a:spAutoFit/>
          </a:bodyPr>
          <a:lstStyle/>
          <a:p>
            <a:pPr algn="l">
              <a:spcBef>
                <a:spcPct val="50000"/>
              </a:spcBef>
              <a:buClr>
                <a:srgbClr val="00CC99"/>
              </a:buClr>
              <a:buFont typeface="Wingdings" pitchFamily="2" charset="2"/>
              <a:buNone/>
            </a:pPr>
            <a:r>
              <a:rPr lang="en-US" sz="3200" b="1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3200" b="1">
                <a:solidFill>
                  <a:srgbClr val="0000FF"/>
                </a:solidFill>
                <a:cs typeface="Times New Roman" pitchFamily="18" charset="0"/>
              </a:rPr>
              <a:t>VIẾT CHÍNH TẢ</a:t>
            </a:r>
          </a:p>
        </p:txBody>
      </p:sp>
      <p:grpSp>
        <p:nvGrpSpPr>
          <p:cNvPr id="16392" name="Group 8"/>
          <p:cNvGrpSpPr>
            <a:grpSpLocks/>
          </p:cNvGrpSpPr>
          <p:nvPr/>
        </p:nvGrpSpPr>
        <p:grpSpPr bwMode="auto">
          <a:xfrm>
            <a:off x="-304800" y="4114800"/>
            <a:ext cx="9912350" cy="2743200"/>
            <a:chOff x="0" y="1048"/>
            <a:chExt cx="5760" cy="3272"/>
          </a:xfrm>
        </p:grpSpPr>
        <p:pic>
          <p:nvPicPr>
            <p:cNvPr id="16393" name="Picture 9" descr="8184-003-02-1027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152" y="1048"/>
              <a:ext cx="3360" cy="3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394" name="Picture 10" descr="k00-9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3840"/>
              <a:ext cx="192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395" name="Picture 11" descr="k00-9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8" y="3936"/>
              <a:ext cx="1896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396" name="Picture 12" descr="k00-9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72" y="3957"/>
              <a:ext cx="2688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397" name="Picture 13" descr="k00-9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584" y="4019"/>
              <a:ext cx="2232" cy="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6406" name="Rectangle 22"/>
          <p:cNvSpPr>
            <a:spLocks noChangeArrowheads="1"/>
          </p:cNvSpPr>
          <p:nvPr/>
        </p:nvSpPr>
        <p:spPr bwMode="auto">
          <a:xfrm>
            <a:off x="0" y="533400"/>
            <a:ext cx="9144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000" b="1" u="sng">
                <a:solidFill>
                  <a:srgbClr val="0000FF"/>
                </a:solidFill>
                <a:cs typeface="Times New Roman" pitchFamily="18" charset="0"/>
              </a:rPr>
              <a:t>Chính tả</a:t>
            </a:r>
            <a:r>
              <a:rPr lang="en-US" sz="3000" b="1">
                <a:solidFill>
                  <a:srgbClr val="0000FF"/>
                </a:solidFill>
                <a:cs typeface="Times New Roman" pitchFamily="18" charset="0"/>
              </a:rPr>
              <a:t>: (Nghe - viết)</a:t>
            </a:r>
          </a:p>
        </p:txBody>
      </p:sp>
      <p:sp>
        <p:nvSpPr>
          <p:cNvPr id="16407" name="Rectangle 23"/>
          <p:cNvSpPr>
            <a:spLocks noChangeArrowheads="1"/>
          </p:cNvSpPr>
          <p:nvPr/>
        </p:nvSpPr>
        <p:spPr bwMode="auto">
          <a:xfrm>
            <a:off x="0" y="1066800"/>
            <a:ext cx="9144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000" b="1">
                <a:solidFill>
                  <a:srgbClr val="CC0000"/>
                </a:solidFill>
                <a:cs typeface="Times New Roman" pitchFamily="18" charset="0"/>
              </a:rPr>
              <a:t>Cảnh đẹp non sông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850036"/>
  <p:tag name="VIOLETTITLE" val="Tuần 12. Nghe-viết: Cảnh đẹp non sông"/>
  <p:tag name="VIOLETLESSON" val="23"/>
  <p:tag name="VIOLETCATID" val="7840641"/>
  <p:tag name="VIOLETSUBJECT" val="Chính tả 3"/>
  <p:tag name="VIOLETAUTHORID" val="6145317"/>
  <p:tag name="VIOLETAUTHORNAME" val="Vũ Thị Thúy Vinh"/>
  <p:tag name="VIOLETAUTHORAVATAR" val="no_avatar.jpg"/>
  <p:tag name="VIOLETAUTHORADDRESS" val="Truong TH Song Lo - Phu tho"/>
  <p:tag name="VIOLETDATE" val="2016-11-24 09:37:08"/>
  <p:tag name="VIOLETHIT" val="204"/>
  <p:tag name="VIOLETLIKE" val="0"/>
  <p:tag name="MMPROD_NEXTUNIQUEID" val="10010"/>
  <p:tag name="MMPROD_UIDATA" val="&lt;database version=&quot;7.0&quot;&gt;&lt;object type=&quot;1&quot; unique_id=&quot;10001&quot;&gt;&lt;object type=&quot;2&quot; unique_id=&quot;10114&quot;&gt;&lt;object type=&quot;3&quot; unique_id=&quot;10115&quot;&gt;&lt;property id=&quot;20148&quot; value=&quot;5&quot;/&gt;&lt;property id=&quot;20300&quot; value=&quot;Slide 1&quot;/&gt;&lt;property id=&quot;20307&quot; value=&quot;305&quot;/&gt;&lt;/object&gt;&lt;object type=&quot;3&quot; unique_id=&quot;10116&quot;&gt;&lt;property id=&quot;20148&quot; value=&quot;5&quot;/&gt;&lt;property id=&quot;20300&quot; value=&quot;Slide 2&quot;/&gt;&lt;property id=&quot;20307&quot; value=&quot;272&quot;/&gt;&lt;/object&gt;&lt;object type=&quot;3&quot; unique_id=&quot;10117&quot;&gt;&lt;property id=&quot;20148&quot; value=&quot;5&quot;/&gt;&lt;property id=&quot;20300&quot; value=&quot;Slide 3&quot;/&gt;&lt;property id=&quot;20307&quot; value=&quot;262&quot;/&gt;&lt;/object&gt;&lt;object type=&quot;3&quot; unique_id=&quot;10118&quot;&gt;&lt;property id=&quot;20148&quot; value=&quot;5&quot;/&gt;&lt;property id=&quot;20300&quot; value=&quot;Slide 4&quot;/&gt;&lt;property id=&quot;20307&quot; value=&quot;296&quot;/&gt;&lt;/object&gt;&lt;object type=&quot;3&quot; unique_id=&quot;10119&quot;&gt;&lt;property id=&quot;20148&quot; value=&quot;5&quot;/&gt;&lt;property id=&quot;20300&quot; value=&quot;Slide 5&quot;/&gt;&lt;property id=&quot;20307&quot; value=&quot;275&quot;/&gt;&lt;/object&gt;&lt;object type=&quot;3&quot; unique_id=&quot;10120&quot;&gt;&lt;property id=&quot;20148&quot; value=&quot;5&quot;/&gt;&lt;property id=&quot;20300&quot; value=&quot;Slide 6&quot;/&gt;&lt;property id=&quot;20307&quot; value=&quot;297&quot;/&gt;&lt;/object&gt;&lt;object type=&quot;3&quot; unique_id=&quot;10121&quot;&gt;&lt;property id=&quot;20148&quot; value=&quot;5&quot;/&gt;&lt;property id=&quot;20300&quot; value=&quot;Slide 7&quot;/&gt;&lt;property id=&quot;20307&quot; value=&quot;298&quot;/&gt;&lt;/object&gt;&lt;object type=&quot;3&quot; unique_id=&quot;10122&quot;&gt;&lt;property id=&quot;20148&quot; value=&quot;5&quot;/&gt;&lt;property id=&quot;20300&quot; value=&quot;Slide 8&quot;/&gt;&lt;property id=&quot;20307&quot; value=&quot;302&quot;/&gt;&lt;/object&gt;&lt;object type=&quot;3&quot; unique_id=&quot;10123&quot;&gt;&lt;property id=&quot;20148&quot; value=&quot;5&quot;/&gt;&lt;property id=&quot;20300&quot; value=&quot;Slide 9&quot;/&gt;&lt;property id=&quot;20307&quot; value=&quot;269&quot;/&gt;&lt;/object&gt;&lt;object type=&quot;3&quot; unique_id=&quot;10124&quot;&gt;&lt;property id=&quot;20148&quot; value=&quot;5&quot;/&gt;&lt;property id=&quot;20300&quot; value=&quot;Slide 10&quot;/&gt;&lt;property id=&quot;20307&quot; value=&quot;271&quot;/&gt;&lt;/object&gt;&lt;object type=&quot;3&quot; unique_id=&quot;10125&quot;&gt;&lt;property id=&quot;20148&quot; value=&quot;5&quot;/&gt;&lt;property id=&quot;20300&quot; value=&quot;Slide 11&quot;/&gt;&lt;property id=&quot;20307&quot; value=&quot;303&quot;/&gt;&lt;/object&gt;&lt;object type=&quot;3&quot; unique_id=&quot;10126&quot;&gt;&lt;property id=&quot;20148&quot; value=&quot;5&quot;/&gt;&lt;property id=&quot;20300&quot; value=&quot;Slide 12&quot;/&gt;&lt;property id=&quot;20307&quot; value=&quot;295&quot;/&gt;&lt;/object&gt;&lt;/object&gt;&lt;object type=&quot;8&quot; unique_id=&quot;1014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rgbClr val="CC3300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rgbClr val="CC3300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564</Words>
  <Application>Microsoft Office PowerPoint</Application>
  <PresentationFormat>On-screen Show (4:3)</PresentationFormat>
  <Paragraphs>87</Paragraphs>
  <Slides>12</Slides>
  <Notes>0</Notes>
  <HiddenSlides>1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Thủy TH</dc:creator>
  <cp:lastModifiedBy>AutoBVT</cp:lastModifiedBy>
  <cp:revision>115</cp:revision>
  <dcterms:created xsi:type="dcterms:W3CDTF">2052-05-12T21:34:49Z</dcterms:created>
  <dcterms:modified xsi:type="dcterms:W3CDTF">2017-11-15T05:26:18Z</dcterms:modified>
</cp:coreProperties>
</file>