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6" r:id="rId2"/>
    <p:sldId id="257" r:id="rId3"/>
    <p:sldId id="264" r:id="rId4"/>
    <p:sldId id="265" r:id="rId5"/>
    <p:sldId id="266" r:id="rId6"/>
    <p:sldId id="268" r:id="rId7"/>
    <p:sldId id="258" r:id="rId8"/>
    <p:sldId id="267" r:id="rId9"/>
    <p:sldId id="259" r:id="rId10"/>
    <p:sldId id="272" r:id="rId11"/>
    <p:sldId id="282" r:id="rId12"/>
    <p:sldId id="287" r:id="rId13"/>
    <p:sldId id="285" r:id="rId14"/>
    <p:sldId id="294" r:id="rId15"/>
    <p:sldId id="291" r:id="rId16"/>
    <p:sldId id="295" r:id="rId17"/>
    <p:sldId id="296" r:id="rId18"/>
    <p:sldId id="297" r:id="rId19"/>
    <p:sldId id="299" r:id="rId20"/>
    <p:sldId id="300" r:id="rId21"/>
    <p:sldId id="301" r:id="rId22"/>
    <p:sldId id="302" r:id="rId23"/>
    <p:sldId id="305" r:id="rId24"/>
    <p:sldId id="304" r:id="rId25"/>
    <p:sldId id="288" r:id="rId26"/>
    <p:sldId id="29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  <a:srgbClr val="660066"/>
    <a:srgbClr val="006600"/>
    <a:srgbClr val="C3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DA7D6-FE97-40B7-A1F0-23BDD81DB27E}" type="datetimeFigureOut">
              <a:rPr lang="en-US" smtClean="0"/>
              <a:pPr/>
              <a:t>24/11/2017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73B26-1F63-42D9-8BDC-7723828B2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3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9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7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2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2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4ABA-802D-4007-ACB0-0A1C09C144E4}" type="datetimeFigureOut">
              <a:rPr lang="en-US" smtClean="0"/>
              <a:pPr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3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media1.m4a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media1.m4a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" y="228601"/>
            <a:ext cx="1773853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35200" y="381000"/>
            <a:ext cx="9652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400" y="1981200"/>
            <a:ext cx="113792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Lịch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sử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8 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8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Ôn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tập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c viê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05345" y="214745"/>
            <a:ext cx="609600" cy="609600"/>
          </a:xfrm>
          <a:prstGeom prst="rect">
            <a:avLst/>
          </a:prstGeom>
        </p:spPr>
      </p:pic>
      <p:pic>
        <p:nvPicPr>
          <p:cNvPr id="17" name="Picture 6" descr="su tich banh trung banh d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25" y="138545"/>
            <a:ext cx="1283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-540326" y="-12422"/>
            <a:ext cx="12732326" cy="7008967"/>
            <a:chOff x="-429490" y="-155154"/>
            <a:chExt cx="12732326" cy="7008967"/>
          </a:xfrm>
        </p:grpSpPr>
        <p:grpSp>
          <p:nvGrpSpPr>
            <p:cNvPr id="30" name="Group 29"/>
            <p:cNvGrpSpPr/>
            <p:nvPr/>
          </p:nvGrpSpPr>
          <p:grpSpPr>
            <a:xfrm>
              <a:off x="-429490" y="-155154"/>
              <a:ext cx="12732326" cy="6969876"/>
              <a:chOff x="-540326" y="-126880"/>
              <a:chExt cx="12732326" cy="6969876"/>
            </a:xfrm>
          </p:grpSpPr>
          <p:pic>
            <p:nvPicPr>
              <p:cNvPr id="19" name="Picture 6" descr="0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44" t="7007" r="6464" b="12776"/>
              <a:stretch>
                <a:fillRect/>
              </a:stretch>
            </p:blipFill>
            <p:spPr bwMode="auto">
              <a:xfrm>
                <a:off x="7280695" y="2959220"/>
                <a:ext cx="4911305" cy="388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 descr="5- Dao gam, dong - VHDS, cach nay 2000-2500 nam, L33 cm &amp; 29 c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0326" y="-93542"/>
                <a:ext cx="3613979" cy="303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9" descr="02 (1)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0695" y="-109417"/>
                <a:ext cx="4911305" cy="3038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0" descr="6- Muoi, dong - van hoa Dong Son, cach nay 2000-2500 nam ( Dipper, bronze, DongSon culture, 2000-2500 BP)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3654" y="-126880"/>
                <a:ext cx="4207042" cy="3086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2" descr="2_7_1286372867_91_doco061010-5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722"/>
              <a:stretch>
                <a:fillRect/>
              </a:stretch>
            </p:blipFill>
            <p:spPr bwMode="auto">
              <a:xfrm>
                <a:off x="-540326" y="2970332"/>
                <a:ext cx="3613979" cy="3864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3" descr="test1339726903hinh12-600x460 (1)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" b="26631"/>
              <a:stretch>
                <a:fillRect/>
              </a:stretch>
            </p:blipFill>
            <p:spPr bwMode="auto">
              <a:xfrm>
                <a:off x="3073653" y="2936995"/>
                <a:ext cx="4246425" cy="3898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14"/>
              <p:cNvSpPr txBox="1">
                <a:spLocks noChangeArrowheads="1"/>
              </p:cNvSpPr>
              <p:nvPr/>
            </p:nvSpPr>
            <p:spPr bwMode="auto">
              <a:xfrm>
                <a:off x="1664744" y="2467393"/>
                <a:ext cx="1398945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Dao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6067639" y="2467392"/>
                <a:ext cx="2968331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Muôi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vá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31800" y="6313487"/>
              <a:ext cx="10850483" cy="540326"/>
              <a:chOff x="431800" y="6313487"/>
              <a:chExt cx="10850483" cy="54032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31800" y="6313487"/>
                <a:ext cx="6720600" cy="540326"/>
                <a:chOff x="431800" y="6313487"/>
                <a:chExt cx="6720600" cy="540326"/>
              </a:xfrm>
            </p:grpSpPr>
            <p:sp>
              <p:nvSpPr>
                <p:cNvPr id="2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31800" y="6392148"/>
                  <a:ext cx="1232944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gốm</a:t>
                  </a:r>
                  <a:endPara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982878" y="6313487"/>
                  <a:ext cx="2169522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Mũi</a:t>
                  </a:r>
                  <a:r>
                    <a:rPr lang="en-US" sz="2400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giáo</a:t>
                  </a:r>
                  <a:r>
                    <a:rPr lang="en-US" sz="2400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đồng</a:t>
                  </a:r>
                  <a:endPara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8190410" y="6392148"/>
                <a:ext cx="3091873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Lưỡi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rìu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xéo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-51337" y="79811"/>
            <a:ext cx="12243337" cy="7110697"/>
            <a:chOff x="502863" y="79812"/>
            <a:chExt cx="12243337" cy="6858000"/>
          </a:xfrm>
        </p:grpSpPr>
        <p:pic>
          <p:nvPicPr>
            <p:cNvPr id="35" name="Picture 34" descr="2428572578fe226e2b6e_zps5deeaa7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63" y="79812"/>
              <a:ext cx="6269205" cy="358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Bo-suu-tap-trang-suc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070" y="80606"/>
              <a:ext cx="5974130" cy="364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 descr="4adf8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39" y="3645337"/>
              <a:ext cx="6196053" cy="329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 descr="2_7_1286372869_21_doco061010-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070" y="3724712"/>
              <a:ext cx="5974130" cy="321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5320234" y="3119151"/>
              <a:ext cx="2444684" cy="7078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4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endPara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540327" y="-6341"/>
            <a:ext cx="12732327" cy="7169592"/>
            <a:chOff x="-540327" y="20916"/>
            <a:chExt cx="12732327" cy="6936538"/>
          </a:xfrm>
        </p:grpSpPr>
        <p:pic>
          <p:nvPicPr>
            <p:cNvPr id="40" name="Picture 9" descr="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327" y="20916"/>
              <a:ext cx="12732327" cy="69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544251" y="4022160"/>
              <a:ext cx="2364752" cy="5657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64649" y="240430"/>
            <a:ext cx="12510387" cy="7467434"/>
            <a:chOff x="0" y="0"/>
            <a:chExt cx="12510387" cy="6858000"/>
          </a:xfrm>
        </p:grpSpPr>
        <p:pic>
          <p:nvPicPr>
            <p:cNvPr id="44" name="Picture 2" descr="Doi song TT-Nha sa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7610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2369836" y="6382174"/>
              <a:ext cx="3893127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Nhà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cư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Văn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Lang</a:t>
              </a:r>
            </a:p>
          </p:txBody>
        </p:sp>
        <p:pic>
          <p:nvPicPr>
            <p:cNvPr id="46" name="Picture 45" descr="nh__thi_van_lang_50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509" y="1"/>
              <a:ext cx="6208878" cy="680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6" descr="image0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6" y="1"/>
            <a:ext cx="12302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 descr="ds1108nguoia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4"/>
          <a:stretch>
            <a:fillRect/>
          </a:stretch>
        </p:blipFill>
        <p:spPr bwMode="auto">
          <a:xfrm>
            <a:off x="0" y="57441"/>
            <a:ext cx="12209390" cy="763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3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25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lƯỢC DỔ MÔ TẢ KHỞI NGHĨA HAI BÀ TRƯ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958" y="0"/>
            <a:ext cx="11658600" cy="7414743"/>
            <a:chOff x="0" y="1393825"/>
            <a:chExt cx="9144000" cy="5151438"/>
          </a:xfrm>
        </p:grpSpPr>
        <p:pic>
          <p:nvPicPr>
            <p:cNvPr id="4" name="Picture 9" descr="Phuc kich quan dich tran Bach Da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5413"/>
              <a:ext cx="4543425" cy="3963987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12988394-Bach_Dang_(1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550" y="1393825"/>
              <a:ext cx="4489450" cy="4016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4452938" y="5357813"/>
              <a:ext cx="4691062" cy="118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effectLst/>
                  <a:latin typeface="Arial" panose="020B0604020202020204" pitchFamily="34" charset="0"/>
                </a:rPr>
                <a:t>Quân Nam Hán đến cửa sông vào lúc </a:t>
              </a:r>
              <a:r>
                <a:rPr lang="en-US" sz="2400" u="sng">
                  <a:effectLst/>
                  <a:latin typeface="Arial" panose="020B0604020202020204" pitchFamily="34" charset="0"/>
                </a:rPr>
                <a:t>thủy triều lên</a:t>
              </a:r>
              <a:r>
                <a:rPr lang="en-US" sz="2400">
                  <a:effectLst/>
                  <a:latin typeface="Arial" panose="020B0604020202020204" pitchFamily="34" charset="0"/>
                </a:rPr>
                <a:t>, nước che lấp các cọc nhọn.</a:t>
              </a: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0" y="5481638"/>
              <a:ext cx="4379913" cy="822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Quân ta </a:t>
              </a:r>
              <a:r>
                <a:rPr lang="en-US" sz="2400" u="sng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mai phục</a:t>
              </a:r>
              <a:r>
                <a:rPr lang="en-US" sz="2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sẵn sàng hai bên bờ sông Bạch Đằng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8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96555" y="10014696"/>
            <a:ext cx="1082477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50B43"/>
                </a:solidFill>
                <a:latin typeface="Tahoma" panose="020B0604030504040204" pitchFamily="34" charset="0"/>
              </a:rPr>
              <a:t>Toàn cảnh Chiến thắng  Bạch Đằng 938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0" y="1"/>
            <a:ext cx="12192001" cy="6881081"/>
            <a:chOff x="-225721" y="946324"/>
            <a:chExt cx="9899201" cy="5618410"/>
          </a:xfrm>
        </p:grpSpPr>
        <p:grpSp>
          <p:nvGrpSpPr>
            <p:cNvPr id="30" name="Group 29"/>
            <p:cNvGrpSpPr/>
            <p:nvPr/>
          </p:nvGrpSpPr>
          <p:grpSpPr>
            <a:xfrm>
              <a:off x="-225720" y="946324"/>
              <a:ext cx="9899200" cy="4487560"/>
              <a:chOff x="-225720" y="946324"/>
              <a:chExt cx="9899200" cy="4487560"/>
            </a:xfrm>
          </p:grpSpPr>
          <p:pic>
            <p:nvPicPr>
              <p:cNvPr id="33" name="Picture 12" descr="Gia thua de du dich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5720" y="946324"/>
                <a:ext cx="9899200" cy="448756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3" descr="Phan cong tran Bach Dang"/>
              <p:cNvPicPr>
                <a:picLocks noGrp="1" noChangeAspect="1" noChangeArrowheads="1"/>
              </p:cNvPicPr>
              <p:nvPr>
                <p:ph type="body" idx="1"/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98975" y="1085849"/>
                <a:ext cx="4645025" cy="3802063"/>
              </a:xfr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-225721" y="5452732"/>
              <a:ext cx="4540249" cy="1093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sz="2700" dirty="0" err="1">
                  <a:effectLst/>
                  <a:latin typeface="VNI-Times" pitchFamily="2" charset="0"/>
                </a:rPr>
                <a:t>Ngoâ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Quyeàn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cho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quaân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bôi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thuyeàn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nheï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ra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khieâu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chieán</a:t>
              </a:r>
              <a:r>
                <a:rPr lang="en-US" sz="2700" dirty="0">
                  <a:effectLst/>
                  <a:latin typeface="VNI-Times" pitchFamily="2" charset="0"/>
                </a:rPr>
                <a:t>, </a:t>
              </a:r>
              <a:r>
                <a:rPr lang="en-US" sz="2700" dirty="0" err="1">
                  <a:effectLst/>
                  <a:latin typeface="VNI-Times" pitchFamily="2" charset="0"/>
                </a:rPr>
                <a:t>vöøa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ñaùnh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vöøa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ruùt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lui</a:t>
              </a:r>
              <a:r>
                <a:rPr lang="en-US" sz="2700" dirty="0">
                  <a:effectLst/>
                  <a:latin typeface="VNI-Times" pitchFamily="2" charset="0"/>
                </a:rPr>
                <a:t>, </a:t>
              </a:r>
              <a:r>
                <a:rPr lang="en-US" sz="2700" dirty="0" err="1">
                  <a:effectLst/>
                  <a:latin typeface="VNI-Times" pitchFamily="2" charset="0"/>
                </a:rPr>
                <a:t>nhöû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cho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giaëc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vaøo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baõi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coïc</a:t>
              </a:r>
              <a:r>
                <a:rPr lang="en-US" sz="2700" dirty="0">
                  <a:effectLst/>
                  <a:latin typeface="VNI-Times" pitchFamily="2" charset="0"/>
                </a:rPr>
                <a:t>.</a:t>
              </a: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5099892" y="5433884"/>
              <a:ext cx="4573587" cy="1130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Thủy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triều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xuống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phản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liệt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endParaRPr lang="en-US" sz="2400" u="sng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2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2290" y="0"/>
            <a:ext cx="11243907" cy="5997391"/>
            <a:chOff x="-23298" y="1166813"/>
            <a:chExt cx="9167298" cy="4924107"/>
          </a:xfrm>
        </p:grpSpPr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-23298" y="5105400"/>
              <a:ext cx="4337611" cy="985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giặc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hốt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hoảng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thuyền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bãi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cọc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nhọn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thủng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thuyền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lui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endParaRPr lang="en-US" sz="2400" u="sng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1166813"/>
              <a:ext cx="9144000" cy="3894137"/>
              <a:chOff x="0" y="1166813"/>
              <a:chExt cx="9144000" cy="3894137"/>
            </a:xfrm>
          </p:grpSpPr>
          <p:pic>
            <p:nvPicPr>
              <p:cNvPr id="6" name="Picture 8" descr="Chien thang Bach Da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00150"/>
                <a:ext cx="4324350" cy="38401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10" descr="slide0085_image04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9125" y="1166813"/>
                <a:ext cx="4714875" cy="389413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4324350" y="5161626"/>
              <a:ext cx="4724400" cy="929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tục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truy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giặc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chết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nửa</a:t>
              </a:r>
              <a:r>
                <a:rPr lang="en-US" sz="24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2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612" y="0"/>
            <a:ext cx="11261884" cy="6821668"/>
            <a:chOff x="0" y="1289050"/>
            <a:chExt cx="9144000" cy="5181600"/>
          </a:xfrm>
        </p:grpSpPr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0" y="5035550"/>
              <a:ext cx="4521200" cy="118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effectLst/>
                  <a:latin typeface="Arial" panose="020B0604020202020204" pitchFamily="34" charset="0"/>
                </a:rPr>
                <a:t>Hoằng Tháo tử trận. </a:t>
              </a:r>
              <a:r>
                <a:rPr lang="en-US" sz="2400" u="sng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Cuộc xâm lược của quân Nam Hán hoàn toàn thất bại</a:t>
              </a:r>
              <a:r>
                <a:rPr lang="en-US" sz="2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1289050"/>
              <a:ext cx="9144000" cy="3617913"/>
              <a:chOff x="0" y="1289050"/>
              <a:chExt cx="9144000" cy="3617913"/>
            </a:xfrm>
          </p:grpSpPr>
          <p:pic>
            <p:nvPicPr>
              <p:cNvPr id="6" name="Picture 12" descr="Bachdang Ngo Quye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0750" y="1289050"/>
                <a:ext cx="4413250" cy="358775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800px-Chienthangbachda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319213"/>
                <a:ext cx="4649788" cy="358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4718050" y="5100638"/>
              <a:ext cx="4425950" cy="137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50B43"/>
                  </a:solidFill>
                  <a:effectLst/>
                  <a:latin typeface="Tahoma" panose="020B0604030504040204" pitchFamily="34" charset="0"/>
                </a:rPr>
                <a:t>Toàn cảnh Chiến thắng  Bạch Đằng 938</a:t>
              </a:r>
            </a:p>
            <a:p>
              <a:pPr>
                <a:spcBef>
                  <a:spcPct val="50000"/>
                </a:spcBef>
              </a:pPr>
              <a:endParaRPr lang="en-US" sz="2400">
                <a:solidFill>
                  <a:srgbClr val="F50B43"/>
                </a:solidFill>
                <a:effectLst/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8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tran_bach_dang_giang-le_nang_hi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7" y="0"/>
            <a:ext cx="11193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229" y="5017490"/>
            <a:ext cx="9476607" cy="138499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3230" y="1772211"/>
            <a:ext cx="9476607" cy="138499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Lang: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(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653228" y="3433579"/>
            <a:ext cx="9476607" cy="130753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601273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6" name="Text Box 162"/>
          <p:cNvSpPr txBox="1">
            <a:spLocks noChangeArrowheads="1"/>
          </p:cNvSpPr>
          <p:nvPr/>
        </p:nvSpPr>
        <p:spPr bwMode="auto">
          <a:xfrm>
            <a:off x="1543050" y="7649458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Buổi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ầu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dựng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n</a:t>
            </a:r>
            <a:r>
              <a:rPr lang="vi-VN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ớc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và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giữ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n</a:t>
            </a:r>
            <a:r>
              <a:rPr lang="vi-VN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ớc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130" name="Text Box 163"/>
          <p:cNvSpPr txBox="1">
            <a:spLocks noChangeArrowheads="1"/>
          </p:cNvSpPr>
          <p:nvPr/>
        </p:nvSpPr>
        <p:spPr bwMode="auto">
          <a:xfrm>
            <a:off x="5562600" y="3124201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132" name="Text Box 166"/>
          <p:cNvSpPr txBox="1">
            <a:spLocks noChangeArrowheads="1"/>
          </p:cNvSpPr>
          <p:nvPr/>
        </p:nvSpPr>
        <p:spPr bwMode="auto">
          <a:xfrm>
            <a:off x="4129087" y="971103"/>
            <a:ext cx="2627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2800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075" y="2647147"/>
            <a:ext cx="11472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938 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6"/>
          <p:cNvSpPr txBox="1">
            <a:spLocks noChangeArrowheads="1"/>
          </p:cNvSpPr>
          <p:nvPr/>
        </p:nvSpPr>
        <p:spPr bwMode="auto">
          <a:xfrm>
            <a:off x="573608" y="3842216"/>
            <a:ext cx="114490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700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938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66"/>
          <p:cNvSpPr txBox="1">
            <a:spLocks noChangeArrowheads="1"/>
          </p:cNvSpPr>
          <p:nvPr/>
        </p:nvSpPr>
        <p:spPr bwMode="auto">
          <a:xfrm>
            <a:off x="573608" y="1735285"/>
            <a:ext cx="8939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 TCN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938.</a:t>
            </a:r>
            <a:endParaRPr lang="en-US" sz="28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3659" y="230934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42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2" grpId="0"/>
      <p:bldP spid="1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53230" y="1772211"/>
            <a:ext cx="9476607" cy="138499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Lang: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(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14450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c viê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05345" y="214745"/>
            <a:ext cx="609600" cy="609600"/>
          </a:xfrm>
          <a:prstGeom prst="rect">
            <a:avLst/>
          </a:prstGeom>
        </p:spPr>
      </p:pic>
      <p:pic>
        <p:nvPicPr>
          <p:cNvPr id="17" name="Picture 6" descr="su tich banh trung banh d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25" y="138545"/>
            <a:ext cx="1283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-540326" y="-12422"/>
            <a:ext cx="12732326" cy="7008967"/>
            <a:chOff x="-429490" y="-155154"/>
            <a:chExt cx="12732326" cy="7008967"/>
          </a:xfrm>
        </p:grpSpPr>
        <p:grpSp>
          <p:nvGrpSpPr>
            <p:cNvPr id="30" name="Group 29"/>
            <p:cNvGrpSpPr/>
            <p:nvPr/>
          </p:nvGrpSpPr>
          <p:grpSpPr>
            <a:xfrm>
              <a:off x="-429490" y="-155154"/>
              <a:ext cx="12732326" cy="6969876"/>
              <a:chOff x="-540326" y="-126880"/>
              <a:chExt cx="12732326" cy="6969876"/>
            </a:xfrm>
          </p:grpSpPr>
          <p:pic>
            <p:nvPicPr>
              <p:cNvPr id="19" name="Picture 6" descr="0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44" t="7007" r="6464" b="12776"/>
              <a:stretch>
                <a:fillRect/>
              </a:stretch>
            </p:blipFill>
            <p:spPr bwMode="auto">
              <a:xfrm>
                <a:off x="7280695" y="2959220"/>
                <a:ext cx="4911305" cy="388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 descr="5- Dao gam, dong - VHDS, cach nay 2000-2500 nam, L33 cm &amp; 29 c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0326" y="-93542"/>
                <a:ext cx="3613979" cy="303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9" descr="02 (1)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0695" y="-109417"/>
                <a:ext cx="4911305" cy="3038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0" descr="6- Muoi, dong - van hoa Dong Son, cach nay 2000-2500 nam ( Dipper, bronze, DongSon culture, 2000-2500 BP)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3654" y="-126880"/>
                <a:ext cx="4207042" cy="3086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2" descr="2_7_1286372867_91_doco061010-5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722"/>
              <a:stretch>
                <a:fillRect/>
              </a:stretch>
            </p:blipFill>
            <p:spPr bwMode="auto">
              <a:xfrm>
                <a:off x="-540326" y="2970332"/>
                <a:ext cx="3613979" cy="3864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3" descr="test1339726903hinh12-600x460 (1)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" b="26631"/>
              <a:stretch>
                <a:fillRect/>
              </a:stretch>
            </p:blipFill>
            <p:spPr bwMode="auto">
              <a:xfrm>
                <a:off x="3073653" y="2936995"/>
                <a:ext cx="4246425" cy="3898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14"/>
              <p:cNvSpPr txBox="1">
                <a:spLocks noChangeArrowheads="1"/>
              </p:cNvSpPr>
              <p:nvPr/>
            </p:nvSpPr>
            <p:spPr bwMode="auto">
              <a:xfrm>
                <a:off x="1664744" y="2467393"/>
                <a:ext cx="1398945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Dao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6067639" y="2467392"/>
                <a:ext cx="2968331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Muôi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vá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31800" y="6313487"/>
              <a:ext cx="10850483" cy="540326"/>
              <a:chOff x="431800" y="6313487"/>
              <a:chExt cx="10850483" cy="54032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31800" y="6313487"/>
                <a:ext cx="6720600" cy="540326"/>
                <a:chOff x="431800" y="6313487"/>
                <a:chExt cx="6720600" cy="540326"/>
              </a:xfrm>
            </p:grpSpPr>
            <p:sp>
              <p:nvSpPr>
                <p:cNvPr id="2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31800" y="6392148"/>
                  <a:ext cx="1232944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gốm</a:t>
                  </a:r>
                  <a:endPara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982878" y="6313487"/>
                  <a:ext cx="2169522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Mũi</a:t>
                  </a:r>
                  <a:r>
                    <a:rPr lang="en-US" sz="2400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giáo</a:t>
                  </a:r>
                  <a:r>
                    <a:rPr lang="en-US" sz="2400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đồng</a:t>
                  </a:r>
                  <a:endPara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8190410" y="6392148"/>
                <a:ext cx="3091873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Lưỡi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rìu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xéo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-51337" y="79811"/>
            <a:ext cx="12243337" cy="7110697"/>
            <a:chOff x="502863" y="79812"/>
            <a:chExt cx="12243337" cy="6858000"/>
          </a:xfrm>
        </p:grpSpPr>
        <p:pic>
          <p:nvPicPr>
            <p:cNvPr id="35" name="Picture 34" descr="2428572578fe226e2b6e_zps5deeaa7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63" y="79812"/>
              <a:ext cx="6269205" cy="358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Bo-suu-tap-trang-suc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070" y="80606"/>
              <a:ext cx="5974130" cy="364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 descr="4adf8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39" y="3645337"/>
              <a:ext cx="6196053" cy="329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 descr="2_7_1286372869_21_doco061010-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070" y="3724712"/>
              <a:ext cx="5974130" cy="321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5320234" y="3119151"/>
              <a:ext cx="2444684" cy="7078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4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endPara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540327" y="-6341"/>
            <a:ext cx="12732327" cy="7169592"/>
            <a:chOff x="-540327" y="20916"/>
            <a:chExt cx="12732327" cy="6936538"/>
          </a:xfrm>
        </p:grpSpPr>
        <p:pic>
          <p:nvPicPr>
            <p:cNvPr id="40" name="Picture 9" descr="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327" y="20916"/>
              <a:ext cx="12732327" cy="69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544251" y="4022160"/>
              <a:ext cx="2364752" cy="5657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64649" y="240430"/>
            <a:ext cx="12510387" cy="7467434"/>
            <a:chOff x="0" y="0"/>
            <a:chExt cx="12510387" cy="6858000"/>
          </a:xfrm>
        </p:grpSpPr>
        <p:pic>
          <p:nvPicPr>
            <p:cNvPr id="44" name="Picture 2" descr="Doi song TT-Nha sa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7610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2369836" y="6382174"/>
              <a:ext cx="3893127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Nhà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cư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Văn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Lang</a:t>
              </a:r>
            </a:p>
          </p:txBody>
        </p:sp>
        <p:pic>
          <p:nvPicPr>
            <p:cNvPr id="46" name="Picture 45" descr="nh__thi_van_lang_50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509" y="1"/>
              <a:ext cx="6208878" cy="680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6" descr="image0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6" y="1"/>
            <a:ext cx="12302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 descr="ds1108nguoia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4"/>
          <a:stretch>
            <a:fillRect/>
          </a:stretch>
        </p:blipFill>
        <p:spPr bwMode="auto">
          <a:xfrm>
            <a:off x="0" y="57441"/>
            <a:ext cx="12209390" cy="763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2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2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75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5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366" y="1704792"/>
            <a:ext cx="9476607" cy="130753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lƯỢC DỔ MÔ TẢ KHỞI NGHĨA HAI BÀ TRƯ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E CHUYEN KHOI NGHIA HAI BA TRUNG 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19612" y="5995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666" y="1602777"/>
            <a:ext cx="9476607" cy="138499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E CHUYEN KHOI NGHIA HAI BA TRUNG 008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62088" y="5938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638800" y="6278564"/>
            <a:ext cx="457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204952" y="-142875"/>
            <a:ext cx="12396952" cy="6858000"/>
            <a:chOff x="48" y="0"/>
            <a:chExt cx="5664" cy="4224"/>
          </a:xfrm>
        </p:grpSpPr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11" name="Picture 16" descr="BAR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7" descr="BAR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utoShape 18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2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utoShape 19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AutoShape 20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AutoShape 21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3" name="VN- DAT NUOC NGAN DOI 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76249" y="5072495"/>
            <a:ext cx="609600" cy="609600"/>
          </a:xfrm>
          <a:prstGeom prst="rect">
            <a:avLst/>
          </a:prstGeom>
        </p:spPr>
      </p:pic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320343" y="2223271"/>
            <a:ext cx="11031186" cy="283004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63717035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5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28649" y="4489643"/>
            <a:ext cx="9929813" cy="610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dirty="0" err="1" smtClean="0">
                <a:solidFill>
                  <a:srgbClr val="660066"/>
                </a:solidFill>
                <a:latin typeface="Arial"/>
              </a:rPr>
              <a:t>Khoảng</a:t>
            </a:r>
            <a:r>
              <a:rPr lang="en-US" sz="2400" dirty="0" smtClean="0">
                <a:solidFill>
                  <a:srgbClr val="660066"/>
                </a:solidFill>
                <a:latin typeface="Arial"/>
              </a:rPr>
              <a:t> n</a:t>
            </a:r>
            <a:r>
              <a:rPr lang="vi-VN" sz="2400" dirty="0" smtClean="0">
                <a:solidFill>
                  <a:srgbClr val="660066"/>
                </a:solidFill>
                <a:latin typeface="Arial"/>
              </a:rPr>
              <a:t>ă</a:t>
            </a:r>
            <a:r>
              <a:rPr lang="en-US" sz="2400" dirty="0">
                <a:solidFill>
                  <a:srgbClr val="660066"/>
                </a:solidFill>
                <a:latin typeface="Arial"/>
              </a:rPr>
              <a:t>m 700       </a:t>
            </a:r>
            <a:r>
              <a:rPr lang="en-US" sz="2400" dirty="0" smtClean="0">
                <a:solidFill>
                  <a:srgbClr val="660066"/>
                </a:solidFill>
                <a:latin typeface="Arial"/>
              </a:rPr>
              <a:t>   N</a:t>
            </a:r>
            <a:r>
              <a:rPr lang="vi-VN" sz="2400" dirty="0" smtClean="0">
                <a:solidFill>
                  <a:srgbClr val="660066"/>
                </a:solidFill>
                <a:latin typeface="Arial"/>
              </a:rPr>
              <a:t>ă</a:t>
            </a:r>
            <a:r>
              <a:rPr lang="en-US" sz="2400" dirty="0" smtClean="0">
                <a:solidFill>
                  <a:srgbClr val="660066"/>
                </a:solidFill>
                <a:latin typeface="Arial"/>
              </a:rPr>
              <a:t>m 179     CN                                      N</a:t>
            </a:r>
            <a:r>
              <a:rPr lang="vi-VN" sz="2400" dirty="0" smtClean="0">
                <a:solidFill>
                  <a:srgbClr val="660066"/>
                </a:solidFill>
                <a:latin typeface="Arial"/>
              </a:rPr>
              <a:t>ă</a:t>
            </a:r>
            <a:r>
              <a:rPr lang="en-US" sz="2400" dirty="0" smtClean="0">
                <a:solidFill>
                  <a:srgbClr val="660066"/>
                </a:solidFill>
                <a:latin typeface="Arial"/>
              </a:rPr>
              <a:t>m 938</a:t>
            </a:r>
            <a:endParaRPr lang="en-US" sz="2400" dirty="0">
              <a:solidFill>
                <a:srgbClr val="660066"/>
              </a:solidFill>
              <a:latin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28650" y="3430974"/>
            <a:ext cx="9489711" cy="1005488"/>
            <a:chOff x="2128840" y="1860503"/>
            <a:chExt cx="7758111" cy="841409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2149729" y="1860503"/>
              <a:ext cx="69669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920033" y="2692392"/>
              <a:ext cx="69669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rot="16200000" flipH="1">
              <a:off x="9079395" y="1884838"/>
              <a:ext cx="823916" cy="79119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16200000" flipH="1">
              <a:off x="2112478" y="1894358"/>
              <a:ext cx="823916" cy="79119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260610" y="1877995"/>
              <a:ext cx="0" cy="814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590324" y="1887515"/>
              <a:ext cx="0" cy="814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457449" y="2049238"/>
              <a:ext cx="6977063" cy="309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  <a:latin typeface="Arial"/>
                </a:rPr>
                <a:t>……………………………………………………………...............................................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871724" y="1916421"/>
            <a:ext cx="10655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(……..)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</p:spTree>
    <p:extLst>
      <p:ext uri="{BB962C8B-B14F-4D97-AF65-F5344CB8AC3E}">
        <p14:creationId xmlns:p14="http://schemas.microsoft.com/office/powerpoint/2010/main" val="408304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55430" y="5135928"/>
            <a:ext cx="10717469" cy="53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 n</a:t>
            </a:r>
            <a:r>
              <a:rPr lang="vi-VN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                     N</a:t>
            </a:r>
            <a:r>
              <a:rPr lang="vi-VN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179         C N                                                      </a:t>
            </a:r>
            <a:r>
              <a:rPr lang="en-US" sz="24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938</a:t>
            </a:r>
            <a:endPara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71563" y="3126178"/>
            <a:ext cx="10455873" cy="2032055"/>
            <a:chOff x="2128840" y="1851227"/>
            <a:chExt cx="7758111" cy="860124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2149729" y="1860503"/>
              <a:ext cx="69669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920033" y="2692392"/>
              <a:ext cx="69669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rot="16200000" flipH="1">
              <a:off x="9079395" y="1884838"/>
              <a:ext cx="823916" cy="79119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16200000" flipH="1">
              <a:off x="2112478" y="1894358"/>
              <a:ext cx="823916" cy="79119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260610" y="1859851"/>
              <a:ext cx="0" cy="85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590324" y="1851227"/>
              <a:ext cx="0" cy="85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563464" y="2182294"/>
              <a:ext cx="6977063" cy="273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  <a:latin typeface="Arial"/>
                </a:rPr>
                <a:t>……………………………………………………………...............................................................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</p:txBody>
        </p:sp>
      </p:grpSp>
      <p:sp>
        <p:nvSpPr>
          <p:cNvPr id="33" name="Text Box 164"/>
          <p:cNvSpPr txBox="1">
            <a:spLocks noChangeArrowheads="1"/>
          </p:cNvSpPr>
          <p:nvPr/>
        </p:nvSpPr>
        <p:spPr bwMode="auto">
          <a:xfrm>
            <a:off x="6640088" y="3234896"/>
            <a:ext cx="3378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endParaRPr lang="en-US" sz="2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1724" y="1916421"/>
            <a:ext cx="10655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(……..)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4722" y="3566709"/>
            <a:ext cx="4253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6" name="Text Box 162"/>
          <p:cNvSpPr txBox="1">
            <a:spLocks noChangeArrowheads="1"/>
          </p:cNvSpPr>
          <p:nvPr/>
        </p:nvSpPr>
        <p:spPr bwMode="auto">
          <a:xfrm>
            <a:off x="1543050" y="7649458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Buổi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ầu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dựng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n</a:t>
            </a:r>
            <a:r>
              <a:rPr lang="vi-VN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ớc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và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giữ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n</a:t>
            </a:r>
            <a:r>
              <a:rPr lang="vi-VN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ớc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130" name="Text Box 163"/>
          <p:cNvSpPr txBox="1">
            <a:spLocks noChangeArrowheads="1"/>
          </p:cNvSpPr>
          <p:nvPr/>
        </p:nvSpPr>
        <p:spPr bwMode="auto">
          <a:xfrm>
            <a:off x="5562600" y="3124201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7" name="Text Box 166"/>
          <p:cNvSpPr txBox="1">
            <a:spLocks noChangeArrowheads="1"/>
          </p:cNvSpPr>
          <p:nvPr/>
        </p:nvSpPr>
        <p:spPr bwMode="auto">
          <a:xfrm>
            <a:off x="385753" y="1998197"/>
            <a:ext cx="11449050" cy="29854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700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938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TCN)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179 TCN)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79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6320" y="3059410"/>
            <a:ext cx="9144000" cy="1066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9200" y="4765652"/>
            <a:ext cx="8778240" cy="476238"/>
            <a:chOff x="1828800" y="4052901"/>
            <a:chExt cx="8610600" cy="285838"/>
          </a:xfrm>
        </p:grpSpPr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flipV="1">
              <a:off x="1828800" y="4191000"/>
              <a:ext cx="861060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5791200" y="4058304"/>
              <a:ext cx="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H="1">
              <a:off x="2514600" y="4064328"/>
              <a:ext cx="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 flipH="1">
              <a:off x="4876800" y="4059584"/>
              <a:ext cx="635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9229720" y="4052901"/>
              <a:ext cx="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 Box 166"/>
          <p:cNvSpPr txBox="1">
            <a:spLocks noChangeArrowheads="1"/>
          </p:cNvSpPr>
          <p:nvPr/>
        </p:nvSpPr>
        <p:spPr bwMode="auto">
          <a:xfrm>
            <a:off x="573608" y="1735285"/>
            <a:ext cx="8939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 TCN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938.</a:t>
            </a:r>
            <a:endParaRPr lang="en-US" sz="28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69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1631156"/>
            <a:ext cx="9144000" cy="1066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3914" y="3951262"/>
            <a:ext cx="9754552" cy="476238"/>
            <a:chOff x="1828800" y="4052901"/>
            <a:chExt cx="8610600" cy="285838"/>
          </a:xfrm>
        </p:grpSpPr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flipV="1">
              <a:off x="1828800" y="4191000"/>
              <a:ext cx="861060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6018216" y="4058304"/>
              <a:ext cx="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H="1">
              <a:off x="2514600" y="4064328"/>
              <a:ext cx="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 flipH="1">
              <a:off x="4876800" y="4059584"/>
              <a:ext cx="635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9229720" y="4052901"/>
              <a:ext cx="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550638" y="3402120"/>
            <a:ext cx="1219200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5232179" y="3523454"/>
            <a:ext cx="762000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N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8470508" y="3508530"/>
            <a:ext cx="1227516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938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990600" y="4476501"/>
            <a:ext cx="190500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Lang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3215875" y="4427500"/>
            <a:ext cx="1725828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8246670" y="4539481"/>
            <a:ext cx="1675191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751352" y="3423110"/>
            <a:ext cx="2050919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700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23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66"/>
          <p:cNvSpPr txBox="1">
            <a:spLocks noChangeArrowheads="1"/>
          </p:cNvSpPr>
          <p:nvPr/>
        </p:nvSpPr>
        <p:spPr bwMode="auto">
          <a:xfrm>
            <a:off x="385753" y="1998197"/>
            <a:ext cx="11449050" cy="27084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700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938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 TCN,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179 TCN,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07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231" y="2734901"/>
            <a:ext cx="10253271" cy="332398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(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6"/>
          <p:cNvSpPr txBox="1">
            <a:spLocks noChangeArrowheads="1"/>
          </p:cNvSpPr>
          <p:nvPr/>
        </p:nvSpPr>
        <p:spPr bwMode="auto">
          <a:xfrm>
            <a:off x="1024158" y="1798338"/>
            <a:ext cx="5205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413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30032"/>
  <p:tag name="VIOLETTITLE" val="Bài 6. Ôn tập"/>
  <p:tag name="VIOLETLESSON" val="6"/>
  <p:tag name="VIOLETCATID" val="2224"/>
  <p:tag name="VIOLETSUBJECT" val="Lịch sử 4"/>
  <p:tag name="VIOLETAUTHORID" val="8153747"/>
  <p:tag name="VIOLETAUTHORNAME" val="Trần Thị Hằng"/>
  <p:tag name="VIOLETAUTHORAVATAR" val="no_avatarf.jpg"/>
  <p:tag name="VIOLETAUTHORADDRESS" val=" - "/>
  <p:tag name="VIOLETDATE" val="2017-09-27 22:54:00"/>
  <p:tag name="VIOLETHIT" val="349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944</TotalTime>
  <Words>976</Words>
  <Application>Microsoft Office PowerPoint</Application>
  <PresentationFormat>Custom</PresentationFormat>
  <Paragraphs>78</Paragraphs>
  <Slides>26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Lịch sử</dc:title>
  <dc:creator>Windows User</dc:creator>
  <cp:lastModifiedBy>Administrator</cp:lastModifiedBy>
  <cp:revision>63</cp:revision>
  <dcterms:created xsi:type="dcterms:W3CDTF">2017-08-10T14:51:39Z</dcterms:created>
  <dcterms:modified xsi:type="dcterms:W3CDTF">2017-11-24T10:31:47Z</dcterms:modified>
</cp:coreProperties>
</file>