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m4a" ContentType="audi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06" r:id="rId2"/>
    <p:sldId id="257" r:id="rId3"/>
    <p:sldId id="264" r:id="rId4"/>
    <p:sldId id="265" r:id="rId5"/>
    <p:sldId id="266" r:id="rId6"/>
    <p:sldId id="268" r:id="rId7"/>
    <p:sldId id="258" r:id="rId8"/>
    <p:sldId id="267" r:id="rId9"/>
    <p:sldId id="259" r:id="rId10"/>
    <p:sldId id="294" r:id="rId11"/>
    <p:sldId id="291" r:id="rId12"/>
    <p:sldId id="295" r:id="rId13"/>
    <p:sldId id="296" r:id="rId14"/>
    <p:sldId id="297" r:id="rId15"/>
    <p:sldId id="299" r:id="rId16"/>
    <p:sldId id="300" r:id="rId17"/>
    <p:sldId id="301" r:id="rId18"/>
    <p:sldId id="302" r:id="rId19"/>
    <p:sldId id="305" r:id="rId20"/>
    <p:sldId id="304" r:id="rId21"/>
    <p:sldId id="288" r:id="rId22"/>
    <p:sldId id="290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FF00"/>
    <a:srgbClr val="660066"/>
    <a:srgbClr val="006600"/>
    <a:srgbClr val="C3ED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2" d="100"/>
          <a:sy n="72" d="100"/>
        </p:scale>
        <p:origin x="-552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9DA7D6-FE97-40B7-A1F0-23BDD81DB27E}" type="datetimeFigureOut">
              <a:rPr lang="en-US" smtClean="0"/>
              <a:pPr/>
              <a:t>2/11/2017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D73B26-1F63-42D9-8BDC-7723828B2B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731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4ABA-802D-4007-ACB0-0A1C09C144E4}" type="datetimeFigureOut">
              <a:rPr lang="en-US" smtClean="0"/>
              <a:pPr/>
              <a:t>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7FBE1-D9D8-4E34-A6F4-96623A0033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481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4ABA-802D-4007-ACB0-0A1C09C144E4}" type="datetimeFigureOut">
              <a:rPr lang="en-US" smtClean="0"/>
              <a:pPr/>
              <a:t>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7FBE1-D9D8-4E34-A6F4-96623A0033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665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4ABA-802D-4007-ACB0-0A1C09C144E4}" type="datetimeFigureOut">
              <a:rPr lang="en-US" smtClean="0"/>
              <a:pPr/>
              <a:t>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7FBE1-D9D8-4E34-A6F4-96623A0033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121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4ABA-802D-4007-ACB0-0A1C09C144E4}" type="datetimeFigureOut">
              <a:rPr lang="en-US" smtClean="0"/>
              <a:pPr/>
              <a:t>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7FBE1-D9D8-4E34-A6F4-96623A0033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593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4ABA-802D-4007-ACB0-0A1C09C144E4}" type="datetimeFigureOut">
              <a:rPr lang="en-US" smtClean="0"/>
              <a:pPr/>
              <a:t>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7FBE1-D9D8-4E34-A6F4-96623A0033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367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4ABA-802D-4007-ACB0-0A1C09C144E4}" type="datetimeFigureOut">
              <a:rPr lang="en-US" smtClean="0"/>
              <a:pPr/>
              <a:t>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7FBE1-D9D8-4E34-A6F4-96623A0033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078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4ABA-802D-4007-ACB0-0A1C09C144E4}" type="datetimeFigureOut">
              <a:rPr lang="en-US" smtClean="0"/>
              <a:pPr/>
              <a:t>2/11/2017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7FBE1-D9D8-4E34-A6F4-96623A0033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20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4ABA-802D-4007-ACB0-0A1C09C144E4}" type="datetimeFigureOut">
              <a:rPr lang="en-US" smtClean="0"/>
              <a:pPr/>
              <a:t>2/11/2017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7FBE1-D9D8-4E34-A6F4-96623A0033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00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4ABA-802D-4007-ACB0-0A1C09C144E4}" type="datetimeFigureOut">
              <a:rPr lang="en-US" smtClean="0"/>
              <a:pPr/>
              <a:t>2/11/2017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7FBE1-D9D8-4E34-A6F4-96623A0033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022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4ABA-802D-4007-ACB0-0A1C09C144E4}" type="datetimeFigureOut">
              <a:rPr lang="en-US" smtClean="0"/>
              <a:pPr/>
              <a:t>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7FBE1-D9D8-4E34-A6F4-96623A0033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007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4ABA-802D-4007-ACB0-0A1C09C144E4}" type="datetimeFigureOut">
              <a:rPr lang="en-US" smtClean="0"/>
              <a:pPr/>
              <a:t>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7FBE1-D9D8-4E34-A6F4-96623A0033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827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D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F4ABA-802D-4007-ACB0-0A1C09C144E4}" type="datetimeFigureOut">
              <a:rPr lang="en-US" smtClean="0"/>
              <a:pPr/>
              <a:t>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7FBE1-D9D8-4E34-A6F4-96623A0033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036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18" Type="http://schemas.openxmlformats.org/officeDocument/2006/relationships/image" Target="../media/image25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17" Type="http://schemas.openxmlformats.org/officeDocument/2006/relationships/image" Target="../media/image24.jpeg"/><Relationship Id="rId2" Type="http://schemas.openxmlformats.org/officeDocument/2006/relationships/audio" Target="../media/media1.m4a"/><Relationship Id="rId16" Type="http://schemas.openxmlformats.org/officeDocument/2006/relationships/image" Target="../media/image23.jpeg"/><Relationship Id="rId20" Type="http://schemas.openxmlformats.org/officeDocument/2006/relationships/image" Target="../media/image27.jpeg"/><Relationship Id="rId1" Type="http://schemas.microsoft.com/office/2007/relationships/media" Target="../media/media1.m4a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19" Type="http://schemas.openxmlformats.org/officeDocument/2006/relationships/image" Target="../media/image26.jpeg"/><Relationship Id="rId4" Type="http://schemas.openxmlformats.org/officeDocument/2006/relationships/image" Target="../media/image11.pn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1.pn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truong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00" y="228601"/>
            <a:ext cx="1773853" cy="1316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2235200" y="381000"/>
            <a:ext cx="9652000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PHÒNG GD&amp;ĐT  QUẬN LONG BIÊN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TRƯỜNG TIỂU HỌC ÁI MỘ 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6400" y="1981200"/>
            <a:ext cx="11379200" cy="304698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MÔN: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Lịch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sử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Tiết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: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8   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–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Tuần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: 8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BÀI: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Ôn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tập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GV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Thực</a:t>
            </a: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hiện</a:t>
            </a: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: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Phạm</a:t>
            </a: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Thúy</a:t>
            </a: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Hồng</a:t>
            </a:r>
            <a:endParaRPr lang="en-US" sz="32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1958" y="0"/>
            <a:ext cx="11658600" cy="7414743"/>
            <a:chOff x="0" y="1393825"/>
            <a:chExt cx="9144000" cy="5151438"/>
          </a:xfrm>
        </p:grpSpPr>
        <p:pic>
          <p:nvPicPr>
            <p:cNvPr id="4" name="Picture 9" descr="Phuc kich quan dich tran Bach Da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95413"/>
              <a:ext cx="4543425" cy="3963987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10" descr="12988394-Bach_Dang_(1)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4550" y="1393825"/>
              <a:ext cx="4489450" cy="4016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 Box 12"/>
            <p:cNvSpPr txBox="1">
              <a:spLocks noChangeArrowheads="1"/>
            </p:cNvSpPr>
            <p:nvPr/>
          </p:nvSpPr>
          <p:spPr bwMode="auto">
            <a:xfrm>
              <a:off x="4452938" y="5357813"/>
              <a:ext cx="4691062" cy="1187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effectLst/>
                  <a:latin typeface="Arial" panose="020B0604020202020204" pitchFamily="34" charset="0"/>
                </a:rPr>
                <a:t>Quân Nam Hán đến cửa sông vào lúc </a:t>
              </a:r>
              <a:r>
                <a:rPr lang="en-US" sz="2400" u="sng">
                  <a:effectLst/>
                  <a:latin typeface="Arial" panose="020B0604020202020204" pitchFamily="34" charset="0"/>
                </a:rPr>
                <a:t>thủy triều lên</a:t>
              </a:r>
              <a:r>
                <a:rPr lang="en-US" sz="2400">
                  <a:effectLst/>
                  <a:latin typeface="Arial" panose="020B0604020202020204" pitchFamily="34" charset="0"/>
                </a:rPr>
                <a:t>, nước che lấp các cọc nhọn.</a:t>
              </a:r>
            </a:p>
          </p:txBody>
        </p:sp>
        <p:sp>
          <p:nvSpPr>
            <p:cNvPr id="7" name="Text Box 14"/>
            <p:cNvSpPr txBox="1">
              <a:spLocks noChangeArrowheads="1"/>
            </p:cNvSpPr>
            <p:nvPr/>
          </p:nvSpPr>
          <p:spPr bwMode="auto">
            <a:xfrm>
              <a:off x="0" y="5481638"/>
              <a:ext cx="4379913" cy="822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Quân ta </a:t>
              </a:r>
              <a:r>
                <a:rPr lang="en-US" sz="2400" u="sng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mai phục</a:t>
              </a:r>
              <a:r>
                <a:rPr lang="en-US" sz="240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sẵn sàng hai bên bờ sông Bạch Đằng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181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496555" y="10014696"/>
            <a:ext cx="10824779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50B43"/>
                </a:solidFill>
                <a:latin typeface="Tahoma" panose="020B0604030504040204" pitchFamily="34" charset="0"/>
              </a:rPr>
              <a:t>Toàn cảnh Chiến thắng  Bạch Đằng 938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0" y="1"/>
            <a:ext cx="12192001" cy="6881081"/>
            <a:chOff x="-225721" y="946324"/>
            <a:chExt cx="9899201" cy="5618410"/>
          </a:xfrm>
        </p:grpSpPr>
        <p:grpSp>
          <p:nvGrpSpPr>
            <p:cNvPr id="30" name="Group 29"/>
            <p:cNvGrpSpPr/>
            <p:nvPr/>
          </p:nvGrpSpPr>
          <p:grpSpPr>
            <a:xfrm>
              <a:off x="-225720" y="946324"/>
              <a:ext cx="9899200" cy="4487560"/>
              <a:chOff x="-225720" y="946324"/>
              <a:chExt cx="9899200" cy="4487560"/>
            </a:xfrm>
          </p:grpSpPr>
          <p:pic>
            <p:nvPicPr>
              <p:cNvPr id="33" name="Picture 12" descr="Gia thua de du dich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25720" y="946324"/>
                <a:ext cx="9899200" cy="4487560"/>
              </a:xfrm>
              <a:prstGeom prst="rect">
                <a:avLst/>
              </a:prstGeom>
              <a:noFill/>
              <a:ln w="381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13" descr="Phan cong tran Bach Dang"/>
              <p:cNvPicPr>
                <a:picLocks noGrp="1" noChangeAspect="1" noChangeArrowheads="1"/>
              </p:cNvPicPr>
              <p:nvPr>
                <p:ph type="body" idx="1"/>
              </p:nvPr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498975" y="1085849"/>
                <a:ext cx="4645025" cy="3802063"/>
              </a:xfrm>
              <a:noFill/>
              <a:ln w="381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31" name="Text Box 14"/>
            <p:cNvSpPr txBox="1">
              <a:spLocks noChangeArrowheads="1"/>
            </p:cNvSpPr>
            <p:nvPr/>
          </p:nvSpPr>
          <p:spPr bwMode="auto">
            <a:xfrm>
              <a:off x="-225721" y="5452732"/>
              <a:ext cx="4540249" cy="10931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en-US" sz="2700" dirty="0" err="1">
                  <a:effectLst/>
                  <a:latin typeface="VNI-Times" pitchFamily="2" charset="0"/>
                </a:rPr>
                <a:t>Ngoâ</a:t>
              </a:r>
              <a:r>
                <a:rPr lang="en-US" sz="2700" dirty="0">
                  <a:effectLst/>
                  <a:latin typeface="VNI-Times" pitchFamily="2" charset="0"/>
                </a:rPr>
                <a:t> </a:t>
              </a:r>
              <a:r>
                <a:rPr lang="en-US" sz="2700" dirty="0" err="1">
                  <a:effectLst/>
                  <a:latin typeface="VNI-Times" pitchFamily="2" charset="0"/>
                </a:rPr>
                <a:t>Quyeàn</a:t>
              </a:r>
              <a:r>
                <a:rPr lang="en-US" sz="2700" dirty="0">
                  <a:effectLst/>
                  <a:latin typeface="VNI-Times" pitchFamily="2" charset="0"/>
                </a:rPr>
                <a:t> </a:t>
              </a:r>
              <a:r>
                <a:rPr lang="en-US" sz="2700" dirty="0" err="1">
                  <a:effectLst/>
                  <a:latin typeface="VNI-Times" pitchFamily="2" charset="0"/>
                </a:rPr>
                <a:t>cho</a:t>
              </a:r>
              <a:r>
                <a:rPr lang="en-US" sz="2700" dirty="0">
                  <a:effectLst/>
                  <a:latin typeface="VNI-Times" pitchFamily="2" charset="0"/>
                </a:rPr>
                <a:t> </a:t>
              </a:r>
              <a:r>
                <a:rPr lang="en-US" sz="2700" dirty="0" err="1">
                  <a:effectLst/>
                  <a:latin typeface="VNI-Times" pitchFamily="2" charset="0"/>
                </a:rPr>
                <a:t>quaân</a:t>
              </a:r>
              <a:r>
                <a:rPr lang="en-US" sz="2700" dirty="0">
                  <a:effectLst/>
                  <a:latin typeface="VNI-Times" pitchFamily="2" charset="0"/>
                </a:rPr>
                <a:t> </a:t>
              </a:r>
              <a:r>
                <a:rPr lang="en-US" sz="2700" dirty="0" err="1">
                  <a:effectLst/>
                  <a:latin typeface="VNI-Times" pitchFamily="2" charset="0"/>
                </a:rPr>
                <a:t>bôi</a:t>
              </a:r>
              <a:r>
                <a:rPr lang="en-US" sz="2700" dirty="0">
                  <a:effectLst/>
                  <a:latin typeface="VNI-Times" pitchFamily="2" charset="0"/>
                </a:rPr>
                <a:t> </a:t>
              </a:r>
              <a:r>
                <a:rPr lang="en-US" sz="2700" dirty="0" err="1">
                  <a:effectLst/>
                  <a:latin typeface="VNI-Times" pitchFamily="2" charset="0"/>
                </a:rPr>
                <a:t>thuyeàn</a:t>
              </a:r>
              <a:r>
                <a:rPr lang="en-US" sz="2700" dirty="0">
                  <a:effectLst/>
                  <a:latin typeface="VNI-Times" pitchFamily="2" charset="0"/>
                </a:rPr>
                <a:t> </a:t>
              </a:r>
              <a:r>
                <a:rPr lang="en-US" sz="2700" dirty="0" err="1">
                  <a:effectLst/>
                  <a:latin typeface="VNI-Times" pitchFamily="2" charset="0"/>
                </a:rPr>
                <a:t>nheï</a:t>
              </a:r>
              <a:r>
                <a:rPr lang="en-US" sz="2700" dirty="0">
                  <a:effectLst/>
                  <a:latin typeface="VNI-Times" pitchFamily="2" charset="0"/>
                </a:rPr>
                <a:t> </a:t>
              </a:r>
              <a:r>
                <a:rPr lang="en-US" sz="2700" dirty="0" err="1">
                  <a:effectLst/>
                  <a:latin typeface="VNI-Times" pitchFamily="2" charset="0"/>
                </a:rPr>
                <a:t>ra</a:t>
              </a:r>
              <a:r>
                <a:rPr lang="en-US" sz="2700" dirty="0">
                  <a:effectLst/>
                  <a:latin typeface="VNI-Times" pitchFamily="2" charset="0"/>
                </a:rPr>
                <a:t> </a:t>
              </a:r>
              <a:r>
                <a:rPr lang="en-US" sz="2700" dirty="0" err="1">
                  <a:effectLst/>
                  <a:latin typeface="VNI-Times" pitchFamily="2" charset="0"/>
                </a:rPr>
                <a:t>khieâu</a:t>
              </a:r>
              <a:r>
                <a:rPr lang="en-US" sz="2700" dirty="0">
                  <a:effectLst/>
                  <a:latin typeface="VNI-Times" pitchFamily="2" charset="0"/>
                </a:rPr>
                <a:t> </a:t>
              </a:r>
              <a:r>
                <a:rPr lang="en-US" sz="2700" dirty="0" err="1">
                  <a:effectLst/>
                  <a:latin typeface="VNI-Times" pitchFamily="2" charset="0"/>
                </a:rPr>
                <a:t>chieán</a:t>
              </a:r>
              <a:r>
                <a:rPr lang="en-US" sz="2700" dirty="0">
                  <a:effectLst/>
                  <a:latin typeface="VNI-Times" pitchFamily="2" charset="0"/>
                </a:rPr>
                <a:t>, </a:t>
              </a:r>
              <a:r>
                <a:rPr lang="en-US" sz="2700" dirty="0" err="1">
                  <a:effectLst/>
                  <a:latin typeface="VNI-Times" pitchFamily="2" charset="0"/>
                </a:rPr>
                <a:t>vöøa</a:t>
              </a:r>
              <a:r>
                <a:rPr lang="en-US" sz="2700" dirty="0">
                  <a:effectLst/>
                  <a:latin typeface="VNI-Times" pitchFamily="2" charset="0"/>
                </a:rPr>
                <a:t> </a:t>
              </a:r>
              <a:r>
                <a:rPr lang="en-US" sz="2700" dirty="0" err="1">
                  <a:effectLst/>
                  <a:latin typeface="VNI-Times" pitchFamily="2" charset="0"/>
                </a:rPr>
                <a:t>ñaùnh</a:t>
              </a:r>
              <a:r>
                <a:rPr lang="en-US" sz="2700" dirty="0">
                  <a:effectLst/>
                  <a:latin typeface="VNI-Times" pitchFamily="2" charset="0"/>
                </a:rPr>
                <a:t> </a:t>
              </a:r>
              <a:r>
                <a:rPr lang="en-US" sz="2700" dirty="0" err="1">
                  <a:effectLst/>
                  <a:latin typeface="VNI-Times" pitchFamily="2" charset="0"/>
                </a:rPr>
                <a:t>vöøa</a:t>
              </a:r>
              <a:r>
                <a:rPr lang="en-US" sz="2700" dirty="0">
                  <a:effectLst/>
                  <a:latin typeface="VNI-Times" pitchFamily="2" charset="0"/>
                </a:rPr>
                <a:t> </a:t>
              </a:r>
              <a:r>
                <a:rPr lang="en-US" sz="2700" dirty="0" err="1">
                  <a:effectLst/>
                  <a:latin typeface="VNI-Times" pitchFamily="2" charset="0"/>
                </a:rPr>
                <a:t>ruùt</a:t>
              </a:r>
              <a:r>
                <a:rPr lang="en-US" sz="2700" dirty="0">
                  <a:effectLst/>
                  <a:latin typeface="VNI-Times" pitchFamily="2" charset="0"/>
                </a:rPr>
                <a:t> </a:t>
              </a:r>
              <a:r>
                <a:rPr lang="en-US" sz="2700" dirty="0" err="1">
                  <a:effectLst/>
                  <a:latin typeface="VNI-Times" pitchFamily="2" charset="0"/>
                </a:rPr>
                <a:t>lui</a:t>
              </a:r>
              <a:r>
                <a:rPr lang="en-US" sz="2700" dirty="0">
                  <a:effectLst/>
                  <a:latin typeface="VNI-Times" pitchFamily="2" charset="0"/>
                </a:rPr>
                <a:t>, </a:t>
              </a:r>
              <a:r>
                <a:rPr lang="en-US" sz="2700" dirty="0" err="1">
                  <a:effectLst/>
                  <a:latin typeface="VNI-Times" pitchFamily="2" charset="0"/>
                </a:rPr>
                <a:t>nhöû</a:t>
              </a:r>
              <a:r>
                <a:rPr lang="en-US" sz="2700" dirty="0">
                  <a:effectLst/>
                  <a:latin typeface="VNI-Times" pitchFamily="2" charset="0"/>
                </a:rPr>
                <a:t> </a:t>
              </a:r>
              <a:r>
                <a:rPr lang="en-US" sz="2700" dirty="0" err="1">
                  <a:effectLst/>
                  <a:latin typeface="VNI-Times" pitchFamily="2" charset="0"/>
                </a:rPr>
                <a:t>cho</a:t>
              </a:r>
              <a:r>
                <a:rPr lang="en-US" sz="2700" dirty="0">
                  <a:effectLst/>
                  <a:latin typeface="VNI-Times" pitchFamily="2" charset="0"/>
                </a:rPr>
                <a:t> </a:t>
              </a:r>
              <a:r>
                <a:rPr lang="en-US" sz="2700" dirty="0" err="1">
                  <a:effectLst/>
                  <a:latin typeface="VNI-Times" pitchFamily="2" charset="0"/>
                </a:rPr>
                <a:t>giaëc</a:t>
              </a:r>
              <a:r>
                <a:rPr lang="en-US" sz="2700" dirty="0">
                  <a:effectLst/>
                  <a:latin typeface="VNI-Times" pitchFamily="2" charset="0"/>
                </a:rPr>
                <a:t> </a:t>
              </a:r>
              <a:r>
                <a:rPr lang="en-US" sz="2700" dirty="0" err="1">
                  <a:effectLst/>
                  <a:latin typeface="VNI-Times" pitchFamily="2" charset="0"/>
                </a:rPr>
                <a:t>vaøo</a:t>
              </a:r>
              <a:r>
                <a:rPr lang="en-US" sz="2700" dirty="0">
                  <a:effectLst/>
                  <a:latin typeface="VNI-Times" pitchFamily="2" charset="0"/>
                </a:rPr>
                <a:t> </a:t>
              </a:r>
              <a:r>
                <a:rPr lang="en-US" sz="2700" dirty="0" err="1">
                  <a:effectLst/>
                  <a:latin typeface="VNI-Times" pitchFamily="2" charset="0"/>
                </a:rPr>
                <a:t>baõi</a:t>
              </a:r>
              <a:r>
                <a:rPr lang="en-US" sz="2700" dirty="0">
                  <a:effectLst/>
                  <a:latin typeface="VNI-Times" pitchFamily="2" charset="0"/>
                </a:rPr>
                <a:t> </a:t>
              </a:r>
              <a:r>
                <a:rPr lang="en-US" sz="2700" dirty="0" err="1">
                  <a:effectLst/>
                  <a:latin typeface="VNI-Times" pitchFamily="2" charset="0"/>
                </a:rPr>
                <a:t>coïc</a:t>
              </a:r>
              <a:r>
                <a:rPr lang="en-US" sz="2700" dirty="0">
                  <a:effectLst/>
                  <a:latin typeface="VNI-Times" pitchFamily="2" charset="0"/>
                </a:rPr>
                <a:t>.</a:t>
              </a:r>
            </a:p>
          </p:txBody>
        </p:sp>
        <p:sp>
          <p:nvSpPr>
            <p:cNvPr id="32" name="Text Box 15"/>
            <p:cNvSpPr txBox="1">
              <a:spLocks noChangeArrowheads="1"/>
            </p:cNvSpPr>
            <p:nvPr/>
          </p:nvSpPr>
          <p:spPr bwMode="auto">
            <a:xfrm>
              <a:off x="5099892" y="5433884"/>
              <a:ext cx="4573587" cy="11308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u="sng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Thủy</a:t>
              </a:r>
              <a:r>
                <a:rPr lang="en-US" sz="2400" u="sng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u="sng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triều</a:t>
              </a:r>
              <a:r>
                <a:rPr lang="en-US" sz="2400" u="sng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u="sng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xuống</a:t>
              </a:r>
              <a:r>
                <a:rPr lang="en-US" sz="24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quân</a:t>
              </a:r>
              <a:r>
                <a:rPr lang="en-US" sz="24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ta </a:t>
              </a:r>
              <a:r>
                <a:rPr lang="en-US" sz="240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US" sz="24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US" sz="24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u="sng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phản</a:t>
              </a:r>
              <a:r>
                <a:rPr lang="en-US" sz="2400" u="sng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u="sng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công</a:t>
              </a:r>
              <a:r>
                <a:rPr lang="en-US" sz="2400" u="sng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u="sng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quyết</a:t>
              </a:r>
              <a:r>
                <a:rPr lang="en-US" sz="2400" u="sng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u="sng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liệt</a:t>
              </a:r>
              <a:r>
                <a:rPr lang="en-US" sz="2400" u="sng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>
                <a:spcBef>
                  <a:spcPct val="50000"/>
                </a:spcBef>
              </a:pPr>
              <a:endParaRPr lang="en-US" sz="2400" u="sng" dirty="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821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02290" y="0"/>
            <a:ext cx="11243907" cy="5997391"/>
            <a:chOff x="-23298" y="1166813"/>
            <a:chExt cx="9167298" cy="4924107"/>
          </a:xfrm>
        </p:grpSpPr>
        <p:sp>
          <p:nvSpPr>
            <p:cNvPr id="3" name="Text Box 9"/>
            <p:cNvSpPr txBox="1">
              <a:spLocks noChangeArrowheads="1"/>
            </p:cNvSpPr>
            <p:nvPr/>
          </p:nvSpPr>
          <p:spPr bwMode="auto">
            <a:xfrm>
              <a:off x="-23298" y="5105400"/>
              <a:ext cx="4337611" cy="985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Quân</a:t>
              </a:r>
              <a:r>
                <a:rPr lang="en-US" sz="24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giặc</a:t>
              </a:r>
              <a:r>
                <a:rPr lang="en-US" sz="24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hốt</a:t>
              </a:r>
              <a:r>
                <a:rPr lang="en-US" sz="24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hoảng</a:t>
              </a:r>
              <a:r>
                <a:rPr lang="en-US" sz="24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bỏ</a:t>
              </a:r>
              <a:r>
                <a:rPr lang="en-US" sz="24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chạy</a:t>
              </a:r>
              <a:r>
                <a:rPr lang="en-US" sz="24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thì</a:t>
              </a:r>
              <a:r>
                <a:rPr lang="en-US" sz="24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u="sng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thuyền</a:t>
              </a:r>
              <a:r>
                <a:rPr lang="en-US" sz="2400" u="sng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u="sng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va</a:t>
              </a:r>
              <a:r>
                <a:rPr lang="en-US" sz="2400" u="sng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u="sng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400" u="sng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u="sng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bãi</a:t>
              </a:r>
              <a:r>
                <a:rPr lang="en-US" sz="2400" u="sng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u="sng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cọc</a:t>
              </a:r>
              <a:r>
                <a:rPr lang="en-US" sz="2400" u="sng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u="sng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nhọn</a:t>
              </a:r>
              <a:r>
                <a:rPr lang="en-US" sz="2400" u="sng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u="sng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400" u="sng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u="sng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thủng</a:t>
              </a:r>
              <a:r>
                <a:rPr lang="en-US" sz="2400" u="sng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u="sng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thuyền</a:t>
              </a:r>
              <a:r>
                <a:rPr lang="en-US" sz="2400" u="sng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u="sng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2400" u="sng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u="sng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tới</a:t>
              </a:r>
              <a:r>
                <a:rPr lang="en-US" sz="2400" u="sng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u="sng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2400" u="sng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u="sng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lui</a:t>
              </a:r>
              <a:r>
                <a:rPr lang="en-US" sz="2400" u="sng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u="sng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endParaRPr lang="en-US" sz="2400" u="sng" dirty="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0" y="1166813"/>
              <a:ext cx="9144000" cy="3894137"/>
              <a:chOff x="0" y="1166813"/>
              <a:chExt cx="9144000" cy="3894137"/>
            </a:xfrm>
          </p:grpSpPr>
          <p:pic>
            <p:nvPicPr>
              <p:cNvPr id="6" name="Picture 8" descr="Chien thang Bach Dan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200150"/>
                <a:ext cx="4324350" cy="3840163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10" descr="slide0085_image04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29125" y="1166813"/>
                <a:ext cx="4714875" cy="3894137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" name="Text Box 11"/>
            <p:cNvSpPr txBox="1">
              <a:spLocks noChangeArrowheads="1"/>
            </p:cNvSpPr>
            <p:nvPr/>
          </p:nvSpPr>
          <p:spPr bwMode="auto">
            <a:xfrm>
              <a:off x="4324350" y="5161626"/>
              <a:ext cx="4724400" cy="9292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sz="2400" u="sng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Quân</a:t>
              </a:r>
              <a:r>
                <a:rPr lang="en-US" sz="2400" u="sng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ta </a:t>
              </a:r>
              <a:r>
                <a:rPr lang="en-US" sz="2400" u="sng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tiếp</a:t>
              </a:r>
              <a:r>
                <a:rPr lang="en-US" sz="2400" u="sng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u="sng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tục</a:t>
              </a:r>
              <a:r>
                <a:rPr lang="en-US" sz="2400" u="sng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u="sng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truy</a:t>
              </a:r>
              <a:r>
                <a:rPr lang="en-US" sz="2400" u="sng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u="sng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kích</a:t>
              </a:r>
              <a:r>
                <a:rPr lang="en-US" sz="2400" u="sng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r>
                <a:rPr lang="en-US" sz="24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quân</a:t>
              </a:r>
              <a:r>
                <a:rPr lang="en-US" sz="24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giặc</a:t>
              </a:r>
              <a:r>
                <a:rPr lang="en-US" sz="24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chết</a:t>
              </a:r>
              <a:r>
                <a:rPr lang="en-US" sz="24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quá</a:t>
              </a:r>
              <a:r>
                <a:rPr lang="en-US" sz="24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nửa</a:t>
              </a:r>
              <a:r>
                <a:rPr lang="en-US" sz="2400" dirty="0" smtClean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4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127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8612" y="0"/>
            <a:ext cx="11261884" cy="6821668"/>
            <a:chOff x="0" y="1289050"/>
            <a:chExt cx="9144000" cy="5181600"/>
          </a:xfrm>
        </p:grpSpPr>
        <p:sp>
          <p:nvSpPr>
            <p:cNvPr id="3" name="Text Box 11"/>
            <p:cNvSpPr txBox="1">
              <a:spLocks noChangeArrowheads="1"/>
            </p:cNvSpPr>
            <p:nvPr/>
          </p:nvSpPr>
          <p:spPr bwMode="auto">
            <a:xfrm>
              <a:off x="0" y="5035550"/>
              <a:ext cx="4521200" cy="1187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effectLst/>
                  <a:latin typeface="Arial" panose="020B0604020202020204" pitchFamily="34" charset="0"/>
                </a:rPr>
                <a:t>Hoằng Tháo tử trận. </a:t>
              </a:r>
              <a:r>
                <a:rPr lang="en-US" sz="2400" u="sng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Cuộc xâm lược của quân Nam Hán hoàn toàn thất bại</a:t>
              </a:r>
              <a:r>
                <a:rPr lang="en-US" sz="240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0" y="1289050"/>
              <a:ext cx="9144000" cy="3617913"/>
              <a:chOff x="0" y="1289050"/>
              <a:chExt cx="9144000" cy="3617913"/>
            </a:xfrm>
          </p:grpSpPr>
          <p:pic>
            <p:nvPicPr>
              <p:cNvPr id="6" name="Picture 12" descr="Bachdang Ngo Quyen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30750" y="1289050"/>
                <a:ext cx="4413250" cy="3587750"/>
              </a:xfrm>
              <a:prstGeom prst="rect">
                <a:avLst/>
              </a:prstGeom>
              <a:noFill/>
              <a:ln w="381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4" descr="800px-Chienthangbachdan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319213"/>
                <a:ext cx="4649788" cy="3587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" name="Text Box 14"/>
            <p:cNvSpPr txBox="1">
              <a:spLocks noChangeArrowheads="1"/>
            </p:cNvSpPr>
            <p:nvPr/>
          </p:nvSpPr>
          <p:spPr bwMode="auto">
            <a:xfrm>
              <a:off x="4718050" y="5100638"/>
              <a:ext cx="4425950" cy="1370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F50B43"/>
                  </a:solidFill>
                  <a:effectLst/>
                  <a:latin typeface="Tahoma" panose="020B0604030504040204" pitchFamily="34" charset="0"/>
                </a:rPr>
                <a:t>Toàn cảnh Chiến thắng  Bạch Đằng 938</a:t>
              </a:r>
            </a:p>
            <a:p>
              <a:pPr>
                <a:spcBef>
                  <a:spcPct val="50000"/>
                </a:spcBef>
              </a:pPr>
              <a:endParaRPr lang="en-US" sz="2400">
                <a:solidFill>
                  <a:srgbClr val="F50B43"/>
                </a:solidFill>
                <a:effectLst/>
                <a:latin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485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tran_bach_dang_giang-le_nang_hie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997" y="0"/>
            <a:ext cx="111938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10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3229" y="5017490"/>
            <a:ext cx="9476607" cy="1384995"/>
          </a:xfrm>
          <a:prstGeom prst="rect">
            <a:avLst/>
          </a:prstGeom>
          <a:ln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3230" y="1772211"/>
            <a:ext cx="9476607" cy="1384995"/>
          </a:xfrm>
          <a:prstGeom prst="rect">
            <a:avLst/>
          </a:prstGeom>
          <a:ln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Lang: 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Lang (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ở,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4" name="Rectangle 3"/>
          <p:cNvSpPr/>
          <p:nvPr/>
        </p:nvSpPr>
        <p:spPr>
          <a:xfrm>
            <a:off x="653228" y="3433579"/>
            <a:ext cx="9476607" cy="1307537"/>
          </a:xfrm>
          <a:prstGeom prst="rect">
            <a:avLst/>
          </a:prstGeom>
          <a:ln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96012737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53230" y="1772211"/>
            <a:ext cx="9476607" cy="1384995"/>
          </a:xfrm>
          <a:prstGeom prst="rect">
            <a:avLst/>
          </a:prstGeom>
          <a:ln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Lang: 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Lang (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ở,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9144502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ac viê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205345" y="214745"/>
            <a:ext cx="609600" cy="609600"/>
          </a:xfrm>
          <a:prstGeom prst="rect">
            <a:avLst/>
          </a:prstGeom>
        </p:spPr>
      </p:pic>
      <p:pic>
        <p:nvPicPr>
          <p:cNvPr id="17" name="Picture 6" descr="su tich banh trung banh d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44225" y="138545"/>
            <a:ext cx="12836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" name="Group 32"/>
          <p:cNvGrpSpPr/>
          <p:nvPr/>
        </p:nvGrpSpPr>
        <p:grpSpPr>
          <a:xfrm>
            <a:off x="-540326" y="-12422"/>
            <a:ext cx="12732326" cy="7008967"/>
            <a:chOff x="-429490" y="-155154"/>
            <a:chExt cx="12732326" cy="7008967"/>
          </a:xfrm>
        </p:grpSpPr>
        <p:grpSp>
          <p:nvGrpSpPr>
            <p:cNvPr id="30" name="Group 29"/>
            <p:cNvGrpSpPr/>
            <p:nvPr/>
          </p:nvGrpSpPr>
          <p:grpSpPr>
            <a:xfrm>
              <a:off x="-429490" y="-155154"/>
              <a:ext cx="12732326" cy="6969876"/>
              <a:chOff x="-540326" y="-126880"/>
              <a:chExt cx="12732326" cy="6969876"/>
            </a:xfrm>
          </p:grpSpPr>
          <p:pic>
            <p:nvPicPr>
              <p:cNvPr id="19" name="Picture 6" descr="03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0695" y="2959220"/>
                <a:ext cx="4911305" cy="3883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8" descr="5- Dao gam, dong - VHDS, cach nay 2000-2500 nam, L33 cm &amp; 29 cm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0326" y="-93542"/>
                <a:ext cx="3613979" cy="3030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Picture 9" descr="02 (1)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0695" y="-109417"/>
                <a:ext cx="4911305" cy="3038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Picture 10" descr="6- Muoi, dong - van hoa Dong Son, cach nay 2000-2500 nam ( Dipper, bronze, DongSon culture, 2000-2500 BP)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73654" y="-126880"/>
                <a:ext cx="4207042" cy="3086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" name="Picture 12" descr="2_7_1286372867_91_doco061010-5"/>
              <p:cNvPicPr>
                <a:picLocks noChangeAspect="1" noChangeArrowheads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0326" y="2970332"/>
                <a:ext cx="3613979" cy="38647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" name="Picture 13" descr="test1339726903hinh12-600x460 (1)"/>
              <p:cNvPicPr>
                <a:picLocks noChangeAspect="1" noChangeArrowheads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73653" y="2936995"/>
                <a:ext cx="4246425" cy="38980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Text Box 14"/>
              <p:cNvSpPr txBox="1">
                <a:spLocks noChangeArrowheads="1"/>
              </p:cNvSpPr>
              <p:nvPr/>
            </p:nvSpPr>
            <p:spPr bwMode="auto">
              <a:xfrm>
                <a:off x="1664744" y="2467393"/>
                <a:ext cx="1398945" cy="46166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400" dirty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Dao </a:t>
                </a:r>
                <a:r>
                  <a:rPr lang="en-US" sz="2400" dirty="0" err="1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endParaRPr lang="en-US" sz="2400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Text Box 15"/>
              <p:cNvSpPr txBox="1">
                <a:spLocks noChangeArrowheads="1"/>
              </p:cNvSpPr>
              <p:nvPr/>
            </p:nvSpPr>
            <p:spPr bwMode="auto">
              <a:xfrm>
                <a:off x="6067639" y="2467392"/>
                <a:ext cx="2968331" cy="46166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400" dirty="0" err="1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Muôi</a:t>
                </a:r>
                <a:r>
                  <a:rPr lang="en-US" sz="2400" dirty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 </a:t>
                </a:r>
                <a:r>
                  <a:rPr lang="en-US" sz="2400" dirty="0" err="1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vá</a:t>
                </a:r>
                <a:r>
                  <a:rPr lang="en-US" sz="2400" dirty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dirty="0" err="1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endParaRPr lang="en-US" sz="2400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431800" y="6313487"/>
              <a:ext cx="10850483" cy="540326"/>
              <a:chOff x="431800" y="6313487"/>
              <a:chExt cx="10850483" cy="540326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431800" y="6313487"/>
                <a:ext cx="6720600" cy="540326"/>
                <a:chOff x="431800" y="6313487"/>
                <a:chExt cx="6720600" cy="540326"/>
              </a:xfrm>
            </p:grpSpPr>
            <p:sp>
              <p:nvSpPr>
                <p:cNvPr id="27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431800" y="6392148"/>
                  <a:ext cx="1232944" cy="461665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en-US" sz="2400" dirty="0" err="1">
                      <a:solidFill>
                        <a:srgbClr val="0000CC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Đồ</a:t>
                  </a:r>
                  <a:r>
                    <a:rPr lang="en-US" sz="2400" dirty="0">
                      <a:solidFill>
                        <a:srgbClr val="0000CC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gốm</a:t>
                  </a:r>
                  <a:endParaRPr lang="en-US" sz="2400" dirty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4982878" y="6313487"/>
                  <a:ext cx="2169522" cy="461665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en-US" sz="2400" dirty="0" err="1">
                      <a:solidFill>
                        <a:srgbClr val="0000CC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Mũi</a:t>
                  </a:r>
                  <a:r>
                    <a:rPr lang="en-US" sz="2400" dirty="0">
                      <a:solidFill>
                        <a:srgbClr val="0000CC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giáo</a:t>
                  </a:r>
                  <a:r>
                    <a:rPr lang="en-US" sz="2400" dirty="0">
                      <a:solidFill>
                        <a:srgbClr val="0000CC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đồng</a:t>
                  </a:r>
                  <a:endParaRPr lang="en-US" sz="2400" dirty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9" name="Text Box 18"/>
              <p:cNvSpPr txBox="1">
                <a:spLocks noChangeArrowheads="1"/>
              </p:cNvSpPr>
              <p:nvPr/>
            </p:nvSpPr>
            <p:spPr bwMode="auto">
              <a:xfrm>
                <a:off x="8190410" y="6392148"/>
                <a:ext cx="3091873" cy="46166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400" dirty="0" err="1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Lưỡi</a:t>
                </a:r>
                <a:r>
                  <a:rPr lang="en-US" sz="2400" dirty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rìu</a:t>
                </a:r>
                <a:r>
                  <a:rPr lang="en-US" sz="2400" dirty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xéo</a:t>
                </a:r>
                <a:r>
                  <a:rPr lang="en-US" sz="2400" dirty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endParaRPr lang="en-US" sz="2400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-51337" y="79811"/>
            <a:ext cx="12243337" cy="7110697"/>
            <a:chOff x="502863" y="79812"/>
            <a:chExt cx="12243337" cy="6858000"/>
          </a:xfrm>
        </p:grpSpPr>
        <p:pic>
          <p:nvPicPr>
            <p:cNvPr id="35" name="Picture 34" descr="2428572578fe226e2b6e_zps5deeaa7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863" y="79812"/>
              <a:ext cx="6269205" cy="3587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35" descr="Bo-suu-tap-trang-suc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2070" y="80606"/>
              <a:ext cx="5974130" cy="3644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36" descr="4adf84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039" y="3645337"/>
              <a:ext cx="6196053" cy="3292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37" descr="2_7_1286372869_21_doco061010-9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2070" y="3724712"/>
              <a:ext cx="5974130" cy="321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Text Box 8"/>
            <p:cNvSpPr txBox="1">
              <a:spLocks noChangeArrowheads="1"/>
            </p:cNvSpPr>
            <p:nvPr/>
          </p:nvSpPr>
          <p:spPr bwMode="auto">
            <a:xfrm>
              <a:off x="5320234" y="3119151"/>
              <a:ext cx="2444684" cy="70788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40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Trang</a:t>
              </a:r>
              <a:r>
                <a:rPr lang="en-US" sz="40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sức</a:t>
              </a:r>
              <a:endPara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-540327" y="-6341"/>
            <a:ext cx="12732327" cy="7169592"/>
            <a:chOff x="-540327" y="20916"/>
            <a:chExt cx="12732327" cy="6936538"/>
          </a:xfrm>
        </p:grpSpPr>
        <p:pic>
          <p:nvPicPr>
            <p:cNvPr id="40" name="Picture 9" descr="2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40327" y="20916"/>
              <a:ext cx="12732327" cy="6936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Text Box 13"/>
            <p:cNvSpPr txBox="1">
              <a:spLocks noChangeArrowheads="1"/>
            </p:cNvSpPr>
            <p:nvPr/>
          </p:nvSpPr>
          <p:spPr bwMode="auto">
            <a:xfrm>
              <a:off x="544251" y="4022160"/>
              <a:ext cx="2364752" cy="56576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2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Trống</a:t>
              </a:r>
              <a:r>
                <a:rPr lang="en-US" sz="32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endPara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-64649" y="240430"/>
            <a:ext cx="12510387" cy="7467434"/>
            <a:chOff x="0" y="0"/>
            <a:chExt cx="12510387" cy="6858000"/>
          </a:xfrm>
        </p:grpSpPr>
        <p:pic>
          <p:nvPicPr>
            <p:cNvPr id="44" name="Picture 2" descr="Doi song TT-Nha san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276109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Text Box 3"/>
            <p:cNvSpPr txBox="1">
              <a:spLocks noChangeArrowheads="1"/>
            </p:cNvSpPr>
            <p:nvPr/>
          </p:nvSpPr>
          <p:spPr bwMode="auto">
            <a:xfrm>
              <a:off x="2369836" y="6382174"/>
              <a:ext cx="3893127" cy="461665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  <a:ea typeface="-윤명조230" pitchFamily="18" charset="-127"/>
                </a:defRPr>
              </a:lvl1pPr>
              <a:lvl2pPr marL="742950" indent="-285750" eaLnBrk="0" hangingPunct="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  <a:ea typeface="-윤명조230" pitchFamily="18" charset="-127"/>
                </a:defRPr>
              </a:lvl2pPr>
              <a:lvl3pPr marL="1143000" indent="-228600" eaLnBrk="0" hangingPunct="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  <a:ea typeface="-윤명조230" pitchFamily="18" charset="-127"/>
                </a:defRPr>
              </a:lvl3pPr>
              <a:lvl4pPr marL="1600200" indent="-228600" eaLnBrk="0" hangingPunct="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  <a:ea typeface="-윤명조230" pitchFamily="18" charset="-127"/>
                </a:defRPr>
              </a:lvl4pPr>
              <a:lvl5pPr marL="2057400" indent="-228600" eaLnBrk="0" hangingPunct="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  <a:ea typeface="-윤명조230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  <a:ea typeface="-윤명조230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  <a:ea typeface="-윤명조230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  <a:ea typeface="-윤명조230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  <a:ea typeface="-윤명조230" pitchFamily="18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dirty="0" err="1">
                  <a:solidFill>
                    <a:srgbClr val="0000CC"/>
                  </a:solidFill>
                  <a:cs typeface="Times New Roman" panose="02020603050405020304" pitchFamily="18" charset="0"/>
                </a:rPr>
                <a:t>Nhà</a:t>
              </a:r>
              <a:r>
                <a:rPr lang="en-US" sz="2400" dirty="0">
                  <a:solidFill>
                    <a:srgbClr val="0000CC"/>
                  </a:solidFill>
                  <a:cs typeface="Times New Roman" panose="02020603050405020304" pitchFamily="18" charset="0"/>
                </a:rPr>
                <a:t> ở </a:t>
              </a:r>
              <a:r>
                <a:rPr lang="en-US" sz="2400" dirty="0" err="1">
                  <a:solidFill>
                    <a:srgbClr val="0000CC"/>
                  </a:solidFill>
                  <a:cs typeface="Times New Roman" panose="02020603050405020304" pitchFamily="18" charset="0"/>
                </a:rPr>
                <a:t>của</a:t>
              </a:r>
              <a:r>
                <a:rPr lang="en-US" sz="2400" dirty="0">
                  <a:solidFill>
                    <a:srgbClr val="0000CC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  <a:cs typeface="Times New Roman" panose="02020603050405020304" pitchFamily="18" charset="0"/>
                </a:rPr>
                <a:t>cư</a:t>
              </a:r>
              <a:r>
                <a:rPr lang="en-US" sz="2400" dirty="0">
                  <a:solidFill>
                    <a:srgbClr val="0000CC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  <a:cs typeface="Times New Roman" panose="02020603050405020304" pitchFamily="18" charset="0"/>
                </a:rPr>
                <a:t>dân</a:t>
              </a:r>
              <a:r>
                <a:rPr lang="en-US" sz="2400" dirty="0">
                  <a:solidFill>
                    <a:srgbClr val="0000CC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  <a:cs typeface="Times New Roman" panose="02020603050405020304" pitchFamily="18" charset="0"/>
                </a:rPr>
                <a:t>Văn</a:t>
              </a:r>
              <a:r>
                <a:rPr lang="en-US" sz="2400" dirty="0">
                  <a:solidFill>
                    <a:srgbClr val="0000CC"/>
                  </a:solidFill>
                  <a:cs typeface="Times New Roman" panose="02020603050405020304" pitchFamily="18" charset="0"/>
                </a:rPr>
                <a:t> Lang</a:t>
              </a:r>
            </a:p>
          </p:txBody>
        </p:sp>
        <p:pic>
          <p:nvPicPr>
            <p:cNvPr id="46" name="Picture 45" descr="nh__thi_van_lang_500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1509" y="1"/>
              <a:ext cx="6208878" cy="6801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7" name="Picture 6" descr="image00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0836" y="1"/>
            <a:ext cx="123028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7" descr="ds1108nguoia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144"/>
          <a:stretch>
            <a:fillRect/>
          </a:stretch>
        </p:blipFill>
        <p:spPr bwMode="auto">
          <a:xfrm>
            <a:off x="0" y="57441"/>
            <a:ext cx="12209390" cy="7635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828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75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25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175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25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275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653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0366" y="1704792"/>
            <a:ext cx="9476607" cy="1307537"/>
          </a:xfrm>
          <a:prstGeom prst="rect">
            <a:avLst/>
          </a:prstGeom>
          <a:ln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60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lƯỢC DỔ MÔ TẢ KHỞI NGHĨA HAI BÀ TRƯ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2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KE CHUYEN KHOI NGHIA HAI BA TRUNG 00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519612" y="59959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95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7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6" name="Text Box 162"/>
          <p:cNvSpPr txBox="1">
            <a:spLocks noChangeArrowheads="1"/>
          </p:cNvSpPr>
          <p:nvPr/>
        </p:nvSpPr>
        <p:spPr bwMode="auto">
          <a:xfrm>
            <a:off x="1543050" y="7649458"/>
            <a:ext cx="3352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Buổi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 </a:t>
            </a:r>
            <a:r>
              <a:rPr lang="vi-VN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đ</a:t>
            </a:r>
            <a:r>
              <a:rPr lang="en-US" dirty="0" err="1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ầu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dựng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 n</a:t>
            </a:r>
            <a:r>
              <a:rPr lang="vi-VN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ư</a:t>
            </a:r>
            <a:r>
              <a:rPr lang="en-US" dirty="0" err="1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ớc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và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giữ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 n</a:t>
            </a:r>
            <a:r>
              <a:rPr lang="vi-VN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ư</a:t>
            </a:r>
            <a:r>
              <a:rPr lang="en-US" dirty="0" err="1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ớc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5130" name="Text Box 163"/>
          <p:cNvSpPr txBox="1">
            <a:spLocks noChangeArrowheads="1"/>
          </p:cNvSpPr>
          <p:nvPr/>
        </p:nvSpPr>
        <p:spPr bwMode="auto">
          <a:xfrm>
            <a:off x="5562600" y="3124201"/>
            <a:ext cx="419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chemeClr val="accent4">
                  <a:lumMod val="10000"/>
                </a:schemeClr>
              </a:solidFill>
              <a:latin typeface="Arial" charset="0"/>
            </a:endParaRPr>
          </a:p>
        </p:txBody>
      </p:sp>
      <p:sp>
        <p:nvSpPr>
          <p:cNvPr id="5132" name="Text Box 166"/>
          <p:cNvSpPr txBox="1">
            <a:spLocks noChangeArrowheads="1"/>
          </p:cNvSpPr>
          <p:nvPr/>
        </p:nvSpPr>
        <p:spPr bwMode="auto">
          <a:xfrm>
            <a:off x="4129087" y="971103"/>
            <a:ext cx="26270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r>
              <a:rPr lang="en-US" sz="2800" dirty="0" smtClean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6075" y="2647147"/>
            <a:ext cx="114728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938 n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166"/>
          <p:cNvSpPr txBox="1">
            <a:spLocks noChangeArrowheads="1"/>
          </p:cNvSpPr>
          <p:nvPr/>
        </p:nvSpPr>
        <p:spPr bwMode="auto">
          <a:xfrm>
            <a:off x="573608" y="3842216"/>
            <a:ext cx="1144905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700 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938 n</a:t>
            </a:r>
            <a:r>
              <a:rPr 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I: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1 000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66"/>
          <p:cNvSpPr txBox="1">
            <a:spLocks noChangeArrowheads="1"/>
          </p:cNvSpPr>
          <p:nvPr/>
        </p:nvSpPr>
        <p:spPr bwMode="auto">
          <a:xfrm>
            <a:off x="573608" y="1735285"/>
            <a:ext cx="893983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u="sng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u="sng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8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700 TCN </a:t>
            </a:r>
            <a:r>
              <a:rPr lang="en-US" sz="2800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938.</a:t>
            </a:r>
            <a:endParaRPr lang="en-US" sz="28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93659" y="230934"/>
            <a:ext cx="12650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8428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/>
      <p:bldP spid="2" grpId="0"/>
      <p:bldP spid="1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4666" y="1602777"/>
            <a:ext cx="9476607" cy="1384995"/>
          </a:xfrm>
          <a:prstGeom prst="rect">
            <a:avLst/>
          </a:prstGeom>
          <a:ln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56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E CHUYEN KHOI NGHIA HAI BA TRUNG 008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462088" y="59388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46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3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5638800" y="6278564"/>
            <a:ext cx="4572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200">
              <a:latin typeface="Arial" charset="0"/>
            </a:endParaRPr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-204952" y="-142875"/>
            <a:ext cx="12396952" cy="6858000"/>
            <a:chOff x="48" y="0"/>
            <a:chExt cx="5664" cy="4224"/>
          </a:xfrm>
        </p:grpSpPr>
        <p:sp>
          <p:nvSpPr>
            <p:cNvPr id="6" name="Line 11"/>
            <p:cNvSpPr>
              <a:spLocks noChangeShapeType="1"/>
            </p:cNvSpPr>
            <p:nvPr/>
          </p:nvSpPr>
          <p:spPr bwMode="auto">
            <a:xfrm>
              <a:off x="288" y="1104"/>
              <a:ext cx="0" cy="2880"/>
            </a:xfrm>
            <a:prstGeom prst="line">
              <a:avLst/>
            </a:prstGeom>
            <a:noFill/>
            <a:ln w="57150">
              <a:pattFill prst="solidDmnd">
                <a:fgClr>
                  <a:srgbClr val="FFFF00"/>
                </a:fgClr>
                <a:bgClr>
                  <a:srgbClr val="27D988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12"/>
            <p:cNvSpPr>
              <a:spLocks noChangeShapeType="1"/>
            </p:cNvSpPr>
            <p:nvPr/>
          </p:nvSpPr>
          <p:spPr bwMode="auto">
            <a:xfrm>
              <a:off x="5472" y="288"/>
              <a:ext cx="0" cy="2928"/>
            </a:xfrm>
            <a:prstGeom prst="line">
              <a:avLst/>
            </a:prstGeom>
            <a:noFill/>
            <a:ln w="57150">
              <a:pattFill prst="solidDmnd">
                <a:fgClr>
                  <a:srgbClr val="FFFF00"/>
                </a:fgClr>
                <a:bgClr>
                  <a:srgbClr val="27D988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13"/>
            <p:cNvSpPr>
              <a:spLocks noChangeShapeType="1"/>
            </p:cNvSpPr>
            <p:nvPr/>
          </p:nvSpPr>
          <p:spPr bwMode="auto">
            <a:xfrm>
              <a:off x="192" y="432"/>
              <a:ext cx="0" cy="2880"/>
            </a:xfrm>
            <a:prstGeom prst="line">
              <a:avLst/>
            </a:prstGeom>
            <a:noFill/>
            <a:ln w="57150">
              <a:pattFill prst="plaid">
                <a:fgClr>
                  <a:srgbClr val="FF0066"/>
                </a:fgClr>
                <a:bgClr>
                  <a:srgbClr val="27D988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14"/>
            <p:cNvSpPr>
              <a:spLocks noChangeShapeType="1"/>
            </p:cNvSpPr>
            <p:nvPr/>
          </p:nvSpPr>
          <p:spPr bwMode="auto">
            <a:xfrm>
              <a:off x="5568" y="1008"/>
              <a:ext cx="0" cy="2928"/>
            </a:xfrm>
            <a:prstGeom prst="line">
              <a:avLst/>
            </a:prstGeom>
            <a:noFill/>
            <a:ln w="57150">
              <a:pattFill prst="plaid">
                <a:fgClr>
                  <a:srgbClr val="FF0066"/>
                </a:fgClr>
                <a:bgClr>
                  <a:srgbClr val="27D988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" name="Group 15"/>
            <p:cNvGrpSpPr>
              <a:grpSpLocks/>
            </p:cNvGrpSpPr>
            <p:nvPr/>
          </p:nvGrpSpPr>
          <p:grpSpPr bwMode="auto">
            <a:xfrm>
              <a:off x="48" y="0"/>
              <a:ext cx="5664" cy="4224"/>
              <a:chOff x="48" y="0"/>
              <a:chExt cx="5664" cy="4272"/>
            </a:xfrm>
          </p:grpSpPr>
          <p:pic>
            <p:nvPicPr>
              <p:cNvPr id="11" name="Picture 16" descr="BAR0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4032"/>
                <a:ext cx="5088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17" descr="BAR01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48"/>
                <a:ext cx="5088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AutoShape 18"/>
              <p:cNvSpPr>
                <a:spLocks noChangeArrowheads="1"/>
              </p:cNvSpPr>
              <p:nvPr/>
            </p:nvSpPr>
            <p:spPr bwMode="auto">
              <a:xfrm>
                <a:off x="48" y="48"/>
                <a:ext cx="336" cy="326"/>
              </a:xfrm>
              <a:prstGeom prst="star5">
                <a:avLst/>
              </a:prstGeom>
              <a:solidFill>
                <a:srgbClr val="FFFF00"/>
              </a:solidFill>
              <a:ln w="38100" cmpd="dbl" algn="ctr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AutoShape 19"/>
              <p:cNvSpPr>
                <a:spLocks noChangeArrowheads="1"/>
              </p:cNvSpPr>
              <p:nvPr/>
            </p:nvSpPr>
            <p:spPr bwMode="auto">
              <a:xfrm>
                <a:off x="5376" y="3936"/>
                <a:ext cx="336" cy="336"/>
              </a:xfrm>
              <a:prstGeom prst="star5">
                <a:avLst/>
              </a:prstGeom>
              <a:solidFill>
                <a:srgbClr val="FFFF00"/>
              </a:solidFill>
              <a:ln w="38100" cmpd="dbl" algn="ctr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AutoShape 20"/>
              <p:cNvSpPr>
                <a:spLocks noChangeArrowheads="1"/>
              </p:cNvSpPr>
              <p:nvPr/>
            </p:nvSpPr>
            <p:spPr bwMode="auto">
              <a:xfrm>
                <a:off x="5376" y="0"/>
                <a:ext cx="336" cy="336"/>
              </a:xfrm>
              <a:prstGeom prst="star5">
                <a:avLst/>
              </a:prstGeom>
              <a:solidFill>
                <a:srgbClr val="FFFF00"/>
              </a:solidFill>
              <a:ln w="38100" cmpd="dbl" algn="ctr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AutoShape 21"/>
              <p:cNvSpPr>
                <a:spLocks noChangeArrowheads="1"/>
              </p:cNvSpPr>
              <p:nvPr/>
            </p:nvSpPr>
            <p:spPr bwMode="auto">
              <a:xfrm>
                <a:off x="48" y="3936"/>
                <a:ext cx="336" cy="336"/>
              </a:xfrm>
              <a:prstGeom prst="star5">
                <a:avLst/>
              </a:prstGeom>
              <a:solidFill>
                <a:srgbClr val="FFFF00"/>
              </a:solidFill>
              <a:ln w="38100" cmpd="dbl" algn="ctr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pic>
        <p:nvPicPr>
          <p:cNvPr id="3" name="VN- DAT NUOC NGAN DOI 00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776249" y="5072495"/>
            <a:ext cx="609600" cy="609600"/>
          </a:xfrm>
          <a:prstGeom prst="rect">
            <a:avLst/>
          </a:prstGeom>
        </p:spPr>
      </p:pic>
      <p:sp>
        <p:nvSpPr>
          <p:cNvPr id="19" name="AutoShape 9"/>
          <p:cNvSpPr>
            <a:spLocks noChangeArrowheads="1"/>
          </p:cNvSpPr>
          <p:nvPr/>
        </p:nvSpPr>
        <p:spPr bwMode="auto">
          <a:xfrm>
            <a:off x="320343" y="2223271"/>
            <a:ext cx="11031186" cy="2830047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</a:p>
          <a:p>
            <a:pPr algn="ctr"/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</a:p>
        </p:txBody>
      </p:sp>
    </p:spTree>
    <p:extLst>
      <p:ext uri="{BB962C8B-B14F-4D97-AF65-F5344CB8AC3E}">
        <p14:creationId xmlns:p14="http://schemas.microsoft.com/office/powerpoint/2010/main" val="637170357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559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628649" y="4489643"/>
            <a:ext cx="9929813" cy="6109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2400" dirty="0" err="1" smtClean="0">
                <a:solidFill>
                  <a:srgbClr val="660066"/>
                </a:solidFill>
                <a:latin typeface="Arial"/>
              </a:rPr>
              <a:t>Khoảng</a:t>
            </a:r>
            <a:r>
              <a:rPr lang="en-US" sz="2400" dirty="0" smtClean="0">
                <a:solidFill>
                  <a:srgbClr val="660066"/>
                </a:solidFill>
                <a:latin typeface="Arial"/>
              </a:rPr>
              <a:t> n</a:t>
            </a:r>
            <a:r>
              <a:rPr lang="vi-VN" sz="2400" dirty="0" smtClean="0">
                <a:solidFill>
                  <a:srgbClr val="660066"/>
                </a:solidFill>
                <a:latin typeface="Arial"/>
              </a:rPr>
              <a:t>ă</a:t>
            </a:r>
            <a:r>
              <a:rPr lang="en-US" sz="2400" dirty="0">
                <a:solidFill>
                  <a:srgbClr val="660066"/>
                </a:solidFill>
                <a:latin typeface="Arial"/>
              </a:rPr>
              <a:t>m 700       </a:t>
            </a:r>
            <a:r>
              <a:rPr lang="en-US" sz="2400" dirty="0" smtClean="0">
                <a:solidFill>
                  <a:srgbClr val="660066"/>
                </a:solidFill>
                <a:latin typeface="Arial"/>
              </a:rPr>
              <a:t>   N</a:t>
            </a:r>
            <a:r>
              <a:rPr lang="vi-VN" sz="2400" dirty="0" smtClean="0">
                <a:solidFill>
                  <a:srgbClr val="660066"/>
                </a:solidFill>
                <a:latin typeface="Arial"/>
              </a:rPr>
              <a:t>ă</a:t>
            </a:r>
            <a:r>
              <a:rPr lang="en-US" sz="2400" dirty="0" smtClean="0">
                <a:solidFill>
                  <a:srgbClr val="660066"/>
                </a:solidFill>
                <a:latin typeface="Arial"/>
              </a:rPr>
              <a:t>m 179     CN                                      N</a:t>
            </a:r>
            <a:r>
              <a:rPr lang="vi-VN" sz="2400" dirty="0" smtClean="0">
                <a:solidFill>
                  <a:srgbClr val="660066"/>
                </a:solidFill>
                <a:latin typeface="Arial"/>
              </a:rPr>
              <a:t>ă</a:t>
            </a:r>
            <a:r>
              <a:rPr lang="en-US" sz="2400" dirty="0" smtClean="0">
                <a:solidFill>
                  <a:srgbClr val="660066"/>
                </a:solidFill>
                <a:latin typeface="Arial"/>
              </a:rPr>
              <a:t>m 938</a:t>
            </a:r>
            <a:endParaRPr lang="en-US" sz="2400" dirty="0">
              <a:solidFill>
                <a:srgbClr val="660066"/>
              </a:solidFill>
              <a:latin typeface="Arial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628650" y="3430974"/>
            <a:ext cx="9489711" cy="1005488"/>
            <a:chOff x="2128840" y="1860503"/>
            <a:chExt cx="7758111" cy="841409"/>
          </a:xfrm>
        </p:grpSpPr>
        <p:cxnSp>
          <p:nvCxnSpPr>
            <p:cNvPr id="14" name="Straight Connector 13"/>
            <p:cNvCxnSpPr/>
            <p:nvPr/>
          </p:nvCxnSpPr>
          <p:spPr>
            <a:xfrm flipV="1">
              <a:off x="2149729" y="1860503"/>
              <a:ext cx="696691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2920033" y="2692392"/>
              <a:ext cx="696691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Curved Connector 17"/>
            <p:cNvCxnSpPr/>
            <p:nvPr/>
          </p:nvCxnSpPr>
          <p:spPr>
            <a:xfrm rot="16200000" flipH="1">
              <a:off x="9079395" y="1884838"/>
              <a:ext cx="823916" cy="791191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Curved Connector 25"/>
            <p:cNvCxnSpPr/>
            <p:nvPr/>
          </p:nvCxnSpPr>
          <p:spPr>
            <a:xfrm rot="16200000" flipH="1">
              <a:off x="2112478" y="1894358"/>
              <a:ext cx="823916" cy="791191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6260610" y="1877995"/>
              <a:ext cx="0" cy="8143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590324" y="1887515"/>
              <a:ext cx="0" cy="8143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2457449" y="2049238"/>
              <a:ext cx="6977063" cy="3090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dirty="0" smtClean="0">
                  <a:solidFill>
                    <a:schemeClr val="accent4">
                      <a:lumMod val="10000"/>
                    </a:schemeClr>
                  </a:solidFill>
                  <a:latin typeface="Arial"/>
                </a:rPr>
                <a:t>……………………………………………………………...............................................</a:t>
              </a:r>
              <a:endParaRPr lang="en-US" dirty="0">
                <a:solidFill>
                  <a:schemeClr val="accent4">
                    <a:lumMod val="10000"/>
                  </a:schemeClr>
                </a:solidFill>
                <a:latin typeface="Arial"/>
              </a:endParaRPr>
            </a:p>
          </p:txBody>
        </p:sp>
      </p:grpSp>
      <p:sp>
        <p:nvSpPr>
          <p:cNvPr id="34" name="Rectangle 33"/>
          <p:cNvSpPr/>
          <p:nvPr/>
        </p:nvSpPr>
        <p:spPr>
          <a:xfrm>
            <a:off x="871724" y="1916421"/>
            <a:ext cx="106557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(……..)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</a:p>
        </p:txBody>
      </p:sp>
    </p:spTree>
    <p:extLst>
      <p:ext uri="{BB962C8B-B14F-4D97-AF65-F5344CB8AC3E}">
        <p14:creationId xmlns:p14="http://schemas.microsoft.com/office/powerpoint/2010/main" val="408304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055430" y="5135928"/>
            <a:ext cx="10717469" cy="5322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400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700 n</a:t>
            </a:r>
            <a:r>
              <a:rPr lang="vi-VN" sz="24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4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                      N</a:t>
            </a:r>
            <a:r>
              <a:rPr lang="vi-VN" sz="24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4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179         C N                                                      </a:t>
            </a:r>
            <a:r>
              <a:rPr lang="en-US" sz="2400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4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4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938</a:t>
            </a:r>
            <a:endParaRPr lang="en-US" sz="24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071563" y="3126178"/>
            <a:ext cx="10455873" cy="2032055"/>
            <a:chOff x="2128840" y="1851227"/>
            <a:chExt cx="7758111" cy="860124"/>
          </a:xfrm>
        </p:grpSpPr>
        <p:cxnSp>
          <p:nvCxnSpPr>
            <p:cNvPr id="14" name="Straight Connector 13"/>
            <p:cNvCxnSpPr/>
            <p:nvPr/>
          </p:nvCxnSpPr>
          <p:spPr>
            <a:xfrm flipV="1">
              <a:off x="2149729" y="1860503"/>
              <a:ext cx="696691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2920033" y="2692392"/>
              <a:ext cx="696691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Curved Connector 17"/>
            <p:cNvCxnSpPr/>
            <p:nvPr/>
          </p:nvCxnSpPr>
          <p:spPr>
            <a:xfrm rot="16200000" flipH="1">
              <a:off x="9079395" y="1884838"/>
              <a:ext cx="823916" cy="791191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Curved Connector 25"/>
            <p:cNvCxnSpPr/>
            <p:nvPr/>
          </p:nvCxnSpPr>
          <p:spPr>
            <a:xfrm rot="16200000" flipH="1">
              <a:off x="2112478" y="1894358"/>
              <a:ext cx="823916" cy="791191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6260610" y="1859851"/>
              <a:ext cx="0" cy="8515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590324" y="1851227"/>
              <a:ext cx="0" cy="8515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2563464" y="2182294"/>
              <a:ext cx="6977063" cy="2735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dirty="0" smtClean="0">
                  <a:solidFill>
                    <a:schemeClr val="accent4">
                      <a:lumMod val="10000"/>
                    </a:schemeClr>
                  </a:solidFill>
                  <a:latin typeface="Arial"/>
                </a:rPr>
                <a:t>……………………………………………………………...............................................................</a:t>
              </a:r>
              <a:endParaRPr lang="en-US" dirty="0">
                <a:solidFill>
                  <a:schemeClr val="accent4">
                    <a:lumMod val="10000"/>
                  </a:schemeClr>
                </a:solidFill>
                <a:latin typeface="Arial"/>
              </a:endParaRPr>
            </a:p>
          </p:txBody>
        </p:sp>
      </p:grpSp>
      <p:sp>
        <p:nvSpPr>
          <p:cNvPr id="33" name="Text Box 164"/>
          <p:cNvSpPr txBox="1">
            <a:spLocks noChangeArrowheads="1"/>
          </p:cNvSpPr>
          <p:nvPr/>
        </p:nvSpPr>
        <p:spPr bwMode="auto">
          <a:xfrm>
            <a:off x="6640088" y="3234896"/>
            <a:ext cx="33784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ấu</a:t>
            </a:r>
            <a:endParaRPr lang="en-US" sz="24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ộc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71724" y="1916421"/>
            <a:ext cx="106557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(……..)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</a:p>
        </p:txBody>
      </p:sp>
      <p:sp>
        <p:nvSpPr>
          <p:cNvPr id="3" name="Rectangle 2"/>
          <p:cNvSpPr/>
          <p:nvPr/>
        </p:nvSpPr>
        <p:spPr>
          <a:xfrm>
            <a:off x="1604722" y="3566709"/>
            <a:ext cx="42530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4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32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6" name="Text Box 162"/>
          <p:cNvSpPr txBox="1">
            <a:spLocks noChangeArrowheads="1"/>
          </p:cNvSpPr>
          <p:nvPr/>
        </p:nvSpPr>
        <p:spPr bwMode="auto">
          <a:xfrm>
            <a:off x="1543050" y="7649458"/>
            <a:ext cx="3352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Buổi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 </a:t>
            </a:r>
            <a:r>
              <a:rPr lang="vi-VN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đ</a:t>
            </a:r>
            <a:r>
              <a:rPr lang="en-US" dirty="0" err="1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ầu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dựng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 n</a:t>
            </a:r>
            <a:r>
              <a:rPr lang="vi-VN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ư</a:t>
            </a:r>
            <a:r>
              <a:rPr lang="en-US" dirty="0" err="1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ớc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và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giữ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 n</a:t>
            </a:r>
            <a:r>
              <a:rPr lang="vi-VN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ư</a:t>
            </a:r>
            <a:r>
              <a:rPr lang="en-US" dirty="0" err="1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ớc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5130" name="Text Box 163"/>
          <p:cNvSpPr txBox="1">
            <a:spLocks noChangeArrowheads="1"/>
          </p:cNvSpPr>
          <p:nvPr/>
        </p:nvSpPr>
        <p:spPr bwMode="auto">
          <a:xfrm>
            <a:off x="5562600" y="3124201"/>
            <a:ext cx="419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chemeClr val="accent4">
                  <a:lumMod val="10000"/>
                </a:schemeClr>
              </a:solidFill>
              <a:latin typeface="Arial" charset="0"/>
            </a:endParaRPr>
          </a:p>
        </p:txBody>
      </p:sp>
      <p:sp>
        <p:nvSpPr>
          <p:cNvPr id="17" name="Text Box 166"/>
          <p:cNvSpPr txBox="1">
            <a:spLocks noChangeArrowheads="1"/>
          </p:cNvSpPr>
          <p:nvPr/>
        </p:nvSpPr>
        <p:spPr bwMode="auto">
          <a:xfrm>
            <a:off x="385753" y="1998197"/>
            <a:ext cx="11449050" cy="298543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u="sng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u="sng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u="sng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700 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938 n</a:t>
            </a:r>
            <a:r>
              <a:rPr 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I: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700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CN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179 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TCN) 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1 000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700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CN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179 TCN) 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4794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36320" y="3059410"/>
            <a:ext cx="9144000" cy="106680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100000"/>
              </a:lnSpc>
              <a:buNone/>
              <a:defRPr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219200" y="4765652"/>
            <a:ext cx="8778240" cy="476238"/>
            <a:chOff x="1828800" y="4052901"/>
            <a:chExt cx="8610600" cy="285838"/>
          </a:xfrm>
        </p:grpSpPr>
        <p:sp>
          <p:nvSpPr>
            <p:cNvPr id="17417" name="Line 9"/>
            <p:cNvSpPr>
              <a:spLocks noChangeShapeType="1"/>
            </p:cNvSpPr>
            <p:nvPr/>
          </p:nvSpPr>
          <p:spPr bwMode="auto">
            <a:xfrm flipV="1">
              <a:off x="1828800" y="4191000"/>
              <a:ext cx="8610600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17418" name="Line 10"/>
            <p:cNvSpPr>
              <a:spLocks noChangeShapeType="1"/>
            </p:cNvSpPr>
            <p:nvPr/>
          </p:nvSpPr>
          <p:spPr bwMode="auto">
            <a:xfrm>
              <a:off x="5791200" y="4058304"/>
              <a:ext cx="0" cy="27441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17421" name="Line 13"/>
            <p:cNvSpPr>
              <a:spLocks noChangeShapeType="1"/>
            </p:cNvSpPr>
            <p:nvPr/>
          </p:nvSpPr>
          <p:spPr bwMode="auto">
            <a:xfrm flipH="1">
              <a:off x="2514600" y="4064328"/>
              <a:ext cx="0" cy="27441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17422" name="Line 14"/>
            <p:cNvSpPr>
              <a:spLocks noChangeShapeType="1"/>
            </p:cNvSpPr>
            <p:nvPr/>
          </p:nvSpPr>
          <p:spPr bwMode="auto">
            <a:xfrm flipH="1">
              <a:off x="4876800" y="4059584"/>
              <a:ext cx="6350" cy="27441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17423" name="Line 15"/>
            <p:cNvSpPr>
              <a:spLocks noChangeShapeType="1"/>
            </p:cNvSpPr>
            <p:nvPr/>
          </p:nvSpPr>
          <p:spPr bwMode="auto">
            <a:xfrm>
              <a:off x="9229720" y="4052901"/>
              <a:ext cx="0" cy="27441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</p:grpSp>
      <p:sp>
        <p:nvSpPr>
          <p:cNvPr id="11" name="Text Box 166"/>
          <p:cNvSpPr txBox="1">
            <a:spLocks noChangeArrowheads="1"/>
          </p:cNvSpPr>
          <p:nvPr/>
        </p:nvSpPr>
        <p:spPr bwMode="auto">
          <a:xfrm>
            <a:off x="573608" y="1735285"/>
            <a:ext cx="893983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u="sng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u="sng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8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700 TCN </a:t>
            </a:r>
            <a:r>
              <a:rPr lang="en-US" sz="2800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938.</a:t>
            </a:r>
            <a:endParaRPr lang="en-US" sz="28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8698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52500" y="1631156"/>
            <a:ext cx="9144000" cy="106680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100000"/>
              </a:lnSpc>
              <a:buNone/>
              <a:defRPr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53914" y="3951262"/>
            <a:ext cx="9754552" cy="476238"/>
            <a:chOff x="1828800" y="4052901"/>
            <a:chExt cx="8610600" cy="285838"/>
          </a:xfrm>
        </p:grpSpPr>
        <p:sp>
          <p:nvSpPr>
            <p:cNvPr id="17417" name="Line 9"/>
            <p:cNvSpPr>
              <a:spLocks noChangeShapeType="1"/>
            </p:cNvSpPr>
            <p:nvPr/>
          </p:nvSpPr>
          <p:spPr bwMode="auto">
            <a:xfrm flipV="1">
              <a:off x="1828800" y="4191000"/>
              <a:ext cx="8610600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17418" name="Line 10"/>
            <p:cNvSpPr>
              <a:spLocks noChangeShapeType="1"/>
            </p:cNvSpPr>
            <p:nvPr/>
          </p:nvSpPr>
          <p:spPr bwMode="auto">
            <a:xfrm>
              <a:off x="6018216" y="4058304"/>
              <a:ext cx="0" cy="27441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17421" name="Line 13"/>
            <p:cNvSpPr>
              <a:spLocks noChangeShapeType="1"/>
            </p:cNvSpPr>
            <p:nvPr/>
          </p:nvSpPr>
          <p:spPr bwMode="auto">
            <a:xfrm flipH="1">
              <a:off x="2514600" y="4064328"/>
              <a:ext cx="0" cy="27441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17422" name="Line 14"/>
            <p:cNvSpPr>
              <a:spLocks noChangeShapeType="1"/>
            </p:cNvSpPr>
            <p:nvPr/>
          </p:nvSpPr>
          <p:spPr bwMode="auto">
            <a:xfrm flipH="1">
              <a:off x="4876800" y="4059584"/>
              <a:ext cx="6350" cy="27441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17423" name="Line 15"/>
            <p:cNvSpPr>
              <a:spLocks noChangeShapeType="1"/>
            </p:cNvSpPr>
            <p:nvPr/>
          </p:nvSpPr>
          <p:spPr bwMode="auto">
            <a:xfrm>
              <a:off x="9229720" y="4052901"/>
              <a:ext cx="0" cy="27441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</p:grp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3550638" y="3402120"/>
            <a:ext cx="1219200" cy="40011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179</a:t>
            </a:r>
            <a:endParaRPr lang="en-US" sz="2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 Box 18"/>
          <p:cNvSpPr txBox="1">
            <a:spLocks noChangeArrowheads="1"/>
          </p:cNvSpPr>
          <p:nvPr/>
        </p:nvSpPr>
        <p:spPr bwMode="auto">
          <a:xfrm>
            <a:off x="5232179" y="3523454"/>
            <a:ext cx="762000" cy="400110"/>
          </a:xfrm>
          <a:prstGeom prst="rect">
            <a:avLst/>
          </a:prstGeom>
          <a:solidFill>
            <a:schemeClr val="bg1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N</a:t>
            </a:r>
          </a:p>
        </p:txBody>
      </p:sp>
      <p:sp>
        <p:nvSpPr>
          <p:cNvPr id="33" name="Text Box 19"/>
          <p:cNvSpPr txBox="1">
            <a:spLocks noChangeArrowheads="1"/>
          </p:cNvSpPr>
          <p:nvPr/>
        </p:nvSpPr>
        <p:spPr bwMode="auto">
          <a:xfrm>
            <a:off x="8470508" y="3508530"/>
            <a:ext cx="1227516" cy="40011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938</a:t>
            </a:r>
          </a:p>
        </p:txBody>
      </p:sp>
      <p:sp>
        <p:nvSpPr>
          <p:cNvPr id="34" name="Text Box 20"/>
          <p:cNvSpPr txBox="1">
            <a:spLocks noChangeArrowheads="1"/>
          </p:cNvSpPr>
          <p:nvPr/>
        </p:nvSpPr>
        <p:spPr bwMode="auto">
          <a:xfrm>
            <a:off x="990600" y="4476501"/>
            <a:ext cx="1905000" cy="70788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Lang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endParaRPr lang="en-US" sz="2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 Box 21"/>
          <p:cNvSpPr txBox="1">
            <a:spLocks noChangeArrowheads="1"/>
          </p:cNvSpPr>
          <p:nvPr/>
        </p:nvSpPr>
        <p:spPr bwMode="auto">
          <a:xfrm>
            <a:off x="3215875" y="4427500"/>
            <a:ext cx="1725828" cy="70788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6" name="Text Box 22"/>
          <p:cNvSpPr txBox="1">
            <a:spLocks noChangeArrowheads="1"/>
          </p:cNvSpPr>
          <p:nvPr/>
        </p:nvSpPr>
        <p:spPr bwMode="auto">
          <a:xfrm>
            <a:off x="8246670" y="4539481"/>
            <a:ext cx="1675191" cy="70788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9" name="Text Box 24"/>
          <p:cNvSpPr txBox="1">
            <a:spLocks noChangeArrowheads="1"/>
          </p:cNvSpPr>
          <p:nvPr/>
        </p:nvSpPr>
        <p:spPr bwMode="auto">
          <a:xfrm>
            <a:off x="751352" y="3423110"/>
            <a:ext cx="2050919" cy="40011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700</a:t>
            </a:r>
            <a:endParaRPr lang="en-US" sz="2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3231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66"/>
          <p:cNvSpPr txBox="1">
            <a:spLocks noChangeArrowheads="1"/>
          </p:cNvSpPr>
          <p:nvPr/>
        </p:nvSpPr>
        <p:spPr bwMode="auto">
          <a:xfrm>
            <a:off x="385753" y="1998197"/>
            <a:ext cx="11449050" cy="270843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u="sng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u="sng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u="sng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700 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938 n</a:t>
            </a:r>
            <a:r>
              <a:rPr 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700 TCN,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Lang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179 TCN,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938,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1079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3231" y="2734901"/>
            <a:ext cx="10253271" cy="3323987"/>
          </a:xfrm>
          <a:prstGeom prst="rect">
            <a:avLst/>
          </a:prstGeom>
          <a:ln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Lang (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ở,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166"/>
          <p:cNvSpPr txBox="1">
            <a:spLocks noChangeArrowheads="1"/>
          </p:cNvSpPr>
          <p:nvPr/>
        </p:nvSpPr>
        <p:spPr bwMode="auto">
          <a:xfrm>
            <a:off x="1024158" y="1798338"/>
            <a:ext cx="52051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u="sng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u="sng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: </a:t>
            </a:r>
            <a:r>
              <a:rPr lang="en-US" sz="2800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8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04135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2130032"/>
  <p:tag name="VIOLETTITLE" val="Bài 6. Ôn tập"/>
  <p:tag name="VIOLETLESSON" val="6"/>
  <p:tag name="VIOLETCATID" val="2224"/>
  <p:tag name="VIOLETSUBJECT" val="Lịch sử 4"/>
  <p:tag name="VIOLETAUTHORID" val="8153747"/>
  <p:tag name="VIOLETAUTHORNAME" val="Trần Thị Hằng"/>
  <p:tag name="VIOLETAUTHORAVATAR" val="no_avatarf.jpg"/>
  <p:tag name="VIOLETAUTHORADDRESS" val=" - "/>
  <p:tag name="VIOLETDATE" val="2017-09-27 22:54:00"/>
  <p:tag name="VIOLETHIT" val="349"/>
  <p:tag name="VIOLETLIKE" val="0"/>
  <p:tag name="ISPRING_RESOURCE_PATHS_HASH_PRESENTER" val="28b4decd1b8b8f2bbfb4db3e2b838cc31134fd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946</TotalTime>
  <Words>947</Words>
  <Application>Microsoft Office PowerPoint</Application>
  <PresentationFormat>Custom</PresentationFormat>
  <Paragraphs>70</Paragraphs>
  <Slides>22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Môn Lịch sử</dc:title>
  <dc:creator>Windows User</dc:creator>
  <cp:lastModifiedBy>Administrator</cp:lastModifiedBy>
  <cp:revision>68</cp:revision>
  <dcterms:created xsi:type="dcterms:W3CDTF">2017-08-10T14:51:39Z</dcterms:created>
  <dcterms:modified xsi:type="dcterms:W3CDTF">2017-11-02T08:16:25Z</dcterms:modified>
</cp:coreProperties>
</file>