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0" r:id="rId2"/>
    <p:sldId id="286" r:id="rId3"/>
    <p:sldId id="261" r:id="rId4"/>
    <p:sldId id="259" r:id="rId5"/>
    <p:sldId id="263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275" r:id="rId14"/>
    <p:sldId id="276" r:id="rId15"/>
    <p:sldId id="277" r:id="rId16"/>
    <p:sldId id="279" r:id="rId17"/>
    <p:sldId id="281" r:id="rId18"/>
    <p:sldId id="283" r:id="rId19"/>
    <p:sldId id="284" r:id="rId20"/>
    <p:sldId id="285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14CC2-8884-4A8F-996F-9CBD3262EEAE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CC385-F4A6-4373-A0FA-6E2FABE0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3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C385-F4A6-4373-A0FA-6E2FABE00B3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C98B-7C29-4694-8E85-B16D9BBED853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BCF-3E14-421F-8F67-DDB70CB16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C98B-7C29-4694-8E85-B16D9BBED853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BCF-3E14-421F-8F67-DDB70CB16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C98B-7C29-4694-8E85-B16D9BBED853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BCF-3E14-421F-8F67-DDB70CB16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C98B-7C29-4694-8E85-B16D9BBED853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BCF-3E14-421F-8F67-DDB70CB16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C98B-7C29-4694-8E85-B16D9BBED853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BCF-3E14-421F-8F67-DDB70CB16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C98B-7C29-4694-8E85-B16D9BBED853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BCF-3E14-421F-8F67-DDB70CB16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C98B-7C29-4694-8E85-B16D9BBED853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BCF-3E14-421F-8F67-DDB70CB16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C98B-7C29-4694-8E85-B16D9BBED853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BCF-3E14-421F-8F67-DDB70CB16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C98B-7C29-4694-8E85-B16D9BBED853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BCF-3E14-421F-8F67-DDB70CB16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C98B-7C29-4694-8E85-B16D9BBED853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BCF-3E14-421F-8F67-DDB70CB16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C98B-7C29-4694-8E85-B16D9BBED853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BCF-3E14-421F-8F67-DDB70CB16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6C98B-7C29-4694-8E85-B16D9BBED853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B7BCF-3E14-421F-8F67-DDB70CB163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475a62b8_3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1600200"/>
            <a:ext cx="86868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Nhiệt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liệt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mừng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thầy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133600"/>
            <a:ext cx="6553200" cy="1447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ĐẠO ĐỨC LỚP 4</a:t>
            </a:r>
            <a:endParaRPr lang="en-US" sz="6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228600"/>
            <a:ext cx="3776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TRƯỜNG </a:t>
            </a:r>
            <a:r>
              <a:rPr lang="en-US" sz="2400" b="1" dirty="0" smtClean="0"/>
              <a:t>TIỂU HỌC ÁI MỘ A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657600"/>
            <a:ext cx="72425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 ƠN THẦY GIÁO, CÔ GIÁO </a:t>
            </a: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5780782"/>
            <a:ext cx="5943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48" descr="skipitri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48768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276600" y="1143000"/>
            <a:ext cx="30480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inhDD4-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/>
          <p:nvPr/>
        </p:nvSpPr>
        <p:spPr>
          <a:xfrm>
            <a:off x="725019" y="0"/>
            <a:ext cx="7743190" cy="162941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 ƠN THẦY GIÁO, CÔ GIÁO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140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inhDD4-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5029199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/>
          <p:nvPr/>
        </p:nvSpPr>
        <p:spPr>
          <a:xfrm>
            <a:off x="725019" y="0"/>
            <a:ext cx="7743190" cy="162941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 ƠN THẦY GIÁO, CÔ GIÁO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140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inhDD4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/>
          <p:nvPr/>
        </p:nvSpPr>
        <p:spPr>
          <a:xfrm>
            <a:off x="725019" y="0"/>
            <a:ext cx="7743190" cy="162941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 ƠN THẦY GIÁO, CÔ GIÁO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140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inh nen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Content Placeholder 3"/>
          <p:cNvSpPr txBox="1"/>
          <p:nvPr/>
        </p:nvSpPr>
        <p:spPr>
          <a:xfrm>
            <a:off x="725019" y="0"/>
            <a:ext cx="7743190" cy="162941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 ƠN THẦY GIÁO, CÔ GIÁO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133600"/>
            <a:ext cx="71843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 </a:t>
            </a:r>
            <a:r>
              <a:rPr lang="en-US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 2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ĐÓNG VAI THEO TRANH</a:t>
            </a:r>
            <a:endParaRPr lang="en-US" sz="54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752600" y="3733800"/>
            <a:ext cx="5105400" cy="106984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/>
              <a:t> 4</a:t>
            </a:r>
            <a:endParaRPr lang="en-US" sz="2800" b="1" dirty="0"/>
          </a:p>
        </p:txBody>
      </p:sp>
      <p:sp>
        <p:nvSpPr>
          <p:cNvPr id="7" name="Oval 6"/>
          <p:cNvSpPr/>
          <p:nvPr/>
        </p:nvSpPr>
        <p:spPr>
          <a:xfrm>
            <a:off x="3733800" y="5791200"/>
            <a:ext cx="2057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PHÚT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57200" y="76200"/>
            <a:ext cx="8305800" cy="1219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/>
            <a:endParaRPr lang="en-US" sz="32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1205" name="Rectangle 5" descr="Untitled-2"/>
          <p:cNvSpPr>
            <a:spLocks noChangeArrowheads="1"/>
          </p:cNvSpPr>
          <p:nvPr/>
        </p:nvSpPr>
        <p:spPr bwMode="auto">
          <a:xfrm>
            <a:off x="0" y="0"/>
            <a:ext cx="4648200" cy="3657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D60093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Rectangle 6" descr="Untitled-4"/>
          <p:cNvSpPr>
            <a:spLocks noChangeArrowheads="1"/>
          </p:cNvSpPr>
          <p:nvPr/>
        </p:nvSpPr>
        <p:spPr bwMode="auto">
          <a:xfrm>
            <a:off x="4648200" y="3581400"/>
            <a:ext cx="4495800" cy="3276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D60093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Rectangle 7" descr="Untitled-3"/>
          <p:cNvSpPr>
            <a:spLocks noChangeArrowheads="1"/>
          </p:cNvSpPr>
          <p:nvPr/>
        </p:nvSpPr>
        <p:spPr bwMode="auto">
          <a:xfrm>
            <a:off x="4648200" y="0"/>
            <a:ext cx="4495800" cy="3581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D60093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Rectangle 8" descr="Untitled-5"/>
          <p:cNvSpPr>
            <a:spLocks noChangeArrowheads="1"/>
          </p:cNvSpPr>
          <p:nvPr/>
        </p:nvSpPr>
        <p:spPr bwMode="auto">
          <a:xfrm>
            <a:off x="0" y="3657600"/>
            <a:ext cx="4648200" cy="3200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D60093"/>
            </a:solidFill>
            <a:miter lim="800000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28600" y="0"/>
            <a:ext cx="3810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660033"/>
                </a:solidFill>
              </a:rPr>
              <a:t>1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8686800" y="228600"/>
            <a:ext cx="3810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660033"/>
                </a:solidFill>
              </a:rPr>
              <a:t>2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8686800" y="6216650"/>
            <a:ext cx="3810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660033"/>
                </a:solidFill>
              </a:rPr>
              <a:t>4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6216650"/>
            <a:ext cx="3810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660033"/>
                </a:solidFill>
              </a:rPr>
              <a:t>3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7" grpId="0" animBg="1"/>
      <p:bldP spid="51208" grpId="0" animBg="1"/>
      <p:bldP spid="51210" grpId="0"/>
      <p:bldP spid="51211" grpId="0"/>
      <p:bldP spid="5121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/>
          <p:nvPr/>
        </p:nvSpPr>
        <p:spPr>
          <a:xfrm>
            <a:off x="725019" y="0"/>
            <a:ext cx="7743190" cy="162941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 ƠN THẦY GIÁO, CÔ GIÁO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0" y="2286000"/>
            <a:ext cx="9144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 việc làm nào dưới đây thể hiện lòng biết ơn đối với các thầy giáo cô giáo: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Chăm chỉ học tập.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 Tích cực tham gia phát biểu ý kiến xây dựng bài.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 Nói chuyện, làm việc riêng trong giờ học.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 Tích cực tham gia các hoạt động của lớp, của trường của lớp.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  Lễ phép với thầy giáo, cô giáo.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 Chúc mừng thầy, giáo cô nhân dịp ngày nhà giáo Việt Nam.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 Chia sẻ với thầy giáo, cô giáo những khó khăn.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Ngoài những việc trên, theo em còn cầnàm những việc gì khác để bày tỏ lòng biết ơn đối với thầy giáo, cô giáo?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6600" y="1600200"/>
            <a:ext cx="3048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01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3" name="Content Placeholder 3"/>
          <p:cNvSpPr txBox="1"/>
          <p:nvPr/>
        </p:nvSpPr>
        <p:spPr>
          <a:xfrm>
            <a:off x="725019" y="0"/>
            <a:ext cx="7743190" cy="162941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 ƠN THẦY GIÁO, CÔ GIÁO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163" y="3505200"/>
            <a:ext cx="867583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HỌC SINH LÀM BÀI TẬP CÁ NHÂN</a:t>
            </a:r>
          </a:p>
          <a:p>
            <a:pPr algn="ctr"/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VỞ BÀI TẬP -</a:t>
            </a:r>
          </a:p>
          <a:p>
            <a:pPr algn="ctr"/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00400" y="1905000"/>
            <a:ext cx="3048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305800" y="1371600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305800" y="2362200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endParaRPr lang="en-US" sz="3600">
              <a:latin typeface="Times New Roman" panose="02020603050405020304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305800" y="3276600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8270875" y="4094163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8305800" y="4876800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8305800" y="609600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81000" y="762000"/>
            <a:ext cx="82296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600">
              <a:latin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07963" y="609600"/>
            <a:ext cx="4376737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Chăm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07963" y="1219200"/>
            <a:ext cx="7964487" cy="1190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</a:rPr>
              <a:t>b</a:t>
            </a:r>
            <a:r>
              <a:rPr lang="en-US" sz="36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008000"/>
                </a:solidFill>
                <a:latin typeface="Times New Roman" panose="02020603050405020304" pitchFamily="18" charset="0"/>
              </a:rPr>
              <a:t>Tích</a:t>
            </a:r>
            <a:r>
              <a:rPr lang="en-US" sz="36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cực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xây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dựng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52400" y="2362200"/>
            <a:ext cx="83820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c</a:t>
            </a:r>
            <a:r>
              <a:rPr lang="en-US" sz="3600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152400" y="2971800"/>
            <a:ext cx="8382000" cy="1190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d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Tích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cực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52400" y="4191000"/>
            <a:ext cx="83820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</a:rPr>
              <a:t>đ</a:t>
            </a:r>
            <a:r>
              <a:rPr lang="en-US" sz="36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008000"/>
                </a:solidFill>
                <a:latin typeface="Times New Roman" panose="02020603050405020304" pitchFamily="18" charset="0"/>
              </a:rPr>
              <a:t>Lễ</a:t>
            </a:r>
            <a:r>
              <a:rPr lang="en-US" sz="36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171450" y="4648200"/>
            <a:ext cx="8382000" cy="1190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e</a:t>
            </a:r>
            <a:r>
              <a:rPr lang="en-US" sz="3600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Chúc</a:t>
            </a:r>
            <a:r>
              <a:rPr lang="en-US" sz="3600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mừng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dịp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</a:rPr>
              <a:t> Nam.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157163" y="5667375"/>
            <a:ext cx="8382000" cy="1190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g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Chia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sẻ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lúc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khăn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8229600" y="533400"/>
            <a:ext cx="6858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8215313" y="1295400"/>
            <a:ext cx="6858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8312150" y="3200400"/>
            <a:ext cx="547688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8235950" y="4032250"/>
            <a:ext cx="6858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8221663" y="4800600"/>
            <a:ext cx="6858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8305800" y="5791200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8251825" y="5735638"/>
            <a:ext cx="6858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8305800" y="2366963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600" dirty="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048000" y="0"/>
            <a:ext cx="3048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 autoUpdateAnimBg="0"/>
      <p:bldP spid="28676" grpId="0" animBg="1"/>
      <p:bldP spid="28677" grpId="0" animBg="1"/>
      <p:bldP spid="28678" grpId="0" animBg="1"/>
      <p:bldP spid="28679" grpId="0" animBg="1"/>
      <p:bldP spid="28683" grpId="0" autoUpdateAnimBg="0"/>
      <p:bldP spid="28684" grpId="0" autoUpdateAnimBg="0"/>
      <p:bldP spid="28685" grpId="0" autoUpdateAnimBg="0"/>
      <p:bldP spid="28686" grpId="0" autoUpdateAnimBg="0"/>
      <p:bldP spid="28687" grpId="0" autoUpdateAnimBg="0"/>
      <p:bldP spid="28688" grpId="0" autoUpdateAnimBg="0"/>
      <p:bldP spid="28689" grpId="0" autoUpdateAnimBg="0"/>
      <p:bldP spid="28690" grpId="0" autoUpdateAnimBg="0"/>
      <p:bldP spid="28691" grpId="0" autoUpdateAnimBg="0"/>
      <p:bldP spid="28692" grpId="0" autoUpdateAnimBg="0"/>
      <p:bldP spid="28693" grpId="0" autoUpdateAnimBg="0"/>
      <p:bldP spid="28694" grpId="0" autoUpdateAnimBg="0"/>
      <p:bldP spid="28695" grpId="0" animBg="1"/>
      <p:bldP spid="28696" grpId="0" autoUpdateAnimBg="0"/>
      <p:bldP spid="2870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01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sp>
        <p:nvSpPr>
          <p:cNvPr id="4" name="Content Placeholder 3"/>
          <p:cNvSpPr txBox="1"/>
          <p:nvPr/>
        </p:nvSpPr>
        <p:spPr>
          <a:xfrm>
            <a:off x="725019" y="0"/>
            <a:ext cx="7743190" cy="162941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 ƠN THẦY GIÁO, CÔ GIÁO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0600" y="3276600"/>
            <a:ext cx="7162800" cy="1905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038600" y="1676400"/>
            <a:ext cx="3886200" cy="121920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LIÊN HỆ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/>
          <p:nvPr/>
        </p:nvSpPr>
        <p:spPr>
          <a:xfrm>
            <a:off x="725019" y="0"/>
            <a:ext cx="7743190" cy="162941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 ƠN THẦY GIÁO, CÔ GIÁO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362200"/>
            <a:ext cx="6192529" cy="2133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Nhận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xét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dặn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dò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8" descr="skipitri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267200"/>
            <a:ext cx="48768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2971800"/>
            <a:ext cx="2057400" cy="1733550"/>
            <a:chOff x="144" y="60"/>
            <a:chExt cx="1584" cy="1092"/>
          </a:xfrm>
        </p:grpSpPr>
        <p:pic>
          <p:nvPicPr>
            <p:cNvPr id="102403" name="Picture 3" descr="BIRD04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192"/>
              <a:ext cx="960" cy="960"/>
            </a:xfrm>
            <a:prstGeom prst="rect">
              <a:avLst/>
            </a:prstGeom>
            <a:noFill/>
          </p:spPr>
        </p:pic>
        <p:sp>
          <p:nvSpPr>
            <p:cNvPr id="102404" name="Oval 4"/>
            <p:cNvSpPr>
              <a:spLocks noChangeArrowheads="1"/>
            </p:cNvSpPr>
            <p:nvPr/>
          </p:nvSpPr>
          <p:spPr bwMode="auto">
            <a:xfrm>
              <a:off x="1104" y="60"/>
              <a:ext cx="624" cy="657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CCFFCC"/>
                </a:gs>
              </a:gsLst>
              <a:lin ang="5400000" scaled="1"/>
            </a:gradFill>
            <a:ln w="3175">
              <a:solidFill>
                <a:srgbClr val="FF0000"/>
              </a:solidFill>
              <a:rou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44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" name="Group 5"/>
          <p:cNvGrpSpPr/>
          <p:nvPr/>
        </p:nvGrpSpPr>
        <p:grpSpPr bwMode="auto">
          <a:xfrm>
            <a:off x="0" y="4800600"/>
            <a:ext cx="2057400" cy="1733550"/>
            <a:chOff x="144" y="60"/>
            <a:chExt cx="1584" cy="1092"/>
          </a:xfrm>
        </p:grpSpPr>
        <p:pic>
          <p:nvPicPr>
            <p:cNvPr id="102406" name="Picture 6" descr="BIRD04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192"/>
              <a:ext cx="960" cy="960"/>
            </a:xfrm>
            <a:prstGeom prst="rect">
              <a:avLst/>
            </a:prstGeom>
            <a:noFill/>
          </p:spPr>
        </p:pic>
        <p:sp>
          <p:nvSpPr>
            <p:cNvPr id="102407" name="Oval 7"/>
            <p:cNvSpPr>
              <a:spLocks noChangeArrowheads="1"/>
            </p:cNvSpPr>
            <p:nvPr/>
          </p:nvSpPr>
          <p:spPr bwMode="auto">
            <a:xfrm>
              <a:off x="1104" y="60"/>
              <a:ext cx="624" cy="657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CCFFCC"/>
                </a:gs>
              </a:gsLst>
              <a:lin ang="5400000" scaled="1"/>
            </a:gradFill>
            <a:ln w="3175">
              <a:solidFill>
                <a:srgbClr val="FF0000"/>
              </a:solidFill>
              <a:rou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44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209800" y="2971800"/>
            <a:ext cx="7162800" cy="1077218"/>
          </a:xfrm>
          <a:prstGeom prst="rect">
            <a:avLst/>
          </a:prstGeom>
          <a:noFill/>
          <a:ln w="317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2286000" y="4724400"/>
            <a:ext cx="6400800" cy="1569660"/>
          </a:xfrm>
          <a:prstGeom prst="rect">
            <a:avLst/>
          </a:prstGeom>
          <a:noFill/>
          <a:ln w="317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95400" y="1676400"/>
            <a:ext cx="6248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304800"/>
            <a:ext cx="624840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</a:t>
            </a:r>
          </a:p>
          <a:p>
            <a:pPr algn="ctr">
              <a:buNone/>
            </a:pPr>
            <a:r>
              <a:rPr lang="en-US" sz="2800" b="1" u="sng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800" b="1" u="sng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2408" grpId="0"/>
      <p:bldP spid="102408" grpId="1"/>
      <p:bldP spid="1024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oa phuong 2 chù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752600"/>
            <a:ext cx="9187580" cy="21236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giảng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kết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thúc</a:t>
            </a:r>
            <a:endParaRPr lang="en-US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Kính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chúc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thầy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nhiều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sức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khỏe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GẶT HÁI NHIỀU THÀNH CÔNG.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228600"/>
            <a:ext cx="4646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TRƯỜNG ĐẠI HỌC THỦ DẦU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KHOA: KHOA HỌC GIÁO DỤC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5181600"/>
            <a:ext cx="55805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viên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Nguyễn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Hoàng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Thông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ĐHLT GDTH - 03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inh nen (3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7944" y="228600"/>
            <a:ext cx="774319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ƠN THẦY GIÁO, CÔ GIÁO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2438400"/>
            <a:ext cx="8077200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XỬ LÍ TÌNH HUỐNG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3318570"/>
            <a:ext cx="9144000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725019" y="0"/>
            <a:ext cx="7743190" cy="1629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algn="ctr">
              <a:buNone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ƠN THẦY GIÁO, CÔ GIÁO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 descr="Untitled-1"/>
          <p:cNvSpPr txBox="1">
            <a:spLocks noChangeArrowheads="1"/>
          </p:cNvSpPr>
          <p:nvPr/>
        </p:nvSpPr>
        <p:spPr bwMode="auto">
          <a:xfrm>
            <a:off x="0" y="1941512"/>
            <a:ext cx="9144000" cy="49164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3333FF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3333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3333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3" name="Content Placeholder 3"/>
          <p:cNvSpPr txBox="1"/>
          <p:nvPr/>
        </p:nvSpPr>
        <p:spPr>
          <a:xfrm>
            <a:off x="725019" y="0"/>
            <a:ext cx="7743190" cy="162941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 ƠN THẦY GIÁO, CÔ GIÁO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066800" y="1600200"/>
            <a:ext cx="6172200" cy="1527048"/>
          </a:xfrm>
          <a:prstGeom prst="cloudCallout">
            <a:avLst>
              <a:gd name="adj1" fmla="val -24767"/>
              <a:gd name="adj2" fmla="val 7820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3429000"/>
            <a:ext cx="868680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" y="4648200"/>
            <a:ext cx="868680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3429000" y="5715000"/>
            <a:ext cx="19812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PHÚT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2743200"/>
            <a:ext cx="9144000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4419600"/>
            <a:ext cx="9144000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lòng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ơn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thầy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7" name="Content Placeholder 3"/>
          <p:cNvSpPr txBox="1"/>
          <p:nvPr/>
        </p:nvSpPr>
        <p:spPr>
          <a:xfrm>
            <a:off x="725019" y="0"/>
            <a:ext cx="7743190" cy="162941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 ƠN THẦY GIÁO, CÔ GIÁO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1)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00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3"/>
          <p:cNvSpPr txBox="1"/>
          <p:nvPr/>
        </p:nvSpPr>
        <p:spPr>
          <a:xfrm>
            <a:off x="725019" y="0"/>
            <a:ext cx="7743190" cy="162941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 ƠN THẦY GIÁO, CÔ GIÁO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2057400"/>
            <a:ext cx="328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8748713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thầy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giáo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cô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giáo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quản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khó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nhọc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tận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tình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dạy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dỗ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chúng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ta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nên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Vì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vậy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chúng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ta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phải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kính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trọng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ơn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thầy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giáo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cô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giáo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;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cố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gắng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rèn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khỏi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phụ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lòng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thầy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cô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475a62b7_1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3"/>
          <p:cNvSpPr txBox="1"/>
          <p:nvPr/>
        </p:nvSpPr>
        <p:spPr>
          <a:xfrm>
            <a:off x="725019" y="0"/>
            <a:ext cx="7743190" cy="162941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 ƠN THẦY GIÁO, CÔ GIÁO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438400" y="1981200"/>
            <a:ext cx="3352800" cy="1603248"/>
          </a:xfrm>
          <a:prstGeom prst="cloudCallout">
            <a:avLst>
              <a:gd name="adj1" fmla="val -25751"/>
              <a:gd name="adj2" fmla="val 758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038600"/>
            <a:ext cx="7924800" cy="166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altLang="en-US" sz="3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việc làm nào trong tranh dưới đây thể hiện lòng kính trọng và biết ơn thầy cô giáo.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inhDD4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372600" cy="5334000"/>
          </a:xfrm>
          <a:prstGeom prst="rect">
            <a:avLst/>
          </a:prstGeom>
          <a:noFill/>
        </p:spPr>
      </p:pic>
      <p:sp>
        <p:nvSpPr>
          <p:cNvPr id="8" name="Content Placeholder 3"/>
          <p:cNvSpPr txBox="1"/>
          <p:nvPr/>
        </p:nvSpPr>
        <p:spPr>
          <a:xfrm>
            <a:off x="725019" y="0"/>
            <a:ext cx="7743190" cy="162941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 ƠN THẦY GIÁO, CÔ GIÁO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00200"/>
            <a:ext cx="1366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194127"/>
  <p:tag name="VIOLETTITLE" val="Bài 7. Biết ơn thầy giáo, cô giáo"/>
  <p:tag name="VIOLETLESSON" val="7"/>
  <p:tag name="VIOLETCATID" val="2225"/>
  <p:tag name="VIOLETSUBJECT" val="Đạo đức 4"/>
  <p:tag name="VIOLETAUTHORID" val="7127952"/>
  <p:tag name="VIOLETAUTHORNAME" val="Tô Thị Thơm"/>
  <p:tag name="VIOLETAUTHORAVATAR" val="no_avatarf.jpg"/>
  <p:tag name="VIOLETAUTHORADDRESS" val="Trường quốc tế á châu - tp hcm"/>
  <p:tag name="VIOLETDATE" val="2017-11-19 10:52:34"/>
  <p:tag name="VIOLETHIT" val="51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1034</Words>
  <Application>Microsoft Office PowerPoint</Application>
  <PresentationFormat>On-screen Show (4:3)</PresentationFormat>
  <Paragraphs>131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TNH</dc:creator>
  <cp:lastModifiedBy>Administrator</cp:lastModifiedBy>
  <cp:revision>27</cp:revision>
  <dcterms:created xsi:type="dcterms:W3CDTF">2013-10-02T11:03:00Z</dcterms:created>
  <dcterms:modified xsi:type="dcterms:W3CDTF">2017-11-24T10:08:33Z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