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0"/>
  </p:notesMasterIdLst>
  <p:sldIdLst>
    <p:sldId id="267" r:id="rId2"/>
    <p:sldId id="258" r:id="rId3"/>
    <p:sldId id="262" r:id="rId4"/>
    <p:sldId id="266" r:id="rId5"/>
    <p:sldId id="260" r:id="rId6"/>
    <p:sldId id="261" r:id="rId7"/>
    <p:sldId id="264" r:id="rId8"/>
    <p:sldId id="265" r:id="rId9"/>
  </p:sldIdLst>
  <p:sldSz cx="9144000" cy="6858000" type="screen4x3"/>
  <p:notesSz cx="6858000" cy="9144000"/>
  <p:custDataLst>
    <p:tags r:id="rId11"/>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8000"/>
    <a:srgbClr val="CC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4" autoAdjust="0"/>
    <p:restoredTop sz="94624"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A8CD7C2-364D-45B1-B3A2-DBF8A3905224}" type="datetimeFigureOut">
              <a:rPr lang="en-US"/>
              <a:pPr>
                <a:defRPr/>
              </a:pPr>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7CBC669-9F07-4247-AE70-05EABB07D1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F1D884-7165-4CCE-83E3-69BD6424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63976-C129-4B3E-8D04-CCEE550B45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62A43-8E0D-4E89-8F63-1A6731FEC4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19A2D-576C-4A4A-8FF1-878822F2DD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2BB7B7-EE9F-4931-8662-B408A373B2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1966D-E29D-4897-ACC8-04CAD5989A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BE0860-D16D-42D5-95FE-4146383F6B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DFFEC9-39FD-4BB6-B90C-F5CEA06B84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8A3B72-C699-4DEA-AE9F-211974FE57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7BDA8-5291-44FB-9C03-7A766313F8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ADC32-AE5F-474A-9943-52525C9B3F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3CC398C-E0BE-42D4-8CDE-68A04BE9F6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endParaRPr lang="en-US"/>
          </a:p>
        </p:txBody>
      </p:sp>
      <p:sp>
        <p:nvSpPr>
          <p:cNvPr id="78851" name="Rectangle 3"/>
          <p:cNvSpPr>
            <a:spLocks noGrp="1"/>
          </p:cNvSpPr>
          <p:nvPr>
            <p:ph type="body" idx="4294967295"/>
          </p:nvPr>
        </p:nvSpPr>
        <p:spPr/>
        <p:txBody>
          <a:bodyPr/>
          <a:lstStyle/>
          <a:p>
            <a:endParaRPr lang="en-US"/>
          </a:p>
        </p:txBody>
      </p:sp>
      <p:pic>
        <p:nvPicPr>
          <p:cNvPr id="78852" name="Picture 4" descr="SLGG_20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8855" name="WordArt 7"/>
          <p:cNvSpPr>
            <a:spLocks noChangeArrowheads="1" noChangeShapeType="1" noTextEdit="1"/>
          </p:cNvSpPr>
          <p:nvPr/>
        </p:nvSpPr>
        <p:spPr bwMode="auto">
          <a:xfrm>
            <a:off x="914400" y="228600"/>
            <a:ext cx="7162800" cy="762000"/>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00"/>
                </a:solidFill>
                <a:effectLst>
                  <a:outerShdw dist="35921" dir="2700000" sy="50000" kx="2115830" algn="bl" rotWithShape="0">
                    <a:srgbClr val="C0C0C0">
                      <a:alpha val="80000"/>
                    </a:srgbClr>
                  </a:outerShdw>
                </a:effectLst>
                <a:latin typeface="Times New Roman"/>
                <a:cs typeface="Times New Roman"/>
              </a:rPr>
              <a:t>TRƯỜNG TIỂU </a:t>
            </a:r>
            <a:r>
              <a:rPr lang="vi-VN" sz="3600" b="1" kern="10" dirty="0" smtClean="0">
                <a:ln w="12700">
                  <a:solidFill>
                    <a:srgbClr val="FF00FF"/>
                  </a:solidFill>
                  <a:round/>
                  <a:headEnd/>
                  <a:tailEnd/>
                </a:ln>
                <a:solidFill>
                  <a:srgbClr val="000000"/>
                </a:solidFill>
                <a:effectLst>
                  <a:outerShdw dist="35921" dir="2700000" sy="50000" kx="2115830" algn="bl" rotWithShape="0">
                    <a:srgbClr val="C0C0C0">
                      <a:alpha val="80000"/>
                    </a:srgbClr>
                  </a:outerShdw>
                </a:effectLst>
                <a:latin typeface="Times New Roman"/>
                <a:cs typeface="Times New Roman"/>
              </a:rPr>
              <a:t>H</a:t>
            </a:r>
            <a:r>
              <a:rPr lang="en-US" sz="3600" b="1" kern="10" dirty="0" smtClean="0">
                <a:ln w="12700">
                  <a:solidFill>
                    <a:srgbClr val="FF00FF"/>
                  </a:solidFill>
                  <a:round/>
                  <a:headEnd/>
                  <a:tailEnd/>
                </a:ln>
                <a:solidFill>
                  <a:srgbClr val="000000"/>
                </a:solidFill>
                <a:effectLst>
                  <a:outerShdw dist="35921" dir="2700000" sy="50000" kx="2115830" algn="bl" rotWithShape="0">
                    <a:srgbClr val="C0C0C0">
                      <a:alpha val="80000"/>
                    </a:srgbClr>
                  </a:outerShdw>
                </a:effectLst>
                <a:latin typeface="Times New Roman"/>
                <a:cs typeface="Times New Roman"/>
              </a:rPr>
              <a:t>ỌC ÁI MỘ A</a:t>
            </a:r>
            <a:endParaRPr lang="en-US" sz="3600" b="1" kern="10" dirty="0">
              <a:ln w="12700">
                <a:solidFill>
                  <a:srgbClr val="FF00FF"/>
                </a:solidFill>
                <a:round/>
                <a:headEnd/>
                <a:tailEnd/>
              </a:ln>
              <a:solidFill>
                <a:srgbClr val="000000"/>
              </a:solidFill>
              <a:effectLst>
                <a:outerShdw dist="35921" dir="2700000" sy="50000" kx="2115830" algn="bl" rotWithShape="0">
                  <a:srgbClr val="C0C0C0">
                    <a:alpha val="80000"/>
                  </a:srgbClr>
                </a:outerShdw>
              </a:effectLst>
              <a:latin typeface="Times New Roman"/>
              <a:cs typeface="Times New Roman"/>
            </a:endParaRPr>
          </a:p>
        </p:txBody>
      </p:sp>
      <p:sp>
        <p:nvSpPr>
          <p:cNvPr id="78859" name="WordArt 11"/>
          <p:cNvSpPr>
            <a:spLocks noChangeArrowheads="1" noChangeShapeType="1" noTextEdit="1"/>
          </p:cNvSpPr>
          <p:nvPr/>
        </p:nvSpPr>
        <p:spPr bwMode="auto">
          <a:xfrm>
            <a:off x="4495800" y="1600200"/>
            <a:ext cx="4200525" cy="9144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Luyện</a:t>
            </a:r>
            <a:r>
              <a:rPr lang="en-US" sz="3600" b="1" kern="10" dirty="0"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 </a:t>
            </a:r>
            <a:r>
              <a:rPr lang="en-US" sz="3600" b="1" kern="10" dirty="0" err="1"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từ</a:t>
            </a:r>
            <a:r>
              <a:rPr lang="en-US" sz="3600" b="1" kern="10" dirty="0"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 </a:t>
            </a:r>
            <a:r>
              <a:rPr lang="en-US" sz="3600" b="1" kern="10" dirty="0" err="1"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và</a:t>
            </a:r>
            <a:r>
              <a:rPr lang="en-US" sz="3600" b="1" kern="10" dirty="0"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 </a:t>
            </a:r>
            <a:r>
              <a:rPr lang="en-US" sz="3600" b="1" kern="10" dirty="0" err="1"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câu</a:t>
            </a:r>
            <a:r>
              <a:rPr lang="en-US" sz="3600" b="1" kern="10" dirty="0"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 </a:t>
            </a:r>
            <a:r>
              <a:rPr lang="en-US" sz="3600" b="1" kern="10" dirty="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 LỚP </a:t>
            </a:r>
            <a:r>
              <a:rPr lang="en-US" sz="3600" b="1" kern="10" dirty="0" smtClean="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3</a:t>
            </a:r>
            <a:endParaRPr lang="en-US" sz="3600" b="1" kern="10" dirty="0">
              <a:ln w="9525">
                <a:solidFill>
                  <a:srgbClr val="0000FF"/>
                </a:solidFill>
                <a:round/>
                <a:headEnd/>
                <a:tailEnd/>
              </a:ln>
              <a:solidFill>
                <a:srgbClr val="000000"/>
              </a:solidFill>
              <a:effectLst>
                <a:outerShdw dist="45791" dir="2021404" algn="ctr" rotWithShape="0">
                  <a:srgbClr val="B2B2B2">
                    <a:alpha val="80000"/>
                  </a:srgbClr>
                </a:outerShdw>
              </a:effectLst>
              <a:latin typeface="Times New Roman"/>
              <a:cs typeface="Times New Roman"/>
            </a:endParaRPr>
          </a:p>
        </p:txBody>
      </p:sp>
      <p:sp>
        <p:nvSpPr>
          <p:cNvPr id="78860" name="WordArt 12"/>
          <p:cNvSpPr>
            <a:spLocks noChangeArrowheads="1" noChangeShapeType="1" noTextEdit="1"/>
          </p:cNvSpPr>
          <p:nvPr/>
        </p:nvSpPr>
        <p:spPr bwMode="auto">
          <a:xfrm>
            <a:off x="609600" y="3352800"/>
            <a:ext cx="4038600" cy="990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So </a:t>
            </a:r>
            <a:r>
              <a:rPr lang="en-US" sz="3600" b="1" kern="10" dirty="0" err="1" smtClean="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sánh</a:t>
            </a:r>
            <a:endParaRPr lang="en-US" sz="3600" b="1"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78861" name="WordArt 13"/>
          <p:cNvSpPr>
            <a:spLocks noChangeArrowheads="1" noChangeShapeType="1" noTextEdit="1"/>
          </p:cNvSpPr>
          <p:nvPr/>
        </p:nvSpPr>
        <p:spPr bwMode="auto">
          <a:xfrm>
            <a:off x="1066800" y="5715000"/>
            <a:ext cx="7124700" cy="752475"/>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GIÁO VIÊN: </a:t>
            </a:r>
            <a:r>
              <a:rPr lang="en-US" sz="3600" b="1" kern="10" dirty="0" smtClean="0">
                <a:ln w="9525">
                  <a:solidFill>
                    <a:srgbClr val="80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NGUYỄN THỊ THƯỜNG</a:t>
            </a:r>
            <a:endParaRPr lang="en-US" sz="3600" b="1" kern="10" dirty="0">
              <a:ln w="9525">
                <a:solidFill>
                  <a:srgbClr val="800000"/>
                </a:solidFill>
                <a:round/>
                <a:headEnd/>
                <a:tailEnd/>
              </a:ln>
              <a:solidFill>
                <a:srgbClr val="000000"/>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8229600" cy="1143000"/>
          </a:xfrm>
        </p:spPr>
        <p:txBody>
          <a:bodyPr/>
          <a:lstStyle/>
          <a:p>
            <a:pPr algn="l" eaLnBrk="1" hangingPunct="1"/>
            <a:r>
              <a:rPr lang="en-US" sz="2000" b="1" smtClean="0">
                <a:solidFill>
                  <a:srgbClr val="008000"/>
                </a:solidFill>
              </a:rPr>
              <a:t>Bài 1.Tìm các hình ảnh so sánh trong những khổ thơ sau:</a:t>
            </a:r>
            <a:br>
              <a:rPr lang="en-US" sz="2000" b="1" smtClean="0">
                <a:solidFill>
                  <a:srgbClr val="008000"/>
                </a:solidFill>
              </a:rPr>
            </a:br>
            <a:r>
              <a:rPr lang="en-US" sz="2000" b="1" smtClean="0">
                <a:solidFill>
                  <a:srgbClr val="008000"/>
                </a:solidFill>
              </a:rPr>
              <a:t/>
            </a:r>
            <a:br>
              <a:rPr lang="en-US" sz="2000" b="1" smtClean="0">
                <a:solidFill>
                  <a:srgbClr val="008000"/>
                </a:solidFill>
              </a:rPr>
            </a:br>
            <a:endParaRPr lang="en-US" sz="4000" b="1" smtClean="0">
              <a:solidFill>
                <a:srgbClr val="008000"/>
              </a:solidFill>
            </a:endParaRPr>
          </a:p>
        </p:txBody>
      </p:sp>
      <p:sp>
        <p:nvSpPr>
          <p:cNvPr id="4099" name="Rectangle 3"/>
          <p:cNvSpPr>
            <a:spLocks noGrp="1" noChangeArrowheads="1"/>
          </p:cNvSpPr>
          <p:nvPr>
            <p:ph type="body" idx="1"/>
          </p:nvPr>
        </p:nvSpPr>
        <p:spPr>
          <a:xfrm>
            <a:off x="609600" y="914400"/>
            <a:ext cx="8534400" cy="4525963"/>
          </a:xfrm>
        </p:spPr>
        <p:txBody>
          <a:bodyPr/>
          <a:lstStyle/>
          <a:p>
            <a:pPr marL="609600" indent="-609600" eaLnBrk="1" hangingPunct="1">
              <a:lnSpc>
                <a:spcPct val="80000"/>
              </a:lnSpc>
              <a:buFontTx/>
              <a:buNone/>
            </a:pPr>
            <a:endParaRPr lang="en-US" sz="2000" smtClean="0"/>
          </a:p>
          <a:p>
            <a:pPr marL="609600" indent="-609600" eaLnBrk="1" hangingPunct="1">
              <a:lnSpc>
                <a:spcPct val="80000"/>
              </a:lnSpc>
              <a:buFontTx/>
              <a:buNone/>
            </a:pPr>
            <a:r>
              <a:rPr lang="en-US" sz="2000" smtClean="0"/>
              <a:t>a)  Bế cháu ông thủ thỉ</a:t>
            </a:r>
          </a:p>
          <a:p>
            <a:pPr marL="609600" indent="-609600" eaLnBrk="1" hangingPunct="1">
              <a:lnSpc>
                <a:spcPct val="80000"/>
              </a:lnSpc>
              <a:buFontTx/>
              <a:buNone/>
            </a:pPr>
            <a:r>
              <a:rPr lang="en-US" sz="2000" smtClean="0"/>
              <a:t>      - Cháu khỏe h</a:t>
            </a:r>
            <a:r>
              <a:rPr lang="vi-VN" sz="2000" smtClean="0"/>
              <a:t>ơ</a:t>
            </a:r>
            <a:r>
              <a:rPr lang="en-US" sz="2000" smtClean="0"/>
              <a:t>n ông nhiều!</a:t>
            </a:r>
          </a:p>
          <a:p>
            <a:pPr marL="609600" indent="-609600" eaLnBrk="1" hangingPunct="1">
              <a:lnSpc>
                <a:spcPct val="80000"/>
              </a:lnSpc>
              <a:buFontTx/>
              <a:buNone/>
            </a:pPr>
            <a:r>
              <a:rPr lang="en-US" sz="2000" smtClean="0"/>
              <a:t>     Ông là buổi trời chiều</a:t>
            </a:r>
          </a:p>
          <a:p>
            <a:pPr marL="609600" indent="-609600" eaLnBrk="1" hangingPunct="1">
              <a:lnSpc>
                <a:spcPct val="80000"/>
              </a:lnSpc>
              <a:buFontTx/>
              <a:buNone/>
            </a:pPr>
            <a:r>
              <a:rPr lang="en-US" sz="2000" smtClean="0"/>
              <a:t>     Cháu là ngày rạng sáng.</a:t>
            </a:r>
          </a:p>
          <a:p>
            <a:pPr marL="609600" indent="-609600" eaLnBrk="1" hangingPunct="1">
              <a:lnSpc>
                <a:spcPct val="80000"/>
              </a:lnSpc>
              <a:buFontTx/>
              <a:buNone/>
            </a:pPr>
            <a:r>
              <a:rPr lang="en-US" sz="2000" smtClean="0"/>
              <a:t>                                           Phạm Cúc</a:t>
            </a:r>
          </a:p>
          <a:p>
            <a:pPr marL="609600" indent="-609600" eaLnBrk="1" hangingPunct="1">
              <a:lnSpc>
                <a:spcPct val="80000"/>
              </a:lnSpc>
              <a:buFontTx/>
              <a:buNone/>
            </a:pPr>
            <a:r>
              <a:rPr lang="en-US" sz="2000" smtClean="0"/>
              <a:t>    b) Ông trăng tròn sáng tỏ</a:t>
            </a:r>
          </a:p>
          <a:p>
            <a:pPr marL="609600" indent="-609600" eaLnBrk="1" hangingPunct="1">
              <a:lnSpc>
                <a:spcPct val="80000"/>
              </a:lnSpc>
              <a:buFontTx/>
              <a:buNone/>
            </a:pPr>
            <a:r>
              <a:rPr lang="en-US" sz="2000" smtClean="0"/>
              <a:t>        Soi rõ sân nhà em</a:t>
            </a:r>
          </a:p>
          <a:p>
            <a:pPr marL="609600" indent="-609600" eaLnBrk="1" hangingPunct="1">
              <a:lnSpc>
                <a:spcPct val="80000"/>
              </a:lnSpc>
              <a:buFontTx/>
              <a:buNone/>
            </a:pPr>
            <a:r>
              <a:rPr lang="en-US" sz="2000" smtClean="0"/>
              <a:t>       Trăng khuya sáng hơn đèn</a:t>
            </a:r>
          </a:p>
          <a:p>
            <a:pPr marL="609600" indent="-609600" eaLnBrk="1" hangingPunct="1">
              <a:lnSpc>
                <a:spcPct val="80000"/>
              </a:lnSpc>
              <a:buFontTx/>
              <a:buNone/>
            </a:pPr>
            <a:r>
              <a:rPr lang="en-US" sz="2000" smtClean="0"/>
              <a:t>       Ơi ông trăng sáng tỏ.</a:t>
            </a:r>
          </a:p>
          <a:p>
            <a:pPr marL="609600" indent="-609600" eaLnBrk="1" hangingPunct="1">
              <a:lnSpc>
                <a:spcPct val="80000"/>
              </a:lnSpc>
              <a:buFontTx/>
              <a:buNone/>
            </a:pPr>
            <a:r>
              <a:rPr lang="en-US" sz="2000" smtClean="0"/>
              <a:t>                                Trần Đăng Khoa</a:t>
            </a:r>
          </a:p>
          <a:p>
            <a:pPr marL="609600" indent="-609600" eaLnBrk="1" hangingPunct="1">
              <a:lnSpc>
                <a:spcPct val="80000"/>
              </a:lnSpc>
              <a:buFontTx/>
              <a:buNone/>
            </a:pPr>
            <a:endParaRPr lang="en-US" sz="2000" smtClean="0"/>
          </a:p>
          <a:p>
            <a:pPr marL="609600" indent="-609600" eaLnBrk="1" hangingPunct="1">
              <a:lnSpc>
                <a:spcPct val="80000"/>
              </a:lnSpc>
              <a:buFontTx/>
              <a:buAutoNum type="alphaLcParenR" startAt="3"/>
            </a:pPr>
            <a:r>
              <a:rPr lang="en-US" sz="2000" smtClean="0"/>
              <a:t>   Những ngôi sao thức ngoài kia</a:t>
            </a:r>
          </a:p>
          <a:p>
            <a:pPr marL="609600" indent="-609600" eaLnBrk="1" hangingPunct="1">
              <a:lnSpc>
                <a:spcPct val="80000"/>
              </a:lnSpc>
              <a:buFontTx/>
              <a:buNone/>
            </a:pPr>
            <a:r>
              <a:rPr lang="en-US" sz="2000" smtClean="0"/>
              <a:t>   Chẳng bằng mẹ đã thức vì chúng con.</a:t>
            </a:r>
          </a:p>
          <a:p>
            <a:pPr marL="609600" indent="-609600" eaLnBrk="1" hangingPunct="1">
              <a:lnSpc>
                <a:spcPct val="80000"/>
              </a:lnSpc>
              <a:buFontTx/>
              <a:buNone/>
            </a:pPr>
            <a:r>
              <a:rPr lang="en-US" sz="2000" smtClean="0"/>
              <a:t>            Đêm nay con ngủ giấc tròn</a:t>
            </a:r>
          </a:p>
          <a:p>
            <a:pPr marL="609600" indent="-609600" eaLnBrk="1" hangingPunct="1">
              <a:lnSpc>
                <a:spcPct val="80000"/>
              </a:lnSpc>
              <a:buFontTx/>
              <a:buNone/>
            </a:pPr>
            <a:r>
              <a:rPr lang="en-US" sz="2000" smtClean="0"/>
              <a:t>    Mẹ là ngọn gió của con suốt đời.</a:t>
            </a:r>
          </a:p>
          <a:p>
            <a:pPr marL="609600" indent="-609600" eaLnBrk="1" hangingPunct="1">
              <a:lnSpc>
                <a:spcPct val="80000"/>
              </a:lnSpc>
              <a:buFontTx/>
              <a:buNone/>
            </a:pPr>
            <a:r>
              <a:rPr lang="en-US" sz="2000" smtClean="0"/>
              <a:t>                                   Trần Đăng Khoa</a:t>
            </a:r>
          </a:p>
          <a:p>
            <a:pPr marL="609600" indent="-609600" eaLnBrk="1" hangingPunct="1">
              <a:lnSpc>
                <a:spcPct val="80000"/>
              </a:lnSpc>
              <a:buFontTx/>
              <a:buNone/>
            </a:pPr>
            <a:endParaRPr lang="en-US" sz="2000" smtClean="0"/>
          </a:p>
          <a:p>
            <a:pPr marL="609600" indent="-609600" eaLnBrk="1" hangingPunct="1">
              <a:lnSpc>
                <a:spcPct val="80000"/>
              </a:lnSpc>
              <a:buFontTx/>
              <a:buNone/>
            </a:pPr>
            <a:r>
              <a:rPr lang="en-US" sz="1400" smtClean="0"/>
              <a:t>           </a:t>
            </a:r>
          </a:p>
          <a:p>
            <a:pPr marL="609600" indent="-609600" eaLnBrk="1" hangingPunct="1">
              <a:lnSpc>
                <a:spcPct val="80000"/>
              </a:lnSpc>
              <a:buFontTx/>
              <a:buNone/>
            </a:pPr>
            <a:r>
              <a:rPr lang="en-US" sz="1400" smtClean="0"/>
              <a:t>     </a:t>
            </a:r>
          </a:p>
          <a:p>
            <a:pPr marL="609600" indent="-609600" eaLnBrk="1" hangingPunct="1">
              <a:lnSpc>
                <a:spcPct val="80000"/>
              </a:lnSpc>
              <a:buFontTx/>
              <a:buNone/>
            </a:pPr>
            <a:endParaRPr lang="en-US" sz="1400" smtClean="0"/>
          </a:p>
          <a:p>
            <a:pPr marL="609600" indent="-609600" eaLnBrk="1" hangingPunct="1">
              <a:lnSpc>
                <a:spcPct val="80000"/>
              </a:lnSpc>
              <a:buFontTx/>
              <a:buNone/>
            </a:pPr>
            <a:endParaRPr lang="en-US" sz="700" smtClean="0"/>
          </a:p>
          <a:p>
            <a:pPr marL="609600" indent="-609600" eaLnBrk="1" hangingPunct="1">
              <a:lnSpc>
                <a:spcPct val="80000"/>
              </a:lnSpc>
              <a:buFontTx/>
              <a:buNone/>
            </a:pPr>
            <a:r>
              <a:rPr lang="en-US" sz="500" smtClean="0"/>
              <a:t>                                   </a:t>
            </a:r>
          </a:p>
        </p:txBody>
      </p:sp>
      <p:cxnSp>
        <p:nvCxnSpPr>
          <p:cNvPr id="5" name="Straight Connector 4"/>
          <p:cNvCxnSpPr/>
          <p:nvPr/>
        </p:nvCxnSpPr>
        <p:spPr>
          <a:xfrm>
            <a:off x="2362200" y="685800"/>
            <a:ext cx="2133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02" name="Line 6"/>
          <p:cNvSpPr>
            <a:spLocks noChangeShapeType="1"/>
          </p:cNvSpPr>
          <p:nvPr/>
        </p:nvSpPr>
        <p:spPr bwMode="auto">
          <a:xfrm>
            <a:off x="1295400" y="1828800"/>
            <a:ext cx="609600" cy="0"/>
          </a:xfrm>
          <a:prstGeom prst="line">
            <a:avLst/>
          </a:prstGeom>
          <a:noFill/>
          <a:ln w="19050">
            <a:solidFill>
              <a:srgbClr val="0000CC"/>
            </a:solidFill>
            <a:round/>
            <a:headEnd/>
            <a:tailEnd/>
          </a:ln>
        </p:spPr>
        <p:txBody>
          <a:bodyPr/>
          <a:lstStyle/>
          <a:p>
            <a:endParaRPr lang="en-US"/>
          </a:p>
        </p:txBody>
      </p:sp>
      <p:sp>
        <p:nvSpPr>
          <p:cNvPr id="4103" name="Line 7"/>
          <p:cNvSpPr>
            <a:spLocks noChangeShapeType="1"/>
          </p:cNvSpPr>
          <p:nvPr/>
        </p:nvSpPr>
        <p:spPr bwMode="auto">
          <a:xfrm>
            <a:off x="3098800" y="1828800"/>
            <a:ext cx="381000" cy="0"/>
          </a:xfrm>
          <a:prstGeom prst="line">
            <a:avLst/>
          </a:prstGeom>
          <a:noFill/>
          <a:ln w="19050">
            <a:solidFill>
              <a:srgbClr val="0000CC"/>
            </a:solidFill>
            <a:round/>
            <a:headEnd/>
            <a:tailEnd/>
          </a:ln>
        </p:spPr>
        <p:txBody>
          <a:bodyPr/>
          <a:lstStyle/>
          <a:p>
            <a:endParaRPr lang="en-US"/>
          </a:p>
        </p:txBody>
      </p:sp>
      <p:sp>
        <p:nvSpPr>
          <p:cNvPr id="4104" name="Line 8"/>
          <p:cNvSpPr>
            <a:spLocks noChangeShapeType="1"/>
          </p:cNvSpPr>
          <p:nvPr/>
        </p:nvSpPr>
        <p:spPr bwMode="auto">
          <a:xfrm>
            <a:off x="1054100" y="2146300"/>
            <a:ext cx="457200" cy="0"/>
          </a:xfrm>
          <a:prstGeom prst="line">
            <a:avLst/>
          </a:prstGeom>
          <a:noFill/>
          <a:ln w="19050">
            <a:solidFill>
              <a:srgbClr val="0000CC"/>
            </a:solidFill>
            <a:round/>
            <a:headEnd/>
            <a:tailEnd/>
          </a:ln>
        </p:spPr>
        <p:txBody>
          <a:bodyPr/>
          <a:lstStyle/>
          <a:p>
            <a:endParaRPr lang="en-US"/>
          </a:p>
        </p:txBody>
      </p:sp>
      <p:sp>
        <p:nvSpPr>
          <p:cNvPr id="4105" name="Line 9"/>
          <p:cNvSpPr>
            <a:spLocks noChangeShapeType="1"/>
          </p:cNvSpPr>
          <p:nvPr/>
        </p:nvSpPr>
        <p:spPr bwMode="auto">
          <a:xfrm>
            <a:off x="1854200" y="2133600"/>
            <a:ext cx="1600200" cy="0"/>
          </a:xfrm>
          <a:prstGeom prst="line">
            <a:avLst/>
          </a:prstGeom>
          <a:noFill/>
          <a:ln w="19050">
            <a:solidFill>
              <a:srgbClr val="0000CC"/>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099">
                                            <p:txEl>
                                              <p:pRg st="2" end="2"/>
                                            </p:txEl>
                                          </p:spTgt>
                                        </p:tgtEl>
                                        <p:attrNameLst>
                                          <p:attrName>style.color</p:attrName>
                                        </p:attrNameLst>
                                      </p:cBhvr>
                                      <p:to>
                                        <a:srgbClr val="0000CC"/>
                                      </p:to>
                                    </p:animClr>
                                  </p:childTnLst>
                                </p:cTn>
                              </p:par>
                              <p:par>
                                <p:cTn id="12" presetID="3" presetClass="emph" presetSubtype="2" fill="hold" nodeType="withEffect">
                                  <p:stCondLst>
                                    <p:cond delay="0"/>
                                  </p:stCondLst>
                                  <p:childTnLst>
                                    <p:animClr clrSpc="rgb" dir="cw">
                                      <p:cBhvr override="childStyle">
                                        <p:cTn id="13" dur="500" fill="hold"/>
                                        <p:tgtEl>
                                          <p:spTgt spid="4099">
                                            <p:txEl>
                                              <p:pRg st="3" end="3"/>
                                            </p:txEl>
                                          </p:spTgt>
                                        </p:tgtEl>
                                        <p:attrNameLst>
                                          <p:attrName>style.color</p:attrName>
                                        </p:attrNameLst>
                                      </p:cBhvr>
                                      <p:to>
                                        <a:srgbClr val="0000CC"/>
                                      </p:to>
                                    </p:animClr>
                                  </p:childTnLst>
                                </p:cTn>
                              </p:par>
                              <p:par>
                                <p:cTn id="14" presetID="3" presetClass="emph" presetSubtype="2" fill="hold" nodeType="withEffect">
                                  <p:stCondLst>
                                    <p:cond delay="0"/>
                                  </p:stCondLst>
                                  <p:childTnLst>
                                    <p:animClr clrSpc="rgb" dir="cw">
                                      <p:cBhvr override="childStyle">
                                        <p:cTn id="15" dur="500" fill="hold"/>
                                        <p:tgtEl>
                                          <p:spTgt spid="4099">
                                            <p:txEl>
                                              <p:pRg st="4" end="4"/>
                                            </p:txEl>
                                          </p:spTgt>
                                        </p:tgtEl>
                                        <p:attrNameLst>
                                          <p:attrName>style.color</p:attrName>
                                        </p:attrNameLst>
                                      </p:cBhvr>
                                      <p:to>
                                        <a:srgbClr val="0000CC"/>
                                      </p:to>
                                    </p:animClr>
                                  </p:childTnLst>
                                </p:cTn>
                              </p:par>
                              <p:par>
                                <p:cTn id="16" presetID="3" presetClass="emph" presetSubtype="2" fill="hold" nodeType="withEffect">
                                  <p:stCondLst>
                                    <p:cond delay="0"/>
                                  </p:stCondLst>
                                  <p:childTnLst>
                                    <p:animClr clrSpc="rgb" dir="cw">
                                      <p:cBhvr override="childStyle">
                                        <p:cTn id="17" dur="500" fill="hold"/>
                                        <p:tgtEl>
                                          <p:spTgt spid="4099">
                                            <p:txEl>
                                              <p:pRg st="8" end="8"/>
                                            </p:txEl>
                                          </p:spTgt>
                                        </p:tgtEl>
                                        <p:attrNameLst>
                                          <p:attrName>style.color</p:attrName>
                                        </p:attrNameLst>
                                      </p:cBhvr>
                                      <p:to>
                                        <a:srgbClr val="0000CC"/>
                                      </p:to>
                                    </p:animClr>
                                  </p:childTnLst>
                                </p:cTn>
                              </p:par>
                              <p:par>
                                <p:cTn id="18" presetID="3" presetClass="emph" presetSubtype="2" fill="hold" nodeType="withEffect">
                                  <p:stCondLst>
                                    <p:cond delay="0"/>
                                  </p:stCondLst>
                                  <p:childTnLst>
                                    <p:animClr clrSpc="rgb" dir="cw">
                                      <p:cBhvr override="childStyle">
                                        <p:cTn id="19" dur="500" fill="hold"/>
                                        <p:tgtEl>
                                          <p:spTgt spid="4099">
                                            <p:txEl>
                                              <p:pRg st="12" end="12"/>
                                            </p:txEl>
                                          </p:spTgt>
                                        </p:tgtEl>
                                        <p:attrNameLst>
                                          <p:attrName>style.color</p:attrName>
                                        </p:attrNameLst>
                                      </p:cBhvr>
                                      <p:to>
                                        <a:srgbClr val="0000CC"/>
                                      </p:to>
                                    </p:animClr>
                                  </p:childTnLst>
                                </p:cTn>
                              </p:par>
                              <p:par>
                                <p:cTn id="20" presetID="3" presetClass="emph" presetSubtype="2" fill="hold" nodeType="withEffect">
                                  <p:stCondLst>
                                    <p:cond delay="0"/>
                                  </p:stCondLst>
                                  <p:childTnLst>
                                    <p:animClr clrSpc="rgb" dir="cw">
                                      <p:cBhvr override="childStyle">
                                        <p:cTn id="21" dur="500" fill="hold"/>
                                        <p:tgtEl>
                                          <p:spTgt spid="4099">
                                            <p:txEl>
                                              <p:pRg st="13" end="13"/>
                                            </p:txEl>
                                          </p:spTgt>
                                        </p:tgtEl>
                                        <p:attrNameLst>
                                          <p:attrName>style.color</p:attrName>
                                        </p:attrNameLst>
                                      </p:cBhvr>
                                      <p:to>
                                        <a:srgbClr val="0000CC"/>
                                      </p:to>
                                    </p:animClr>
                                  </p:childTnLst>
                                </p:cTn>
                              </p:par>
                              <p:par>
                                <p:cTn id="22" presetID="3" presetClass="emph" presetSubtype="2" fill="hold" nodeType="withEffect">
                                  <p:stCondLst>
                                    <p:cond delay="0"/>
                                  </p:stCondLst>
                                  <p:childTnLst>
                                    <p:animClr clrSpc="rgb" dir="cw">
                                      <p:cBhvr override="childStyle">
                                        <p:cTn id="23" dur="500" fill="hold"/>
                                        <p:tgtEl>
                                          <p:spTgt spid="4099">
                                            <p:txEl>
                                              <p:pRg st="15" end="15"/>
                                            </p:txEl>
                                          </p:spTgt>
                                        </p:tgtEl>
                                        <p:attrNameLst>
                                          <p:attrName>style.color</p:attrName>
                                        </p:attrNameLst>
                                      </p:cBhvr>
                                      <p:to>
                                        <a:srgbClr val="0000CC"/>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4099">
                                            <p:txEl>
                                              <p:pRg st="2" end="2"/>
                                            </p:txEl>
                                          </p:spTgt>
                                        </p:tgtEl>
                                        <p:attrNameLst>
                                          <p:attrName>style.color</p:attrName>
                                        </p:attrNameLst>
                                      </p:cBhvr>
                                      <p:to>
                                        <a:srgbClr val="CC0000"/>
                                      </p:to>
                                    </p:animClr>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strips(downRight)">
                                      <p:cBhvr>
                                        <p:cTn id="32" dur="500"/>
                                        <p:tgtEl>
                                          <p:spTgt spid="4102"/>
                                        </p:tgtEl>
                                      </p:cBhvr>
                                    </p:animEffect>
                                  </p:childTnLst>
                                </p:cTn>
                              </p:par>
                            </p:childTnLst>
                          </p:cTn>
                        </p:par>
                        <p:par>
                          <p:cTn id="33" fill="hold">
                            <p:stCondLst>
                              <p:cond delay="500"/>
                            </p:stCondLst>
                            <p:childTnLst>
                              <p:par>
                                <p:cTn id="34" presetID="18" presetClass="entr" presetSubtype="6" fill="hold" grpId="0" nodeType="after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strips(downRight)">
                                      <p:cBhvr>
                                        <p:cTn id="36" dur="500"/>
                                        <p:tgtEl>
                                          <p:spTgt spid="410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500" fill="hold"/>
                                        <p:tgtEl>
                                          <p:spTgt spid="4099">
                                            <p:txEl>
                                              <p:pRg st="3" end="3"/>
                                            </p:txEl>
                                          </p:spTgt>
                                        </p:tgtEl>
                                        <p:attrNameLst>
                                          <p:attrName>style.color</p:attrName>
                                        </p:attrNameLst>
                                      </p:cBhvr>
                                      <p:to>
                                        <a:srgbClr val="CC0000"/>
                                      </p:to>
                                    </p:animClr>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4104"/>
                                        </p:tgtEl>
                                        <p:attrNameLst>
                                          <p:attrName>style.visibility</p:attrName>
                                        </p:attrNameLst>
                                      </p:cBhvr>
                                      <p:to>
                                        <p:strVal val="visible"/>
                                      </p:to>
                                    </p:set>
                                    <p:animEffect transition="in" filter="strips(downRight)">
                                      <p:cBhvr>
                                        <p:cTn id="45" dur="500"/>
                                        <p:tgtEl>
                                          <p:spTgt spid="4104"/>
                                        </p:tgtEl>
                                      </p:cBhvr>
                                    </p:animEffect>
                                  </p:childTnLst>
                                </p:cTn>
                              </p:par>
                            </p:childTnLst>
                          </p:cTn>
                        </p:par>
                        <p:par>
                          <p:cTn id="46" fill="hold">
                            <p:stCondLst>
                              <p:cond delay="500"/>
                            </p:stCondLst>
                            <p:childTnLst>
                              <p:par>
                                <p:cTn id="47" presetID="18" presetClass="entr" presetSubtype="6" fill="hold" grpId="0" nodeType="afterEffect">
                                  <p:stCondLst>
                                    <p:cond delay="0"/>
                                  </p:stCondLst>
                                  <p:childTnLst>
                                    <p:set>
                                      <p:cBhvr>
                                        <p:cTn id="48" dur="1" fill="hold">
                                          <p:stCondLst>
                                            <p:cond delay="0"/>
                                          </p:stCondLst>
                                        </p:cTn>
                                        <p:tgtEl>
                                          <p:spTgt spid="4105"/>
                                        </p:tgtEl>
                                        <p:attrNameLst>
                                          <p:attrName>style.visibility</p:attrName>
                                        </p:attrNameLst>
                                      </p:cBhvr>
                                      <p:to>
                                        <p:strVal val="visible"/>
                                      </p:to>
                                    </p:set>
                                    <p:animEffect transition="in" filter="strips(downRight)">
                                      <p:cBhvr>
                                        <p:cTn id="49"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animBg="1"/>
      <p:bldP spid="4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9600" y="381000"/>
            <a:ext cx="8229600" cy="1143000"/>
          </a:xfrm>
          <a:prstGeom prst="rect">
            <a:avLst/>
          </a:prstGeom>
          <a:noFill/>
          <a:ln w="9525">
            <a:noFill/>
            <a:miter lim="800000"/>
            <a:headEnd/>
            <a:tailEnd/>
          </a:ln>
        </p:spPr>
        <p:txBody>
          <a:bodyPr anchor="ctr"/>
          <a:lstStyle/>
          <a:p>
            <a:r>
              <a:rPr lang="en-US" b="1">
                <a:solidFill>
                  <a:srgbClr val="008000"/>
                </a:solidFill>
              </a:rPr>
              <a:t>Bài 1.Tìm các hình ảnh so sánh trong những khổ thơ sau:</a:t>
            </a:r>
            <a:br>
              <a:rPr lang="en-US" b="1">
                <a:solidFill>
                  <a:srgbClr val="008000"/>
                </a:solidFill>
              </a:rPr>
            </a:br>
            <a:r>
              <a:rPr lang="en-US" b="1">
                <a:solidFill>
                  <a:srgbClr val="008000"/>
                </a:solidFill>
              </a:rPr>
              <a:t/>
            </a:r>
            <a:br>
              <a:rPr lang="en-US" b="1">
                <a:solidFill>
                  <a:srgbClr val="008000"/>
                </a:solidFill>
              </a:rPr>
            </a:br>
            <a:endParaRPr lang="en-US" sz="4000" b="1">
              <a:solidFill>
                <a:srgbClr val="008000"/>
              </a:solidFill>
            </a:endParaRPr>
          </a:p>
        </p:txBody>
      </p:sp>
      <p:sp>
        <p:nvSpPr>
          <p:cNvPr id="5123" name="Rectangle 3"/>
          <p:cNvSpPr>
            <a:spLocks noChangeArrowheads="1"/>
          </p:cNvSpPr>
          <p:nvPr/>
        </p:nvSpPr>
        <p:spPr bwMode="auto">
          <a:xfrm>
            <a:off x="609600" y="914400"/>
            <a:ext cx="8534400" cy="4525963"/>
          </a:xfrm>
          <a:prstGeom prst="rect">
            <a:avLst/>
          </a:prstGeom>
          <a:noFill/>
          <a:ln w="9525">
            <a:noFill/>
            <a:miter lim="800000"/>
            <a:headEnd/>
            <a:tailEnd/>
          </a:ln>
        </p:spPr>
        <p:txBody>
          <a:bodyPr/>
          <a:lstStyle/>
          <a:p>
            <a:pPr marL="609600" indent="-609600">
              <a:lnSpc>
                <a:spcPct val="80000"/>
              </a:lnSpc>
              <a:spcBef>
                <a:spcPct val="20000"/>
              </a:spcBef>
            </a:pPr>
            <a:endParaRPr lang="en-US"/>
          </a:p>
          <a:p>
            <a:pPr marL="609600" indent="-609600">
              <a:lnSpc>
                <a:spcPct val="80000"/>
              </a:lnSpc>
              <a:spcBef>
                <a:spcPct val="20000"/>
              </a:spcBef>
            </a:pPr>
            <a:r>
              <a:rPr lang="en-US"/>
              <a:t>a)  Bế cháu ông thủ thỉ</a:t>
            </a:r>
          </a:p>
          <a:p>
            <a:pPr marL="609600" indent="-609600">
              <a:lnSpc>
                <a:spcPct val="80000"/>
              </a:lnSpc>
              <a:spcBef>
                <a:spcPct val="20000"/>
              </a:spcBef>
            </a:pPr>
            <a:r>
              <a:rPr lang="en-US"/>
              <a:t>      </a:t>
            </a:r>
            <a:r>
              <a:rPr lang="en-US">
                <a:solidFill>
                  <a:srgbClr val="CC0000"/>
                </a:solidFill>
              </a:rPr>
              <a:t>- Cháu khỏe </a:t>
            </a:r>
            <a:r>
              <a:rPr lang="en-US">
                <a:solidFill>
                  <a:srgbClr val="006600"/>
                </a:solidFill>
              </a:rPr>
              <a:t>h</a:t>
            </a:r>
            <a:r>
              <a:rPr lang="vi-VN">
                <a:solidFill>
                  <a:srgbClr val="006600"/>
                </a:solidFill>
              </a:rPr>
              <a:t>ơ</a:t>
            </a:r>
            <a:r>
              <a:rPr lang="en-US">
                <a:solidFill>
                  <a:srgbClr val="006600"/>
                </a:solidFill>
              </a:rPr>
              <a:t>n</a:t>
            </a:r>
            <a:r>
              <a:rPr lang="en-US">
                <a:solidFill>
                  <a:srgbClr val="CC0000"/>
                </a:solidFill>
              </a:rPr>
              <a:t> ông nhiều!</a:t>
            </a:r>
          </a:p>
          <a:p>
            <a:pPr marL="609600" indent="-609600">
              <a:lnSpc>
                <a:spcPct val="80000"/>
              </a:lnSpc>
              <a:spcBef>
                <a:spcPct val="20000"/>
              </a:spcBef>
            </a:pPr>
            <a:r>
              <a:rPr lang="en-US">
                <a:solidFill>
                  <a:srgbClr val="CC0000"/>
                </a:solidFill>
              </a:rPr>
              <a:t>     Ông </a:t>
            </a:r>
            <a:r>
              <a:rPr lang="en-US">
                <a:solidFill>
                  <a:srgbClr val="006600"/>
                </a:solidFill>
              </a:rPr>
              <a:t>là</a:t>
            </a:r>
            <a:r>
              <a:rPr lang="en-US">
                <a:solidFill>
                  <a:srgbClr val="CC0000"/>
                </a:solidFill>
              </a:rPr>
              <a:t> buổi trời chiều</a:t>
            </a:r>
          </a:p>
          <a:p>
            <a:pPr marL="609600" indent="-609600">
              <a:lnSpc>
                <a:spcPct val="80000"/>
              </a:lnSpc>
              <a:spcBef>
                <a:spcPct val="20000"/>
              </a:spcBef>
            </a:pPr>
            <a:r>
              <a:rPr lang="en-US"/>
              <a:t>     </a:t>
            </a:r>
            <a:r>
              <a:rPr lang="en-US">
                <a:solidFill>
                  <a:srgbClr val="0000CC"/>
                </a:solidFill>
              </a:rPr>
              <a:t>Cháu là ngày rạng sáng.</a:t>
            </a:r>
          </a:p>
          <a:p>
            <a:pPr marL="609600" indent="-609600">
              <a:lnSpc>
                <a:spcPct val="80000"/>
              </a:lnSpc>
              <a:spcBef>
                <a:spcPct val="20000"/>
              </a:spcBef>
            </a:pPr>
            <a:r>
              <a:rPr lang="en-US"/>
              <a:t>                                           Phạm Cúc</a:t>
            </a:r>
          </a:p>
          <a:p>
            <a:pPr marL="609600" indent="-609600">
              <a:lnSpc>
                <a:spcPct val="80000"/>
              </a:lnSpc>
              <a:spcBef>
                <a:spcPct val="20000"/>
              </a:spcBef>
            </a:pPr>
            <a:r>
              <a:rPr lang="en-US"/>
              <a:t>    b) Ông trăng tròn sáng tỏ</a:t>
            </a:r>
          </a:p>
          <a:p>
            <a:pPr marL="609600" indent="-609600">
              <a:lnSpc>
                <a:spcPct val="80000"/>
              </a:lnSpc>
              <a:spcBef>
                <a:spcPct val="20000"/>
              </a:spcBef>
            </a:pPr>
            <a:r>
              <a:rPr lang="en-US"/>
              <a:t>        Soi rõ sân nhà em</a:t>
            </a:r>
          </a:p>
          <a:p>
            <a:pPr marL="609600" indent="-609600">
              <a:lnSpc>
                <a:spcPct val="80000"/>
              </a:lnSpc>
              <a:spcBef>
                <a:spcPct val="20000"/>
              </a:spcBef>
            </a:pPr>
            <a:r>
              <a:rPr lang="en-US"/>
              <a:t>       </a:t>
            </a:r>
            <a:r>
              <a:rPr lang="en-US">
                <a:solidFill>
                  <a:srgbClr val="0000CC"/>
                </a:solidFill>
              </a:rPr>
              <a:t>Trăng khuya sáng hơn đèn</a:t>
            </a:r>
          </a:p>
          <a:p>
            <a:pPr marL="609600" indent="-609600">
              <a:lnSpc>
                <a:spcPct val="80000"/>
              </a:lnSpc>
              <a:spcBef>
                <a:spcPct val="20000"/>
              </a:spcBef>
            </a:pPr>
            <a:r>
              <a:rPr lang="en-US"/>
              <a:t>       Ơi ông trăng sáng tỏ.</a:t>
            </a:r>
          </a:p>
          <a:p>
            <a:pPr marL="609600" indent="-609600">
              <a:lnSpc>
                <a:spcPct val="80000"/>
              </a:lnSpc>
              <a:spcBef>
                <a:spcPct val="20000"/>
              </a:spcBef>
            </a:pPr>
            <a:r>
              <a:rPr lang="en-US"/>
              <a:t>                                Trần Đăng Khoa</a:t>
            </a:r>
          </a:p>
          <a:p>
            <a:pPr marL="609600" indent="-609600">
              <a:lnSpc>
                <a:spcPct val="80000"/>
              </a:lnSpc>
              <a:spcBef>
                <a:spcPct val="20000"/>
              </a:spcBef>
            </a:pPr>
            <a:endParaRPr lang="en-US"/>
          </a:p>
          <a:p>
            <a:pPr marL="609600" indent="-609600">
              <a:lnSpc>
                <a:spcPct val="80000"/>
              </a:lnSpc>
              <a:spcBef>
                <a:spcPct val="20000"/>
              </a:spcBef>
              <a:buFontTx/>
              <a:buAutoNum type="alphaLcParenR" startAt="3"/>
            </a:pPr>
            <a:r>
              <a:rPr lang="en-US"/>
              <a:t>   </a:t>
            </a:r>
            <a:r>
              <a:rPr lang="en-US">
                <a:solidFill>
                  <a:srgbClr val="0000CC"/>
                </a:solidFill>
              </a:rPr>
              <a:t>Những ngôi sao thức ngoài kia</a:t>
            </a:r>
          </a:p>
          <a:p>
            <a:pPr marL="609600" indent="-609600">
              <a:lnSpc>
                <a:spcPct val="80000"/>
              </a:lnSpc>
              <a:spcBef>
                <a:spcPct val="20000"/>
              </a:spcBef>
            </a:pPr>
            <a:r>
              <a:rPr lang="en-US">
                <a:solidFill>
                  <a:srgbClr val="0000CC"/>
                </a:solidFill>
              </a:rPr>
              <a:t>   Chẳng bằng mẹ đã thức vì chúng con.</a:t>
            </a:r>
          </a:p>
          <a:p>
            <a:pPr marL="609600" indent="-609600">
              <a:lnSpc>
                <a:spcPct val="80000"/>
              </a:lnSpc>
              <a:spcBef>
                <a:spcPct val="20000"/>
              </a:spcBef>
            </a:pPr>
            <a:r>
              <a:rPr lang="en-US"/>
              <a:t>            Đêm nay con ngủ giấc tròn</a:t>
            </a:r>
          </a:p>
          <a:p>
            <a:pPr marL="609600" indent="-609600">
              <a:lnSpc>
                <a:spcPct val="80000"/>
              </a:lnSpc>
              <a:spcBef>
                <a:spcPct val="20000"/>
              </a:spcBef>
            </a:pPr>
            <a:r>
              <a:rPr lang="en-US"/>
              <a:t>    </a:t>
            </a:r>
            <a:r>
              <a:rPr lang="en-US">
                <a:solidFill>
                  <a:srgbClr val="0000CC"/>
                </a:solidFill>
              </a:rPr>
              <a:t>Mẹ là ngọn gió của con suốt đời.</a:t>
            </a:r>
          </a:p>
          <a:p>
            <a:pPr marL="609600" indent="-609600">
              <a:lnSpc>
                <a:spcPct val="80000"/>
              </a:lnSpc>
              <a:spcBef>
                <a:spcPct val="20000"/>
              </a:spcBef>
            </a:pPr>
            <a:r>
              <a:rPr lang="en-US"/>
              <a:t>                                   Trần Đăng Khoa</a:t>
            </a:r>
          </a:p>
          <a:p>
            <a:pPr marL="609600" indent="-609600">
              <a:lnSpc>
                <a:spcPct val="80000"/>
              </a:lnSpc>
              <a:spcBef>
                <a:spcPct val="20000"/>
              </a:spcBef>
            </a:pPr>
            <a:endParaRPr lang="en-US"/>
          </a:p>
          <a:p>
            <a:pPr marL="609600" indent="-609600">
              <a:lnSpc>
                <a:spcPct val="80000"/>
              </a:lnSpc>
              <a:spcBef>
                <a:spcPct val="20000"/>
              </a:spcBef>
            </a:pPr>
            <a:r>
              <a:rPr lang="en-US" sz="1400"/>
              <a:t>           </a:t>
            </a:r>
          </a:p>
          <a:p>
            <a:pPr marL="609600" indent="-609600">
              <a:lnSpc>
                <a:spcPct val="80000"/>
              </a:lnSpc>
              <a:spcBef>
                <a:spcPct val="20000"/>
              </a:spcBef>
            </a:pPr>
            <a:r>
              <a:rPr lang="en-US" sz="1400"/>
              <a:t>     </a:t>
            </a:r>
          </a:p>
          <a:p>
            <a:pPr marL="609600" indent="-609600">
              <a:lnSpc>
                <a:spcPct val="80000"/>
              </a:lnSpc>
              <a:spcBef>
                <a:spcPct val="20000"/>
              </a:spcBef>
            </a:pPr>
            <a:endParaRPr lang="en-US" sz="1400"/>
          </a:p>
          <a:p>
            <a:pPr marL="609600" indent="-609600">
              <a:lnSpc>
                <a:spcPct val="80000"/>
              </a:lnSpc>
              <a:spcBef>
                <a:spcPct val="20000"/>
              </a:spcBef>
            </a:pPr>
            <a:endParaRPr lang="en-US" sz="700"/>
          </a:p>
          <a:p>
            <a:pPr marL="609600" indent="-609600">
              <a:lnSpc>
                <a:spcPct val="80000"/>
              </a:lnSpc>
              <a:spcBef>
                <a:spcPct val="20000"/>
              </a:spcBef>
            </a:pPr>
            <a:r>
              <a:rPr lang="en-US" sz="500"/>
              <a:t>                                   </a:t>
            </a:r>
          </a:p>
        </p:txBody>
      </p:sp>
      <p:cxnSp>
        <p:nvCxnSpPr>
          <p:cNvPr id="5" name="Straight Connector 4"/>
          <p:cNvCxnSpPr/>
          <p:nvPr/>
        </p:nvCxnSpPr>
        <p:spPr>
          <a:xfrm>
            <a:off x="2362200" y="685800"/>
            <a:ext cx="2133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25" name="Line 5"/>
          <p:cNvSpPr>
            <a:spLocks noChangeShapeType="1"/>
          </p:cNvSpPr>
          <p:nvPr/>
        </p:nvSpPr>
        <p:spPr bwMode="auto">
          <a:xfrm>
            <a:off x="1295400" y="1828800"/>
            <a:ext cx="609600" cy="0"/>
          </a:xfrm>
          <a:prstGeom prst="line">
            <a:avLst/>
          </a:prstGeom>
          <a:noFill/>
          <a:ln w="19050">
            <a:solidFill>
              <a:srgbClr val="0000CC"/>
            </a:solidFill>
            <a:round/>
            <a:headEnd/>
            <a:tailEnd/>
          </a:ln>
        </p:spPr>
        <p:txBody>
          <a:bodyPr/>
          <a:lstStyle/>
          <a:p>
            <a:endParaRPr lang="en-US"/>
          </a:p>
        </p:txBody>
      </p:sp>
      <p:sp>
        <p:nvSpPr>
          <p:cNvPr id="5126" name="Line 6"/>
          <p:cNvSpPr>
            <a:spLocks noChangeShapeType="1"/>
          </p:cNvSpPr>
          <p:nvPr/>
        </p:nvSpPr>
        <p:spPr bwMode="auto">
          <a:xfrm>
            <a:off x="3098800" y="1828800"/>
            <a:ext cx="381000" cy="0"/>
          </a:xfrm>
          <a:prstGeom prst="line">
            <a:avLst/>
          </a:prstGeom>
          <a:noFill/>
          <a:ln w="19050">
            <a:solidFill>
              <a:srgbClr val="0000CC"/>
            </a:solidFill>
            <a:round/>
            <a:headEnd/>
            <a:tailEnd/>
          </a:ln>
        </p:spPr>
        <p:txBody>
          <a:bodyPr/>
          <a:lstStyle/>
          <a:p>
            <a:endParaRPr lang="en-US"/>
          </a:p>
        </p:txBody>
      </p:sp>
      <p:sp>
        <p:nvSpPr>
          <p:cNvPr id="5127" name="Line 7"/>
          <p:cNvSpPr>
            <a:spLocks noChangeShapeType="1"/>
          </p:cNvSpPr>
          <p:nvPr/>
        </p:nvSpPr>
        <p:spPr bwMode="auto">
          <a:xfrm>
            <a:off x="1054100" y="2146300"/>
            <a:ext cx="457200" cy="0"/>
          </a:xfrm>
          <a:prstGeom prst="line">
            <a:avLst/>
          </a:prstGeom>
          <a:noFill/>
          <a:ln w="19050">
            <a:solidFill>
              <a:srgbClr val="0000CC"/>
            </a:solidFill>
            <a:round/>
            <a:headEnd/>
            <a:tailEnd/>
          </a:ln>
        </p:spPr>
        <p:txBody>
          <a:bodyPr/>
          <a:lstStyle/>
          <a:p>
            <a:endParaRPr lang="en-US"/>
          </a:p>
        </p:txBody>
      </p:sp>
      <p:sp>
        <p:nvSpPr>
          <p:cNvPr id="5128" name="Line 8"/>
          <p:cNvSpPr>
            <a:spLocks noChangeShapeType="1"/>
          </p:cNvSpPr>
          <p:nvPr/>
        </p:nvSpPr>
        <p:spPr bwMode="auto">
          <a:xfrm>
            <a:off x="1854200" y="2133600"/>
            <a:ext cx="1600200" cy="0"/>
          </a:xfrm>
          <a:prstGeom prst="line">
            <a:avLst/>
          </a:prstGeom>
          <a:noFill/>
          <a:ln w="19050">
            <a:solidFill>
              <a:srgbClr val="0000C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81000"/>
            <a:ext cx="8229600" cy="1143000"/>
          </a:xfrm>
          <a:prstGeom prst="rect">
            <a:avLst/>
          </a:prstGeom>
          <a:noFill/>
          <a:ln w="9525">
            <a:noFill/>
            <a:miter lim="800000"/>
            <a:headEnd/>
            <a:tailEnd/>
          </a:ln>
        </p:spPr>
        <p:txBody>
          <a:bodyPr anchor="ctr"/>
          <a:lstStyle/>
          <a:p>
            <a:r>
              <a:rPr lang="en-US" b="1">
                <a:solidFill>
                  <a:srgbClr val="008000"/>
                </a:solidFill>
              </a:rPr>
              <a:t>Bài 1.Tìm các hình ảnh so sánh trong những khổ thơ sau:</a:t>
            </a:r>
            <a:br>
              <a:rPr lang="en-US" b="1">
                <a:solidFill>
                  <a:srgbClr val="008000"/>
                </a:solidFill>
              </a:rPr>
            </a:br>
            <a:r>
              <a:rPr lang="en-US" b="1">
                <a:solidFill>
                  <a:srgbClr val="008000"/>
                </a:solidFill>
              </a:rPr>
              <a:t/>
            </a:r>
            <a:br>
              <a:rPr lang="en-US" b="1">
                <a:solidFill>
                  <a:srgbClr val="008000"/>
                </a:solidFill>
              </a:rPr>
            </a:br>
            <a:endParaRPr lang="en-US" sz="4000" b="1">
              <a:solidFill>
                <a:srgbClr val="008000"/>
              </a:solidFill>
            </a:endParaRPr>
          </a:p>
        </p:txBody>
      </p:sp>
      <p:sp>
        <p:nvSpPr>
          <p:cNvPr id="6147" name="Rectangle 3"/>
          <p:cNvSpPr>
            <a:spLocks noChangeArrowheads="1"/>
          </p:cNvSpPr>
          <p:nvPr/>
        </p:nvSpPr>
        <p:spPr bwMode="auto">
          <a:xfrm>
            <a:off x="609600" y="914400"/>
            <a:ext cx="8534400" cy="4525963"/>
          </a:xfrm>
          <a:prstGeom prst="rect">
            <a:avLst/>
          </a:prstGeom>
          <a:noFill/>
          <a:ln w="9525">
            <a:noFill/>
            <a:miter lim="800000"/>
            <a:headEnd/>
            <a:tailEnd/>
          </a:ln>
        </p:spPr>
        <p:txBody>
          <a:bodyPr/>
          <a:lstStyle/>
          <a:p>
            <a:pPr marL="609600" indent="-609600">
              <a:lnSpc>
                <a:spcPct val="80000"/>
              </a:lnSpc>
              <a:spcBef>
                <a:spcPct val="20000"/>
              </a:spcBef>
            </a:pPr>
            <a:endParaRPr lang="en-US"/>
          </a:p>
          <a:p>
            <a:pPr marL="609600" indent="-609600">
              <a:lnSpc>
                <a:spcPct val="80000"/>
              </a:lnSpc>
              <a:spcBef>
                <a:spcPct val="20000"/>
              </a:spcBef>
            </a:pPr>
            <a:r>
              <a:rPr lang="en-US"/>
              <a:t>a)  </a:t>
            </a:r>
            <a:r>
              <a:rPr lang="en-US">
                <a:solidFill>
                  <a:schemeClr val="bg1"/>
                </a:solidFill>
              </a:rPr>
              <a:t>Bế cháu ông thủ thỉ</a:t>
            </a:r>
          </a:p>
          <a:p>
            <a:pPr marL="609600" indent="-609600">
              <a:lnSpc>
                <a:spcPct val="80000"/>
              </a:lnSpc>
              <a:spcBef>
                <a:spcPct val="20000"/>
              </a:spcBef>
            </a:pPr>
            <a:r>
              <a:rPr lang="en-US">
                <a:solidFill>
                  <a:srgbClr val="0000CC"/>
                </a:solidFill>
              </a:rPr>
              <a:t>      - Cháu khỏe h</a:t>
            </a:r>
            <a:r>
              <a:rPr lang="vi-VN">
                <a:solidFill>
                  <a:srgbClr val="0000CC"/>
                </a:solidFill>
              </a:rPr>
              <a:t>ơ</a:t>
            </a:r>
            <a:r>
              <a:rPr lang="en-US">
                <a:solidFill>
                  <a:srgbClr val="0000CC"/>
                </a:solidFill>
              </a:rPr>
              <a:t>n ông nhiều!</a:t>
            </a:r>
          </a:p>
          <a:p>
            <a:pPr marL="609600" indent="-609600">
              <a:lnSpc>
                <a:spcPct val="80000"/>
              </a:lnSpc>
              <a:spcBef>
                <a:spcPct val="20000"/>
              </a:spcBef>
            </a:pPr>
            <a:r>
              <a:rPr lang="en-US">
                <a:solidFill>
                  <a:srgbClr val="0000CC"/>
                </a:solidFill>
              </a:rPr>
              <a:t>     Ông là buổi trời chiều</a:t>
            </a:r>
          </a:p>
          <a:p>
            <a:pPr marL="609600" indent="-609600">
              <a:lnSpc>
                <a:spcPct val="80000"/>
              </a:lnSpc>
              <a:spcBef>
                <a:spcPct val="20000"/>
              </a:spcBef>
            </a:pPr>
            <a:r>
              <a:rPr lang="en-US"/>
              <a:t>     </a:t>
            </a:r>
            <a:r>
              <a:rPr lang="en-US">
                <a:solidFill>
                  <a:srgbClr val="0000CC"/>
                </a:solidFill>
              </a:rPr>
              <a:t>Cháu là ngày rạng sáng.</a:t>
            </a:r>
          </a:p>
          <a:p>
            <a:pPr marL="609600" indent="-609600">
              <a:lnSpc>
                <a:spcPct val="80000"/>
              </a:lnSpc>
              <a:spcBef>
                <a:spcPct val="20000"/>
              </a:spcBef>
            </a:pPr>
            <a:r>
              <a:rPr lang="en-US"/>
              <a:t>                                           </a:t>
            </a:r>
          </a:p>
          <a:p>
            <a:pPr marL="609600" indent="-609600">
              <a:lnSpc>
                <a:spcPct val="80000"/>
              </a:lnSpc>
              <a:spcBef>
                <a:spcPct val="20000"/>
              </a:spcBef>
            </a:pPr>
            <a:r>
              <a:rPr lang="en-US"/>
              <a:t>    b)</a:t>
            </a:r>
            <a:r>
              <a:rPr lang="en-US">
                <a:solidFill>
                  <a:schemeClr val="bg1"/>
                </a:solidFill>
              </a:rPr>
              <a:t> Ông trăng tròn sáng tỏ</a:t>
            </a:r>
          </a:p>
          <a:p>
            <a:pPr marL="609600" indent="-609600">
              <a:lnSpc>
                <a:spcPct val="80000"/>
              </a:lnSpc>
              <a:spcBef>
                <a:spcPct val="20000"/>
              </a:spcBef>
            </a:pPr>
            <a:r>
              <a:rPr lang="en-US">
                <a:solidFill>
                  <a:schemeClr val="bg1"/>
                </a:solidFill>
              </a:rPr>
              <a:t>        Soi rõ sân nhà em</a:t>
            </a:r>
          </a:p>
          <a:p>
            <a:pPr marL="609600" indent="-609600">
              <a:lnSpc>
                <a:spcPct val="80000"/>
              </a:lnSpc>
              <a:spcBef>
                <a:spcPct val="20000"/>
              </a:spcBef>
            </a:pPr>
            <a:r>
              <a:rPr lang="en-US"/>
              <a:t>       </a:t>
            </a:r>
            <a:r>
              <a:rPr lang="en-US">
                <a:solidFill>
                  <a:srgbClr val="0000CC"/>
                </a:solidFill>
              </a:rPr>
              <a:t>Trăng khuya sáng hơn đèn</a:t>
            </a:r>
          </a:p>
          <a:p>
            <a:pPr marL="609600" indent="-609600">
              <a:lnSpc>
                <a:spcPct val="80000"/>
              </a:lnSpc>
              <a:spcBef>
                <a:spcPct val="20000"/>
              </a:spcBef>
            </a:pPr>
            <a:r>
              <a:rPr lang="en-US">
                <a:solidFill>
                  <a:schemeClr val="bg1"/>
                </a:solidFill>
              </a:rPr>
              <a:t>       Ơi ông trăng sáng tỏ.</a:t>
            </a:r>
          </a:p>
          <a:p>
            <a:pPr marL="609600" indent="-609600">
              <a:lnSpc>
                <a:spcPct val="80000"/>
              </a:lnSpc>
              <a:spcBef>
                <a:spcPct val="20000"/>
              </a:spcBef>
            </a:pPr>
            <a:r>
              <a:rPr lang="en-US"/>
              <a:t>                                </a:t>
            </a:r>
          </a:p>
          <a:p>
            <a:pPr marL="609600" indent="-609600">
              <a:lnSpc>
                <a:spcPct val="80000"/>
              </a:lnSpc>
              <a:spcBef>
                <a:spcPct val="20000"/>
              </a:spcBef>
            </a:pPr>
            <a:endParaRPr lang="en-US"/>
          </a:p>
          <a:p>
            <a:pPr marL="609600" indent="-609600">
              <a:lnSpc>
                <a:spcPct val="80000"/>
              </a:lnSpc>
              <a:spcBef>
                <a:spcPct val="20000"/>
              </a:spcBef>
              <a:buFontTx/>
              <a:buAutoNum type="alphaLcParenR" startAt="3"/>
            </a:pPr>
            <a:r>
              <a:rPr lang="en-US"/>
              <a:t>   </a:t>
            </a:r>
            <a:r>
              <a:rPr lang="en-US">
                <a:solidFill>
                  <a:srgbClr val="0000CC"/>
                </a:solidFill>
              </a:rPr>
              <a:t>Những ngôi sao thức ngoài kia</a:t>
            </a:r>
          </a:p>
          <a:p>
            <a:pPr marL="609600" indent="-609600">
              <a:lnSpc>
                <a:spcPct val="80000"/>
              </a:lnSpc>
              <a:spcBef>
                <a:spcPct val="20000"/>
              </a:spcBef>
            </a:pPr>
            <a:r>
              <a:rPr lang="en-US">
                <a:solidFill>
                  <a:srgbClr val="0000CC"/>
                </a:solidFill>
              </a:rPr>
              <a:t>   Chẳng bằng mẹ đã thức vì chúng con.</a:t>
            </a:r>
          </a:p>
          <a:p>
            <a:pPr marL="609600" indent="-609600">
              <a:lnSpc>
                <a:spcPct val="80000"/>
              </a:lnSpc>
              <a:spcBef>
                <a:spcPct val="20000"/>
              </a:spcBef>
            </a:pPr>
            <a:r>
              <a:rPr lang="en-US">
                <a:solidFill>
                  <a:schemeClr val="bg1"/>
                </a:solidFill>
              </a:rPr>
              <a:t>            Đêm nay con ngủ giấc tròn</a:t>
            </a:r>
          </a:p>
          <a:p>
            <a:pPr marL="609600" indent="-609600">
              <a:lnSpc>
                <a:spcPct val="80000"/>
              </a:lnSpc>
              <a:spcBef>
                <a:spcPct val="20000"/>
              </a:spcBef>
            </a:pPr>
            <a:r>
              <a:rPr lang="en-US"/>
              <a:t>    </a:t>
            </a:r>
            <a:r>
              <a:rPr lang="en-US">
                <a:solidFill>
                  <a:srgbClr val="0000CC"/>
                </a:solidFill>
              </a:rPr>
              <a:t>Mẹ là ngọn gió của con suốt đời.</a:t>
            </a:r>
          </a:p>
          <a:p>
            <a:pPr marL="609600" indent="-609600">
              <a:lnSpc>
                <a:spcPct val="80000"/>
              </a:lnSpc>
              <a:spcBef>
                <a:spcPct val="20000"/>
              </a:spcBef>
            </a:pPr>
            <a:r>
              <a:rPr lang="en-US"/>
              <a:t>                                   </a:t>
            </a:r>
          </a:p>
          <a:p>
            <a:pPr marL="609600" indent="-609600">
              <a:lnSpc>
                <a:spcPct val="80000"/>
              </a:lnSpc>
              <a:spcBef>
                <a:spcPct val="20000"/>
              </a:spcBef>
            </a:pPr>
            <a:endParaRPr lang="en-US"/>
          </a:p>
          <a:p>
            <a:pPr marL="609600" indent="-609600">
              <a:lnSpc>
                <a:spcPct val="80000"/>
              </a:lnSpc>
              <a:spcBef>
                <a:spcPct val="20000"/>
              </a:spcBef>
            </a:pPr>
            <a:r>
              <a:rPr lang="en-US" sz="1400"/>
              <a:t>           </a:t>
            </a:r>
          </a:p>
          <a:p>
            <a:pPr marL="609600" indent="-609600">
              <a:lnSpc>
                <a:spcPct val="80000"/>
              </a:lnSpc>
              <a:spcBef>
                <a:spcPct val="20000"/>
              </a:spcBef>
            </a:pPr>
            <a:r>
              <a:rPr lang="en-US" sz="1400"/>
              <a:t>     </a:t>
            </a:r>
          </a:p>
          <a:p>
            <a:pPr marL="609600" indent="-609600">
              <a:lnSpc>
                <a:spcPct val="80000"/>
              </a:lnSpc>
              <a:spcBef>
                <a:spcPct val="20000"/>
              </a:spcBef>
            </a:pPr>
            <a:endParaRPr lang="en-US" sz="1400"/>
          </a:p>
          <a:p>
            <a:pPr marL="609600" indent="-609600">
              <a:lnSpc>
                <a:spcPct val="80000"/>
              </a:lnSpc>
              <a:spcBef>
                <a:spcPct val="20000"/>
              </a:spcBef>
            </a:pPr>
            <a:endParaRPr lang="en-US" sz="700"/>
          </a:p>
          <a:p>
            <a:pPr marL="609600" indent="-609600">
              <a:lnSpc>
                <a:spcPct val="80000"/>
              </a:lnSpc>
              <a:spcBef>
                <a:spcPct val="20000"/>
              </a:spcBef>
            </a:pPr>
            <a:r>
              <a:rPr lang="en-US" sz="500"/>
              <a:t>                                   </a:t>
            </a:r>
          </a:p>
        </p:txBody>
      </p:sp>
      <p:cxnSp>
        <p:nvCxnSpPr>
          <p:cNvPr id="5" name="Straight Connector 4"/>
          <p:cNvCxnSpPr/>
          <p:nvPr/>
        </p:nvCxnSpPr>
        <p:spPr>
          <a:xfrm>
            <a:off x="2362200" y="685800"/>
            <a:ext cx="2133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066800" y="2587625"/>
            <a:ext cx="7848600" cy="1470025"/>
          </a:xfrm>
        </p:spPr>
        <p:txBody>
          <a:bodyPr/>
          <a:lstStyle/>
          <a:p>
            <a:pPr algn="l">
              <a:lnSpc>
                <a:spcPct val="150000"/>
              </a:lnSpc>
            </a:pPr>
            <a:r>
              <a:rPr lang="vi-VN" sz="2000" b="1" smtClean="0">
                <a:solidFill>
                  <a:srgbClr val="CC0000"/>
                </a:solidFill>
              </a:rPr>
              <a:t>Nối từng hình ảnh so sánh ở bên trái với kiểu so sánh phù hợp ở cột bên phải</a:t>
            </a:r>
            <a:r>
              <a:rPr lang="en-US" sz="2000" smtClean="0">
                <a:solidFill>
                  <a:srgbClr val="CC0000"/>
                </a:solidFill>
              </a:rPr>
              <a:t/>
            </a:r>
            <a:br>
              <a:rPr lang="en-US" sz="2000" smtClean="0">
                <a:solidFill>
                  <a:srgbClr val="CC0000"/>
                </a:solidFill>
              </a:rPr>
            </a:br>
            <a:r>
              <a:rPr lang="vi-VN" sz="2000" smtClean="0"/>
              <a:t/>
            </a:r>
            <a:br>
              <a:rPr lang="vi-VN" sz="2000" smtClean="0"/>
            </a:br>
            <a:r>
              <a:rPr lang="vi-VN" sz="2000" smtClean="0"/>
              <a:t>a. Cháu khỏe hơn ông nhiều</a:t>
            </a:r>
            <a:br>
              <a:rPr lang="vi-VN" sz="2000" smtClean="0"/>
            </a:br>
            <a:r>
              <a:rPr lang="vi-VN" sz="2000" smtClean="0"/>
              <a:t>b. Ông là buổi trời chiều</a:t>
            </a:r>
            <a:br>
              <a:rPr lang="vi-VN" sz="2000" smtClean="0"/>
            </a:br>
            <a:r>
              <a:rPr lang="vi-VN" sz="2000" smtClean="0"/>
              <a:t>c. Cháu là ngày rạng sáng.</a:t>
            </a:r>
            <a:br>
              <a:rPr lang="vi-VN" sz="2000" smtClean="0"/>
            </a:br>
            <a:r>
              <a:rPr lang="vi-VN" sz="2000" smtClean="0"/>
              <a:t>d. Trăng khuya sáng hơn đèn</a:t>
            </a:r>
            <a:br>
              <a:rPr lang="vi-VN" sz="2000" smtClean="0"/>
            </a:br>
            <a:r>
              <a:rPr lang="vi-VN" sz="2000" smtClean="0"/>
              <a:t>e.Những ngôi sao thức ngoài kia</a:t>
            </a:r>
            <a:br>
              <a:rPr lang="vi-VN" sz="2000" smtClean="0"/>
            </a:br>
            <a:r>
              <a:rPr lang="vi-VN" sz="2000" smtClean="0"/>
              <a:t>Chẳng bằng mẹ đã thức vì chúng con.</a:t>
            </a:r>
            <a:r>
              <a:rPr lang="en-US" sz="2000" smtClean="0"/>
              <a:t/>
            </a:r>
            <a:br>
              <a:rPr lang="en-US" sz="2000" smtClean="0"/>
            </a:br>
            <a:r>
              <a:rPr lang="en-US" sz="2000" smtClean="0"/>
              <a:t>g. Mẹ là ngọn gió của con suốt </a:t>
            </a:r>
            <a:r>
              <a:rPr lang="vi-VN" sz="2000" smtClean="0"/>
              <a:t>đời</a:t>
            </a:r>
            <a:r>
              <a:rPr lang="en-US" sz="2000" smtClean="0"/>
              <a:t>.</a:t>
            </a:r>
            <a:r>
              <a:rPr lang="vi-VN" sz="2000" smtClean="0"/>
              <a:t/>
            </a:r>
            <a:br>
              <a:rPr lang="vi-VN" sz="2000" smtClean="0"/>
            </a:br>
            <a:r>
              <a:rPr lang="vi-VN" sz="2000" smtClean="0"/>
              <a:t/>
            </a:r>
            <a:br>
              <a:rPr lang="vi-VN" sz="2000" smtClean="0"/>
            </a:br>
            <a:endParaRPr lang="en-US" sz="2000" smtClean="0"/>
          </a:p>
        </p:txBody>
      </p:sp>
      <p:sp>
        <p:nvSpPr>
          <p:cNvPr id="7171" name="Rectangle 3"/>
          <p:cNvSpPr>
            <a:spLocks noChangeArrowheads="1"/>
          </p:cNvSpPr>
          <p:nvPr/>
        </p:nvSpPr>
        <p:spPr bwMode="auto">
          <a:xfrm>
            <a:off x="6248400" y="2286000"/>
            <a:ext cx="2743200" cy="762000"/>
          </a:xfrm>
          <a:prstGeom prst="rect">
            <a:avLst/>
          </a:prstGeom>
          <a:noFill/>
          <a:ln w="25400" algn="ctr">
            <a:solidFill>
              <a:schemeClr val="tx1"/>
            </a:solidFill>
            <a:miter lim="800000"/>
            <a:headEnd/>
            <a:tailEnd/>
          </a:ln>
        </p:spPr>
        <p:txBody>
          <a:bodyPr anchor="ctr"/>
          <a:lstStyle/>
          <a:p>
            <a:pPr algn="ctr"/>
            <a:r>
              <a:rPr lang="en-US" b="1">
                <a:solidFill>
                  <a:srgbClr val="006600"/>
                </a:solidFill>
              </a:rPr>
              <a:t>So sánh ngang bằng</a:t>
            </a:r>
          </a:p>
        </p:txBody>
      </p:sp>
      <p:sp>
        <p:nvSpPr>
          <p:cNvPr id="7172" name="Rectangle 4"/>
          <p:cNvSpPr>
            <a:spLocks noChangeArrowheads="1"/>
          </p:cNvSpPr>
          <p:nvPr/>
        </p:nvSpPr>
        <p:spPr bwMode="auto">
          <a:xfrm>
            <a:off x="6248400" y="3886200"/>
            <a:ext cx="2743200" cy="762000"/>
          </a:xfrm>
          <a:prstGeom prst="rect">
            <a:avLst/>
          </a:prstGeom>
          <a:noFill/>
          <a:ln w="25400" algn="ctr">
            <a:solidFill>
              <a:schemeClr val="tx1"/>
            </a:solidFill>
            <a:miter lim="800000"/>
            <a:headEnd/>
            <a:tailEnd/>
          </a:ln>
        </p:spPr>
        <p:txBody>
          <a:bodyPr anchor="ctr"/>
          <a:lstStyle/>
          <a:p>
            <a:pPr algn="ctr"/>
            <a:r>
              <a:rPr lang="en-US" b="1">
                <a:solidFill>
                  <a:srgbClr val="006600"/>
                </a:solidFill>
              </a:rPr>
              <a:t>So sánh h</a:t>
            </a:r>
            <a:r>
              <a:rPr lang="vi-VN" b="1">
                <a:solidFill>
                  <a:srgbClr val="006600"/>
                </a:solidFill>
              </a:rPr>
              <a:t>ơ</a:t>
            </a:r>
            <a:r>
              <a:rPr lang="en-US" b="1">
                <a:solidFill>
                  <a:srgbClr val="006600"/>
                </a:solidFill>
              </a:rPr>
              <a:t>n kém</a:t>
            </a:r>
          </a:p>
        </p:txBody>
      </p:sp>
      <p:cxnSp>
        <p:nvCxnSpPr>
          <p:cNvPr id="7" name="Straight Arrow Connector 6"/>
          <p:cNvCxnSpPr>
            <a:cxnSpLocks noChangeShapeType="1"/>
          </p:cNvCxnSpPr>
          <p:nvPr/>
        </p:nvCxnSpPr>
        <p:spPr bwMode="auto">
          <a:xfrm rot="16200000" flipH="1">
            <a:off x="4419600" y="2362200"/>
            <a:ext cx="1828800" cy="1676400"/>
          </a:xfrm>
          <a:prstGeom prst="straightConnector1">
            <a:avLst/>
          </a:prstGeom>
          <a:noFill/>
          <a:ln w="28575" algn="ctr">
            <a:solidFill>
              <a:srgbClr val="C00000"/>
            </a:solidFill>
            <a:round/>
            <a:headEnd/>
            <a:tailEnd type="arrow" w="med" len="med"/>
          </a:ln>
        </p:spPr>
      </p:cxnSp>
      <p:cxnSp>
        <p:nvCxnSpPr>
          <p:cNvPr id="9" name="Straight Arrow Connector 8"/>
          <p:cNvCxnSpPr>
            <a:cxnSpLocks noChangeShapeType="1"/>
            <a:endCxn id="7172" idx="1"/>
          </p:cNvCxnSpPr>
          <p:nvPr/>
        </p:nvCxnSpPr>
        <p:spPr bwMode="auto">
          <a:xfrm flipV="1">
            <a:off x="5549900" y="4267200"/>
            <a:ext cx="685800" cy="304800"/>
          </a:xfrm>
          <a:prstGeom prst="straightConnector1">
            <a:avLst/>
          </a:prstGeom>
          <a:noFill/>
          <a:ln w="28575" algn="ctr">
            <a:solidFill>
              <a:srgbClr val="C00000"/>
            </a:solidFill>
            <a:round/>
            <a:headEnd/>
            <a:tailEnd type="arrow" w="med" len="med"/>
          </a:ln>
        </p:spPr>
      </p:cxnSp>
      <p:cxnSp>
        <p:nvCxnSpPr>
          <p:cNvPr id="11" name="Straight Arrow Connector 10"/>
          <p:cNvCxnSpPr>
            <a:cxnSpLocks noChangeShapeType="1"/>
          </p:cNvCxnSpPr>
          <p:nvPr/>
        </p:nvCxnSpPr>
        <p:spPr bwMode="auto">
          <a:xfrm>
            <a:off x="4572000" y="3657600"/>
            <a:ext cx="1600200" cy="533400"/>
          </a:xfrm>
          <a:prstGeom prst="straightConnector1">
            <a:avLst/>
          </a:prstGeom>
          <a:noFill/>
          <a:ln w="28575" algn="ctr">
            <a:solidFill>
              <a:srgbClr val="C00000"/>
            </a:solidFill>
            <a:round/>
            <a:headEnd/>
            <a:tailEnd type="arrow" w="med" len="med"/>
          </a:ln>
        </p:spPr>
      </p:cxnSp>
      <p:cxnSp>
        <p:nvCxnSpPr>
          <p:cNvPr id="13" name="Straight Arrow Connector 12"/>
          <p:cNvCxnSpPr>
            <a:cxnSpLocks noChangeShapeType="1"/>
          </p:cNvCxnSpPr>
          <p:nvPr/>
        </p:nvCxnSpPr>
        <p:spPr bwMode="auto">
          <a:xfrm flipV="1">
            <a:off x="3962400" y="2514600"/>
            <a:ext cx="2209800" cy="228600"/>
          </a:xfrm>
          <a:prstGeom prst="straightConnector1">
            <a:avLst/>
          </a:prstGeom>
          <a:noFill/>
          <a:ln w="28575" algn="ctr">
            <a:solidFill>
              <a:srgbClr val="0070C0"/>
            </a:solidFill>
            <a:round/>
            <a:headEnd/>
            <a:tailEnd type="arrow" w="med" len="med"/>
          </a:ln>
        </p:spPr>
      </p:cxnSp>
      <p:cxnSp>
        <p:nvCxnSpPr>
          <p:cNvPr id="15" name="Straight Arrow Connector 14"/>
          <p:cNvCxnSpPr>
            <a:cxnSpLocks noChangeShapeType="1"/>
          </p:cNvCxnSpPr>
          <p:nvPr/>
        </p:nvCxnSpPr>
        <p:spPr bwMode="auto">
          <a:xfrm flipV="1">
            <a:off x="4343400" y="2743200"/>
            <a:ext cx="1828800" cy="457200"/>
          </a:xfrm>
          <a:prstGeom prst="straightConnector1">
            <a:avLst/>
          </a:prstGeom>
          <a:noFill/>
          <a:ln w="28575" algn="ctr">
            <a:solidFill>
              <a:srgbClr val="0070C0"/>
            </a:solidFill>
            <a:round/>
            <a:headEnd/>
            <a:tailEnd type="arrow" w="med" len="med"/>
          </a:ln>
        </p:spPr>
      </p:cxnSp>
      <p:cxnSp>
        <p:nvCxnSpPr>
          <p:cNvPr id="17" name="Straight Arrow Connector 16"/>
          <p:cNvCxnSpPr>
            <a:cxnSpLocks noChangeShapeType="1"/>
          </p:cNvCxnSpPr>
          <p:nvPr/>
        </p:nvCxnSpPr>
        <p:spPr bwMode="auto">
          <a:xfrm rot="5400000" flipH="1" flipV="1">
            <a:off x="4648200" y="3505200"/>
            <a:ext cx="2133600" cy="914400"/>
          </a:xfrm>
          <a:prstGeom prst="straightConnector1">
            <a:avLst/>
          </a:prstGeom>
          <a:noFill/>
          <a:ln w="28575" algn="ctr">
            <a:solidFill>
              <a:srgbClr val="0070C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Right)">
                                      <p:cBhvr>
                                        <p:cTn id="13" dur="500"/>
                                        <p:tgtEl>
                                          <p:spTgt spid="11"/>
                                        </p:tgtEl>
                                      </p:cBhvr>
                                    </p:animEffect>
                                  </p:childTnLst>
                                </p:cTn>
                              </p:par>
                              <p:par>
                                <p:cTn id="14" presetID="18" presetClass="entr" presetSubtype="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500"/>
                                        <p:tgtEl>
                                          <p:spTgt spid="13"/>
                                        </p:tgtEl>
                                      </p:cBhvr>
                                    </p:animEffect>
                                  </p:childTnLst>
                                </p:cTn>
                              </p:par>
                              <p:par>
                                <p:cTn id="17" presetID="18"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Right)">
                                      <p:cBhvr>
                                        <p:cTn id="19" dur="500"/>
                                        <p:tgtEl>
                                          <p:spTgt spid="15"/>
                                        </p:tgtEl>
                                      </p:cBhvr>
                                    </p:animEffect>
                                  </p:childTnLst>
                                </p:cTn>
                              </p:par>
                              <p:par>
                                <p:cTn id="20" presetID="18" presetClass="entr" presetSubtype="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295400" y="679450"/>
            <a:ext cx="8305800" cy="5568950"/>
          </a:xfrm>
          <a:prstGeom prst="rect">
            <a:avLst/>
          </a:prstGeom>
          <a:noFill/>
          <a:ln w="9525">
            <a:noFill/>
            <a:miter lim="800000"/>
            <a:headEnd/>
            <a:tailEnd/>
          </a:ln>
        </p:spPr>
        <p:txBody>
          <a:bodyPr>
            <a:spAutoFit/>
          </a:bodyPr>
          <a:lstStyle/>
          <a:p>
            <a:pPr>
              <a:lnSpc>
                <a:spcPct val="150000"/>
              </a:lnSpc>
            </a:pPr>
            <a:r>
              <a:rPr lang="en-US" sz="2400" b="1">
                <a:solidFill>
                  <a:srgbClr val="FF0000"/>
                </a:solidFill>
              </a:rPr>
              <a:t>* So sánh h</a:t>
            </a:r>
            <a:r>
              <a:rPr lang="vi-VN" sz="2400" b="1">
                <a:solidFill>
                  <a:srgbClr val="FF0000"/>
                </a:solidFill>
              </a:rPr>
              <a:t>ơ</a:t>
            </a:r>
            <a:r>
              <a:rPr lang="en-US" sz="2400" b="1">
                <a:solidFill>
                  <a:srgbClr val="FF0000"/>
                </a:solidFill>
              </a:rPr>
              <a:t>n kém</a:t>
            </a:r>
          </a:p>
          <a:p>
            <a:pPr>
              <a:lnSpc>
                <a:spcPct val="150000"/>
              </a:lnSpc>
            </a:pPr>
            <a:r>
              <a:rPr lang="en-US" sz="2400"/>
              <a:t>+ Cháu khỏe </a:t>
            </a:r>
            <a:r>
              <a:rPr lang="en-US" sz="2400">
                <a:solidFill>
                  <a:schemeClr val="bg1"/>
                </a:solidFill>
              </a:rPr>
              <a:t>h</a:t>
            </a:r>
            <a:r>
              <a:rPr lang="vi-VN" sz="2400">
                <a:solidFill>
                  <a:schemeClr val="bg1"/>
                </a:solidFill>
              </a:rPr>
              <a:t>ơ</a:t>
            </a:r>
            <a:r>
              <a:rPr lang="en-US" sz="2400">
                <a:solidFill>
                  <a:schemeClr val="bg1"/>
                </a:solidFill>
              </a:rPr>
              <a:t>n</a:t>
            </a:r>
            <a:r>
              <a:rPr lang="en-US" sz="2400"/>
              <a:t> ông nhiều</a:t>
            </a:r>
          </a:p>
          <a:p>
            <a:pPr>
              <a:lnSpc>
                <a:spcPct val="150000"/>
              </a:lnSpc>
            </a:pPr>
            <a:r>
              <a:rPr lang="en-US" sz="2400"/>
              <a:t>+ Tr</a:t>
            </a:r>
            <a:r>
              <a:rPr lang="vi-VN" sz="2400"/>
              <a:t>ă</a:t>
            </a:r>
            <a:r>
              <a:rPr lang="en-US" sz="2400"/>
              <a:t>ng khuya sáng </a:t>
            </a:r>
            <a:r>
              <a:rPr lang="en-US" sz="2400">
                <a:solidFill>
                  <a:schemeClr val="bg1"/>
                </a:solidFill>
              </a:rPr>
              <a:t>h</a:t>
            </a:r>
            <a:r>
              <a:rPr lang="vi-VN" sz="2400">
                <a:solidFill>
                  <a:schemeClr val="bg1"/>
                </a:solidFill>
              </a:rPr>
              <a:t>ơ</a:t>
            </a:r>
            <a:r>
              <a:rPr lang="en-US" sz="2400">
                <a:solidFill>
                  <a:schemeClr val="bg1"/>
                </a:solidFill>
              </a:rPr>
              <a:t>n</a:t>
            </a:r>
            <a:r>
              <a:rPr lang="en-US" sz="2400"/>
              <a:t> </a:t>
            </a:r>
            <a:r>
              <a:rPr lang="vi-VN" sz="2400"/>
              <a:t>đèn</a:t>
            </a:r>
            <a:endParaRPr lang="en-US" sz="2400"/>
          </a:p>
          <a:p>
            <a:pPr>
              <a:lnSpc>
                <a:spcPct val="150000"/>
              </a:lnSpc>
            </a:pPr>
            <a:r>
              <a:rPr lang="en-US" sz="2400"/>
              <a:t>+ Những ngôi sao thức ngoài kia</a:t>
            </a:r>
          </a:p>
          <a:p>
            <a:pPr>
              <a:lnSpc>
                <a:spcPct val="150000"/>
              </a:lnSpc>
            </a:pPr>
            <a:r>
              <a:rPr lang="en-US" sz="2400">
                <a:solidFill>
                  <a:schemeClr val="bg1"/>
                </a:solidFill>
              </a:rPr>
              <a:t>Chẳng bằng</a:t>
            </a:r>
            <a:r>
              <a:rPr lang="en-US" sz="2400"/>
              <a:t> mẹ </a:t>
            </a:r>
            <a:r>
              <a:rPr lang="vi-VN" sz="2400"/>
              <a:t>đã</a:t>
            </a:r>
            <a:r>
              <a:rPr lang="en-US" sz="2400"/>
              <a:t> thức vì chúng con.</a:t>
            </a:r>
          </a:p>
          <a:p>
            <a:pPr>
              <a:lnSpc>
                <a:spcPct val="150000"/>
              </a:lnSpc>
            </a:pPr>
            <a:r>
              <a:rPr lang="en-US" sz="2400" b="1">
                <a:solidFill>
                  <a:srgbClr val="FF0000"/>
                </a:solidFill>
              </a:rPr>
              <a:t>* So sánh ngang bằng</a:t>
            </a:r>
          </a:p>
          <a:p>
            <a:pPr>
              <a:lnSpc>
                <a:spcPct val="150000"/>
              </a:lnSpc>
            </a:pPr>
            <a:r>
              <a:rPr lang="en-US" sz="2400"/>
              <a:t>+ Ông </a:t>
            </a:r>
            <a:r>
              <a:rPr lang="en-US" sz="2400">
                <a:solidFill>
                  <a:schemeClr val="bg1"/>
                </a:solidFill>
              </a:rPr>
              <a:t>là </a:t>
            </a:r>
            <a:r>
              <a:rPr lang="en-US" sz="2400"/>
              <a:t>buổi trời chiều</a:t>
            </a:r>
          </a:p>
          <a:p>
            <a:pPr>
              <a:lnSpc>
                <a:spcPct val="150000"/>
              </a:lnSpc>
            </a:pPr>
            <a:r>
              <a:rPr lang="en-US" sz="2400"/>
              <a:t>+ Cháu </a:t>
            </a:r>
            <a:r>
              <a:rPr lang="en-US" sz="2400">
                <a:solidFill>
                  <a:schemeClr val="bg1"/>
                </a:solidFill>
              </a:rPr>
              <a:t>là</a:t>
            </a:r>
            <a:r>
              <a:rPr lang="en-US" sz="2400"/>
              <a:t> ngày rạng sáng</a:t>
            </a:r>
          </a:p>
          <a:p>
            <a:pPr>
              <a:lnSpc>
                <a:spcPct val="150000"/>
              </a:lnSpc>
            </a:pPr>
            <a:r>
              <a:rPr lang="en-US" sz="2400"/>
              <a:t>+ Mẹ </a:t>
            </a:r>
            <a:r>
              <a:rPr lang="en-US" sz="2400">
                <a:solidFill>
                  <a:schemeClr val="bg1"/>
                </a:solidFill>
              </a:rPr>
              <a:t>là</a:t>
            </a:r>
            <a:r>
              <a:rPr lang="en-US" sz="2400"/>
              <a:t> ngọn gió của con suốt </a:t>
            </a:r>
            <a:r>
              <a:rPr lang="vi-VN" sz="2400"/>
              <a:t>đời</a:t>
            </a:r>
            <a:r>
              <a:rPr lang="en-US" sz="2400"/>
              <a:t>.</a:t>
            </a:r>
          </a:p>
          <a:p>
            <a:pPr>
              <a:lnSpc>
                <a:spcPct val="150000"/>
              </a:lnSpc>
            </a:pPr>
            <a:endParaRPr lang="en-US" sz="2400"/>
          </a:p>
        </p:txBody>
      </p:sp>
      <p:sp>
        <p:nvSpPr>
          <p:cNvPr id="5" name="TextBox 4"/>
          <p:cNvSpPr txBox="1">
            <a:spLocks noChangeArrowheads="1"/>
          </p:cNvSpPr>
          <p:nvPr/>
        </p:nvSpPr>
        <p:spPr bwMode="auto">
          <a:xfrm>
            <a:off x="3109913" y="1344613"/>
            <a:ext cx="838200" cy="457200"/>
          </a:xfrm>
          <a:prstGeom prst="rect">
            <a:avLst/>
          </a:prstGeom>
          <a:noFill/>
          <a:ln w="9525">
            <a:noFill/>
            <a:miter lim="800000"/>
            <a:headEnd/>
            <a:tailEnd/>
          </a:ln>
        </p:spPr>
        <p:txBody>
          <a:bodyPr>
            <a:spAutoFit/>
          </a:bodyPr>
          <a:lstStyle/>
          <a:p>
            <a:r>
              <a:rPr lang="en-US" sz="2400"/>
              <a:t>h</a:t>
            </a:r>
            <a:r>
              <a:rPr lang="vi-VN" sz="2400"/>
              <a:t>ơ</a:t>
            </a:r>
            <a:r>
              <a:rPr lang="en-US" sz="2400"/>
              <a:t>n</a:t>
            </a:r>
          </a:p>
        </p:txBody>
      </p:sp>
      <p:sp>
        <p:nvSpPr>
          <p:cNvPr id="6" name="TextBox 5"/>
          <p:cNvSpPr txBox="1">
            <a:spLocks noChangeArrowheads="1"/>
          </p:cNvSpPr>
          <p:nvPr/>
        </p:nvSpPr>
        <p:spPr bwMode="auto">
          <a:xfrm>
            <a:off x="4052888" y="1898650"/>
            <a:ext cx="838200" cy="457200"/>
          </a:xfrm>
          <a:prstGeom prst="rect">
            <a:avLst/>
          </a:prstGeom>
          <a:noFill/>
          <a:ln w="9525">
            <a:noFill/>
            <a:miter lim="800000"/>
            <a:headEnd/>
            <a:tailEnd/>
          </a:ln>
        </p:spPr>
        <p:txBody>
          <a:bodyPr>
            <a:spAutoFit/>
          </a:bodyPr>
          <a:lstStyle/>
          <a:p>
            <a:r>
              <a:rPr lang="en-US" sz="2400"/>
              <a:t>h</a:t>
            </a:r>
            <a:r>
              <a:rPr lang="vi-VN" sz="2400"/>
              <a:t>ơ</a:t>
            </a:r>
            <a:r>
              <a:rPr lang="en-US" sz="2400"/>
              <a:t>n</a:t>
            </a:r>
          </a:p>
        </p:txBody>
      </p:sp>
      <p:sp>
        <p:nvSpPr>
          <p:cNvPr id="7" name="TextBox 6"/>
          <p:cNvSpPr txBox="1">
            <a:spLocks noChangeArrowheads="1"/>
          </p:cNvSpPr>
          <p:nvPr/>
        </p:nvSpPr>
        <p:spPr bwMode="auto">
          <a:xfrm>
            <a:off x="1295400" y="2986088"/>
            <a:ext cx="1905000" cy="457200"/>
          </a:xfrm>
          <a:prstGeom prst="rect">
            <a:avLst/>
          </a:prstGeom>
          <a:noFill/>
          <a:ln w="9525">
            <a:noFill/>
            <a:miter lim="800000"/>
            <a:headEnd/>
            <a:tailEnd/>
          </a:ln>
        </p:spPr>
        <p:txBody>
          <a:bodyPr>
            <a:spAutoFit/>
          </a:bodyPr>
          <a:lstStyle/>
          <a:p>
            <a:r>
              <a:rPr lang="en-US" sz="2400"/>
              <a:t>Chẳng bằng</a:t>
            </a:r>
          </a:p>
        </p:txBody>
      </p:sp>
      <p:sp>
        <p:nvSpPr>
          <p:cNvPr id="8" name="TextBox 7"/>
          <p:cNvSpPr txBox="1">
            <a:spLocks noChangeArrowheads="1"/>
          </p:cNvSpPr>
          <p:nvPr/>
        </p:nvSpPr>
        <p:spPr bwMode="auto">
          <a:xfrm>
            <a:off x="2209800" y="4087813"/>
            <a:ext cx="457200" cy="457200"/>
          </a:xfrm>
          <a:prstGeom prst="rect">
            <a:avLst/>
          </a:prstGeom>
          <a:noFill/>
          <a:ln w="9525">
            <a:noFill/>
            <a:miter lim="800000"/>
            <a:headEnd/>
            <a:tailEnd/>
          </a:ln>
        </p:spPr>
        <p:txBody>
          <a:bodyPr>
            <a:spAutoFit/>
          </a:bodyPr>
          <a:lstStyle/>
          <a:p>
            <a:r>
              <a:rPr lang="en-US" sz="2400"/>
              <a:t>là</a:t>
            </a:r>
          </a:p>
        </p:txBody>
      </p:sp>
      <p:sp>
        <p:nvSpPr>
          <p:cNvPr id="9" name="TextBox 8"/>
          <p:cNvSpPr txBox="1">
            <a:spLocks noChangeArrowheads="1"/>
          </p:cNvSpPr>
          <p:nvPr/>
        </p:nvSpPr>
        <p:spPr bwMode="auto">
          <a:xfrm>
            <a:off x="2362200" y="4641850"/>
            <a:ext cx="457200" cy="457200"/>
          </a:xfrm>
          <a:prstGeom prst="rect">
            <a:avLst/>
          </a:prstGeom>
          <a:noFill/>
          <a:ln w="9525">
            <a:noFill/>
            <a:miter lim="800000"/>
            <a:headEnd/>
            <a:tailEnd/>
          </a:ln>
        </p:spPr>
        <p:txBody>
          <a:bodyPr>
            <a:spAutoFit/>
          </a:bodyPr>
          <a:lstStyle/>
          <a:p>
            <a:r>
              <a:rPr lang="en-US" sz="2400"/>
              <a:t>là</a:t>
            </a:r>
          </a:p>
        </p:txBody>
      </p:sp>
      <p:sp>
        <p:nvSpPr>
          <p:cNvPr id="10" name="TextBox 9"/>
          <p:cNvSpPr txBox="1">
            <a:spLocks noChangeArrowheads="1"/>
          </p:cNvSpPr>
          <p:nvPr/>
        </p:nvSpPr>
        <p:spPr bwMode="auto">
          <a:xfrm>
            <a:off x="2057400" y="5189538"/>
            <a:ext cx="457200" cy="457200"/>
          </a:xfrm>
          <a:prstGeom prst="rect">
            <a:avLst/>
          </a:prstGeom>
          <a:noFill/>
          <a:ln w="9525">
            <a:noFill/>
            <a:miter lim="800000"/>
            <a:headEnd/>
            <a:tailEnd/>
          </a:ln>
        </p:spPr>
        <p:txBody>
          <a:bodyPr>
            <a:spAutoFit/>
          </a:bodyPr>
          <a:lstStyle/>
          <a:p>
            <a:r>
              <a:rPr lang="en-US" sz="2400"/>
              <a:t>là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0033CC"/>
                                      </p:to>
                                    </p:animClr>
                                  </p:childTnLst>
                                </p:cTn>
                              </p:par>
                              <p:par>
                                <p:cTn id="7" presetID="3" presetClass="emph" presetSubtype="2" fill="hold" grpId="0" nodeType="withEffect">
                                  <p:stCondLst>
                                    <p:cond delay="0"/>
                                  </p:stCondLst>
                                  <p:childTnLst>
                                    <p:animClr clrSpc="rgb" dir="cw">
                                      <p:cBhvr override="childStyle">
                                        <p:cTn id="8" dur="500" fill="hold"/>
                                        <p:tgtEl>
                                          <p:spTgt spid="6"/>
                                        </p:tgtEl>
                                        <p:attrNameLst>
                                          <p:attrName>style.color</p:attrName>
                                        </p:attrNameLst>
                                      </p:cBhvr>
                                      <p:to>
                                        <a:srgbClr val="0033CC"/>
                                      </p:to>
                                    </p:animClr>
                                  </p:childTnLst>
                                </p:cTn>
                              </p:par>
                              <p:par>
                                <p:cTn id="9" presetID="3" presetClass="emph" presetSubtype="2" fill="hold" grpId="0" nodeType="withEffect">
                                  <p:stCondLst>
                                    <p:cond delay="0"/>
                                  </p:stCondLst>
                                  <p:childTnLst>
                                    <p:animClr clrSpc="rgb" dir="cw">
                                      <p:cBhvr override="childStyle">
                                        <p:cTn id="10" dur="500" fill="hold"/>
                                        <p:tgtEl>
                                          <p:spTgt spid="7"/>
                                        </p:tgtEl>
                                        <p:attrNameLst>
                                          <p:attrName>style.color</p:attrName>
                                        </p:attrNameLst>
                                      </p:cBhvr>
                                      <p:to>
                                        <a:srgbClr val="0033CC"/>
                                      </p:to>
                                    </p:animClr>
                                  </p:childTnLst>
                                </p:cTn>
                              </p:par>
                              <p:par>
                                <p:cTn id="11" presetID="3" presetClass="emph" presetSubtype="2" fill="hold" grpId="0" nodeType="withEffect">
                                  <p:stCondLst>
                                    <p:cond delay="0"/>
                                  </p:stCondLst>
                                  <p:childTnLst>
                                    <p:animClr clrSpc="rgb" dir="cw">
                                      <p:cBhvr override="childStyle">
                                        <p:cTn id="12" dur="500" fill="hold"/>
                                        <p:tgtEl>
                                          <p:spTgt spid="8"/>
                                        </p:tgtEl>
                                        <p:attrNameLst>
                                          <p:attrName>style.color</p:attrName>
                                        </p:attrNameLst>
                                      </p:cBhvr>
                                      <p:to>
                                        <a:srgbClr val="0033CC"/>
                                      </p:to>
                                    </p:animClr>
                                  </p:childTnLst>
                                </p:cTn>
                              </p:par>
                              <p:par>
                                <p:cTn id="13" presetID="3" presetClass="emph" presetSubtype="2" fill="hold" grpId="0" nodeType="withEffect">
                                  <p:stCondLst>
                                    <p:cond delay="0"/>
                                  </p:stCondLst>
                                  <p:childTnLst>
                                    <p:animClr clrSpc="rgb" dir="cw">
                                      <p:cBhvr override="childStyle">
                                        <p:cTn id="14" dur="500" fill="hold"/>
                                        <p:tgtEl>
                                          <p:spTgt spid="9"/>
                                        </p:tgtEl>
                                        <p:attrNameLst>
                                          <p:attrName>style.color</p:attrName>
                                        </p:attrNameLst>
                                      </p:cBhvr>
                                      <p:to>
                                        <a:srgbClr val="0033CC"/>
                                      </p:to>
                                    </p:animClr>
                                  </p:childTnLst>
                                </p:cTn>
                              </p:par>
                              <p:par>
                                <p:cTn id="15" presetID="3" presetClass="emph" presetSubtype="2" fill="hold" grpId="0" nodeType="withEffect">
                                  <p:stCondLst>
                                    <p:cond delay="0"/>
                                  </p:stCondLst>
                                  <p:childTnLst>
                                    <p:animClr clrSpc="rgb" dir="cw">
                                      <p:cBhvr override="childStyle">
                                        <p:cTn id="16" dur="500" fill="hold"/>
                                        <p:tgtEl>
                                          <p:spTgt spid="10"/>
                                        </p:tgtEl>
                                        <p:attrNameLst>
                                          <p:attrName>style.color</p:attrName>
                                        </p:attrNameLst>
                                      </p:cBhvr>
                                      <p:to>
                                        <a:srgbClr val="0033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5800" y="0"/>
            <a:ext cx="8458200" cy="3717925"/>
          </a:xfrm>
          <a:prstGeom prst="rect">
            <a:avLst/>
          </a:prstGeom>
          <a:noFill/>
          <a:ln w="9525">
            <a:noFill/>
            <a:miter lim="800000"/>
            <a:headEnd/>
            <a:tailEnd/>
          </a:ln>
        </p:spPr>
        <p:txBody>
          <a:bodyPr>
            <a:spAutoFit/>
          </a:bodyPr>
          <a:lstStyle/>
          <a:p>
            <a:pPr>
              <a:lnSpc>
                <a:spcPct val="150000"/>
              </a:lnSpc>
            </a:pPr>
            <a:r>
              <a:rPr lang="en-US" sz="2400" b="1">
                <a:solidFill>
                  <a:srgbClr val="CC0000"/>
                </a:solidFill>
              </a:rPr>
              <a:t>3. Tìm những sự vật </a:t>
            </a:r>
            <a:r>
              <a:rPr lang="vi-VN" sz="2400" b="1">
                <a:solidFill>
                  <a:srgbClr val="CC0000"/>
                </a:solidFill>
              </a:rPr>
              <a:t>được</a:t>
            </a:r>
            <a:r>
              <a:rPr lang="en-US" sz="2400" b="1">
                <a:solidFill>
                  <a:srgbClr val="CC0000"/>
                </a:solidFill>
              </a:rPr>
              <a:t> so sánh với nhau trong các câu th</a:t>
            </a:r>
            <a:r>
              <a:rPr lang="vi-VN" sz="2400" b="1">
                <a:solidFill>
                  <a:srgbClr val="CC0000"/>
                </a:solidFill>
              </a:rPr>
              <a:t>ơ</a:t>
            </a:r>
            <a:r>
              <a:rPr lang="en-US" sz="2400" b="1">
                <a:solidFill>
                  <a:srgbClr val="CC0000"/>
                </a:solidFill>
              </a:rPr>
              <a:t> d</a:t>
            </a:r>
            <a:r>
              <a:rPr lang="vi-VN" sz="2400" b="1">
                <a:solidFill>
                  <a:srgbClr val="CC0000"/>
                </a:solidFill>
              </a:rPr>
              <a:t>ưới</a:t>
            </a:r>
            <a:r>
              <a:rPr lang="en-US" sz="2400" b="1">
                <a:solidFill>
                  <a:srgbClr val="CC0000"/>
                </a:solidFill>
              </a:rPr>
              <a:t> </a:t>
            </a:r>
            <a:r>
              <a:rPr lang="vi-VN" sz="2400" b="1">
                <a:solidFill>
                  <a:srgbClr val="CC0000"/>
                </a:solidFill>
              </a:rPr>
              <a:t>đâ</a:t>
            </a:r>
            <a:r>
              <a:rPr lang="en-US" sz="2400" b="1">
                <a:solidFill>
                  <a:srgbClr val="CC0000"/>
                </a:solidFill>
              </a:rPr>
              <a:t>y:</a:t>
            </a:r>
          </a:p>
          <a:p>
            <a:pPr algn="ctr"/>
            <a:r>
              <a:rPr lang="en-US" sz="2400"/>
              <a:t>Thân dừa bạc phếch tháng n</a:t>
            </a:r>
            <a:r>
              <a:rPr lang="vi-VN" sz="2400"/>
              <a:t>ă</a:t>
            </a:r>
            <a:r>
              <a:rPr lang="en-US" sz="2400"/>
              <a:t>m</a:t>
            </a:r>
          </a:p>
          <a:p>
            <a:pPr algn="ctr"/>
            <a:r>
              <a:rPr lang="en-US" sz="2400"/>
              <a:t>Quả dừa - </a:t>
            </a:r>
            <a:r>
              <a:rPr lang="vi-VN" sz="2400"/>
              <a:t>đàn</a:t>
            </a:r>
            <a:r>
              <a:rPr lang="en-US" sz="2400"/>
              <a:t> lợn con nằm trên cao.</a:t>
            </a:r>
          </a:p>
          <a:p>
            <a:pPr algn="ctr"/>
            <a:r>
              <a:rPr lang="en-US" sz="2400"/>
              <a:t>Đêm hè, hoa nở cùng sao</a:t>
            </a:r>
          </a:p>
          <a:p>
            <a:pPr algn="ctr"/>
            <a:r>
              <a:rPr lang="en-US" sz="2400"/>
              <a:t>Tàu dừa - chiếc l</a:t>
            </a:r>
            <a:r>
              <a:rPr lang="vi-VN" sz="2400"/>
              <a:t>ược</a:t>
            </a:r>
            <a:r>
              <a:rPr lang="en-US" sz="2400"/>
              <a:t> chải vào mây xanh.</a:t>
            </a:r>
          </a:p>
          <a:p>
            <a:pPr algn="r">
              <a:lnSpc>
                <a:spcPct val="150000"/>
              </a:lnSpc>
            </a:pPr>
            <a:r>
              <a:rPr lang="en-US" sz="2400"/>
              <a:t>Trần Đ</a:t>
            </a:r>
            <a:r>
              <a:rPr lang="vi-VN" sz="2400"/>
              <a:t>ă</a:t>
            </a:r>
            <a:r>
              <a:rPr lang="en-US" sz="2400"/>
              <a:t>ng Khoa</a:t>
            </a:r>
          </a:p>
          <a:p>
            <a:pPr>
              <a:lnSpc>
                <a:spcPct val="150000"/>
              </a:lnSpc>
            </a:pPr>
            <a:endParaRPr lang="en-US" sz="2400"/>
          </a:p>
        </p:txBody>
      </p:sp>
      <p:pic>
        <p:nvPicPr>
          <p:cNvPr id="9219" name="Picture 2" descr="6.jpg"/>
          <p:cNvPicPr>
            <a:picLocks noChangeAspect="1"/>
          </p:cNvPicPr>
          <p:nvPr/>
        </p:nvPicPr>
        <p:blipFill>
          <a:blip r:embed="rId2"/>
          <a:srcRect/>
          <a:stretch>
            <a:fillRect/>
          </a:stretch>
        </p:blipFill>
        <p:spPr bwMode="auto">
          <a:xfrm>
            <a:off x="3505200" y="2895600"/>
            <a:ext cx="2895600" cy="3535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0033CC"/>
                                      </p:to>
                                    </p:animClr>
                                  </p:childTnLst>
                                </p:cTn>
                              </p:par>
                              <p:par>
                                <p:cTn id="7" presetID="3" presetClass="emph" presetSubtype="2" fill="hold" nodeType="withEffect">
                                  <p:stCondLst>
                                    <p:cond delay="0"/>
                                  </p:stCondLst>
                                  <p:childTnLst>
                                    <p:animClr clrSpc="rgb" dir="cw">
                                      <p:cBhvr override="childStyle">
                                        <p:cTn id="8" dur="500" fill="hold"/>
                                        <p:tgtEl>
                                          <p:spTgt spid="4">
                                            <p:txEl>
                                              <p:pRg st="4" end="4"/>
                                            </p:txEl>
                                          </p:spTgt>
                                        </p:tgtEl>
                                        <p:attrNameLst>
                                          <p:attrName>style.color</p:attrName>
                                        </p:attrNameLst>
                                      </p:cBhvr>
                                      <p:to>
                                        <a:srgbClr val="0033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381000" y="152400"/>
            <a:ext cx="8839200" cy="2830513"/>
          </a:xfrm>
          <a:prstGeom prst="rect">
            <a:avLst/>
          </a:prstGeom>
          <a:noFill/>
          <a:ln w="9525">
            <a:noFill/>
            <a:miter lim="800000"/>
            <a:headEnd/>
            <a:tailEnd/>
          </a:ln>
        </p:spPr>
        <p:txBody>
          <a:bodyPr>
            <a:spAutoFit/>
          </a:bodyPr>
          <a:lstStyle/>
          <a:p>
            <a:pPr>
              <a:lnSpc>
                <a:spcPct val="150000"/>
              </a:lnSpc>
            </a:pPr>
            <a:r>
              <a:rPr lang="en-US" sz="2400" b="1">
                <a:solidFill>
                  <a:srgbClr val="CC0000"/>
                </a:solidFill>
              </a:rPr>
              <a:t>3. Tìm những sự vật </a:t>
            </a:r>
            <a:r>
              <a:rPr lang="vi-VN" sz="2400" b="1">
                <a:solidFill>
                  <a:srgbClr val="CC0000"/>
                </a:solidFill>
              </a:rPr>
              <a:t>được</a:t>
            </a:r>
            <a:r>
              <a:rPr lang="en-US" sz="2400" b="1">
                <a:solidFill>
                  <a:srgbClr val="CC0000"/>
                </a:solidFill>
              </a:rPr>
              <a:t> so sánh với nhau trong các câu th</a:t>
            </a:r>
            <a:r>
              <a:rPr lang="vi-VN" sz="2400" b="1">
                <a:solidFill>
                  <a:srgbClr val="CC0000"/>
                </a:solidFill>
              </a:rPr>
              <a:t>ơ</a:t>
            </a:r>
            <a:r>
              <a:rPr lang="en-US" sz="2400" b="1">
                <a:solidFill>
                  <a:srgbClr val="CC0000"/>
                </a:solidFill>
              </a:rPr>
              <a:t> d</a:t>
            </a:r>
            <a:r>
              <a:rPr lang="vi-VN" sz="2400" b="1">
                <a:solidFill>
                  <a:srgbClr val="CC0000"/>
                </a:solidFill>
              </a:rPr>
              <a:t>ưới</a:t>
            </a:r>
            <a:r>
              <a:rPr lang="en-US" sz="2400" b="1">
                <a:solidFill>
                  <a:srgbClr val="CC0000"/>
                </a:solidFill>
              </a:rPr>
              <a:t> </a:t>
            </a:r>
            <a:r>
              <a:rPr lang="vi-VN" sz="2400" b="1">
                <a:solidFill>
                  <a:srgbClr val="CC0000"/>
                </a:solidFill>
              </a:rPr>
              <a:t>đâ</a:t>
            </a:r>
            <a:r>
              <a:rPr lang="en-US" sz="2400" b="1">
                <a:solidFill>
                  <a:srgbClr val="CC0000"/>
                </a:solidFill>
              </a:rPr>
              <a:t>y:</a:t>
            </a:r>
          </a:p>
          <a:p>
            <a:pPr algn="ctr">
              <a:lnSpc>
                <a:spcPct val="150000"/>
              </a:lnSpc>
            </a:pPr>
            <a:r>
              <a:rPr lang="en-US" sz="2400">
                <a:solidFill>
                  <a:srgbClr val="0000CC"/>
                </a:solidFill>
              </a:rPr>
              <a:t>Quả dừa – </a:t>
            </a:r>
            <a:r>
              <a:rPr lang="vi-VN" sz="2400">
                <a:solidFill>
                  <a:srgbClr val="0000CC"/>
                </a:solidFill>
              </a:rPr>
              <a:t>đàn</a:t>
            </a:r>
            <a:r>
              <a:rPr lang="en-US" sz="2400">
                <a:solidFill>
                  <a:srgbClr val="0000CC"/>
                </a:solidFill>
              </a:rPr>
              <a:t> lợn con nằm trên cao.</a:t>
            </a:r>
          </a:p>
          <a:p>
            <a:pPr algn="ctr">
              <a:lnSpc>
                <a:spcPct val="150000"/>
              </a:lnSpc>
            </a:pPr>
            <a:r>
              <a:rPr lang="en-US" sz="2400">
                <a:solidFill>
                  <a:srgbClr val="0000CC"/>
                </a:solidFill>
              </a:rPr>
              <a:t>Tàu dừa - chiếc l</a:t>
            </a:r>
            <a:r>
              <a:rPr lang="vi-VN" sz="2400">
                <a:solidFill>
                  <a:srgbClr val="0000CC"/>
                </a:solidFill>
              </a:rPr>
              <a:t>ược</a:t>
            </a:r>
            <a:r>
              <a:rPr lang="en-US" sz="2400">
                <a:solidFill>
                  <a:srgbClr val="0000CC"/>
                </a:solidFill>
              </a:rPr>
              <a:t> chải vào mây xanh.</a:t>
            </a:r>
          </a:p>
          <a:p>
            <a:pPr>
              <a:lnSpc>
                <a:spcPct val="150000"/>
              </a:lnSpc>
            </a:pPr>
            <a:endParaRPr lang="en-US" sz="2400">
              <a:solidFill>
                <a:srgbClr val="0000CC"/>
              </a:solidFill>
            </a:endParaRPr>
          </a:p>
        </p:txBody>
      </p:sp>
      <p:cxnSp>
        <p:nvCxnSpPr>
          <p:cNvPr id="6" name="Straight Connector 5"/>
          <p:cNvCxnSpPr>
            <a:cxnSpLocks noChangeShapeType="1"/>
          </p:cNvCxnSpPr>
          <p:nvPr/>
        </p:nvCxnSpPr>
        <p:spPr bwMode="auto">
          <a:xfrm>
            <a:off x="2235200" y="1828800"/>
            <a:ext cx="1219200" cy="1588"/>
          </a:xfrm>
          <a:prstGeom prst="line">
            <a:avLst/>
          </a:prstGeom>
          <a:noFill/>
          <a:ln w="28575" algn="ctr">
            <a:solidFill>
              <a:srgbClr val="C00000"/>
            </a:solidFill>
            <a:round/>
            <a:headEnd/>
            <a:tailEnd/>
          </a:ln>
        </p:spPr>
      </p:cxnSp>
      <p:cxnSp>
        <p:nvCxnSpPr>
          <p:cNvPr id="7" name="Straight Connector 6"/>
          <p:cNvCxnSpPr>
            <a:cxnSpLocks noChangeShapeType="1"/>
          </p:cNvCxnSpPr>
          <p:nvPr/>
        </p:nvCxnSpPr>
        <p:spPr bwMode="auto">
          <a:xfrm>
            <a:off x="3797300" y="1828800"/>
            <a:ext cx="1066800" cy="1588"/>
          </a:xfrm>
          <a:prstGeom prst="line">
            <a:avLst/>
          </a:prstGeom>
          <a:noFill/>
          <a:ln w="28575" algn="ctr">
            <a:solidFill>
              <a:srgbClr val="C00000"/>
            </a:solidFill>
            <a:round/>
            <a:headEnd/>
            <a:tailEnd/>
          </a:ln>
        </p:spPr>
      </p:cxnSp>
      <p:cxnSp>
        <p:nvCxnSpPr>
          <p:cNvPr id="9" name="Straight Connector 8"/>
          <p:cNvCxnSpPr>
            <a:cxnSpLocks noChangeShapeType="1"/>
          </p:cNvCxnSpPr>
          <p:nvPr/>
        </p:nvCxnSpPr>
        <p:spPr bwMode="auto">
          <a:xfrm>
            <a:off x="2057400" y="2362200"/>
            <a:ext cx="1143000" cy="1588"/>
          </a:xfrm>
          <a:prstGeom prst="line">
            <a:avLst/>
          </a:prstGeom>
          <a:noFill/>
          <a:ln w="28575" algn="ctr">
            <a:solidFill>
              <a:srgbClr val="C00000"/>
            </a:solidFill>
            <a:round/>
            <a:headEnd/>
            <a:tailEnd/>
          </a:ln>
        </p:spPr>
      </p:cxnSp>
      <p:cxnSp>
        <p:nvCxnSpPr>
          <p:cNvPr id="11" name="Straight Connector 10"/>
          <p:cNvCxnSpPr>
            <a:cxnSpLocks noChangeShapeType="1"/>
          </p:cNvCxnSpPr>
          <p:nvPr/>
        </p:nvCxnSpPr>
        <p:spPr bwMode="auto">
          <a:xfrm>
            <a:off x="3429000" y="2362200"/>
            <a:ext cx="1447800" cy="1588"/>
          </a:xfrm>
          <a:prstGeom prst="line">
            <a:avLst/>
          </a:prstGeom>
          <a:noFill/>
          <a:ln w="28575" algn="ctr">
            <a:solidFill>
              <a:srgbClr val="C00000"/>
            </a:solidFill>
            <a:round/>
            <a:headEnd/>
            <a:tailEnd/>
          </a:ln>
        </p:spPr>
      </p:cxnSp>
      <p:sp>
        <p:nvSpPr>
          <p:cNvPr id="9224" name="Text Box 8"/>
          <p:cNvSpPr txBox="1">
            <a:spLocks noChangeArrowheads="1"/>
          </p:cNvSpPr>
          <p:nvPr/>
        </p:nvSpPr>
        <p:spPr bwMode="auto">
          <a:xfrm>
            <a:off x="1066800" y="2590800"/>
            <a:ext cx="7772400" cy="457200"/>
          </a:xfrm>
          <a:prstGeom prst="rect">
            <a:avLst/>
          </a:prstGeom>
          <a:noFill/>
          <a:ln w="9525">
            <a:noFill/>
            <a:miter lim="800000"/>
            <a:headEnd/>
            <a:tailEnd/>
          </a:ln>
        </p:spPr>
        <p:txBody>
          <a:bodyPr>
            <a:spAutoFit/>
          </a:bodyPr>
          <a:lstStyle/>
          <a:p>
            <a:pPr>
              <a:spcBef>
                <a:spcPct val="50000"/>
              </a:spcBef>
            </a:pPr>
            <a:r>
              <a:rPr lang="en-US" sz="2400"/>
              <a:t>M: Tàu dừa </a:t>
            </a:r>
            <a:r>
              <a:rPr lang="en-US" sz="2400">
                <a:solidFill>
                  <a:srgbClr val="CC0000"/>
                </a:solidFill>
              </a:rPr>
              <a:t>như</a:t>
            </a:r>
            <a:r>
              <a:rPr lang="en-US" sz="2400"/>
              <a:t> chiếc lược chải vào mây xanh.</a:t>
            </a:r>
          </a:p>
        </p:txBody>
      </p:sp>
      <p:pic>
        <p:nvPicPr>
          <p:cNvPr id="10248" name="Picture 7" descr="6.jpg"/>
          <p:cNvPicPr>
            <a:picLocks noChangeAspect="1"/>
          </p:cNvPicPr>
          <p:nvPr/>
        </p:nvPicPr>
        <p:blipFill>
          <a:blip r:embed="rId2"/>
          <a:srcRect/>
          <a:stretch>
            <a:fillRect/>
          </a:stretch>
        </p:blipFill>
        <p:spPr bwMode="auto">
          <a:xfrm>
            <a:off x="3505200" y="3352800"/>
            <a:ext cx="2590800" cy="3163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8" presetClass="entr" presetSubtype="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Right)">
                                      <p:cBhvr>
                                        <p:cTn id="10" dur="500"/>
                                        <p:tgtEl>
                                          <p:spTgt spid="7"/>
                                        </p:tgtEl>
                                      </p:cBhvr>
                                    </p:animEffect>
                                  </p:childTnLst>
                                </p:cTn>
                              </p:par>
                              <p:par>
                                <p:cTn id="11" presetID="18" presetClass="entr" presetSubtype="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500"/>
                                        <p:tgtEl>
                                          <p:spTgt spid="9"/>
                                        </p:tgtEl>
                                      </p:cBhvr>
                                    </p:animEffect>
                                  </p:childTnLst>
                                </p:cTn>
                              </p:par>
                              <p:par>
                                <p:cTn id="14" presetID="18" presetClass="entr" presetSubtype="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blinds(horizontal)">
                                      <p:cBhvr>
                                        <p:cTn id="21"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135501"/>
  <p:tag name="VIOLETTITLE" val="Tuần 5. So sánh"/>
  <p:tag name="VIOLETLESSON" val="5"/>
  <p:tag name="VIOLETCATID" val="7840642"/>
  <p:tag name="VIOLETSUBJECT" val="Luyện từ và câu 3"/>
  <p:tag name="VIOLETAUTHORID" val="7919072"/>
  <p:tag name="VIOLETAUTHORNAME" val="Nguyễn Thị Diệp"/>
  <p:tag name="VIOLETAUTHORAVATAR" val="no_avatar.jpg"/>
  <p:tag name="VIOLETAUTHORADDRESS" val="Trường TH B thị trấn Văn Điển - Hà Nội"/>
  <p:tag name="VIOLETDATE" val="2017-10-04 09:58:16"/>
  <p:tag name="VIOLETHIT" val="47"/>
  <p:tag name="VIOLETLIKE"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7&quot;/&gt;&lt;/object&gt;&lt;object type=&quot;3&quot; unique_id=&quot;10005&quot;&gt;&lt;property id=&quot;20148&quot; value=&quot;5&quot;/&gt;&lt;property id=&quot;20300&quot; value=&quot;Slide 2 - &amp;quot;Bài 1.Tìm các hình ảnh so sánh trong những khổ thơ sau:&amp;#x0D;&amp;#x0A;&amp;#x0D;&amp;#x0A;&amp;quot;&quot;/&gt;&lt;property id=&quot;20307&quot; value=&quot;25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Nối từng hình ảnh so sánh ở bên trái với kiểu so sánh phù hợp ở cột bên phải&amp;#x0D;&amp;#x0A;&amp;#x0D;&amp;#x0A;a. Cháu khỏe hơn ông nhiều&amp;#x0D;&amp;#x0A;b. Ông là &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592</Words>
  <Application>Microsoft Office PowerPoint</Application>
  <PresentationFormat>On-screen Show (4:3)</PresentationFormat>
  <Paragraphs>104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Default Design</vt:lpstr>
      <vt:lpstr>Slide 1</vt:lpstr>
      <vt:lpstr>Bài 1.Tìm các hình ảnh so sánh trong những khổ thơ sau:  </vt:lpstr>
      <vt:lpstr>Slide 3</vt:lpstr>
      <vt:lpstr>Slide 4</vt:lpstr>
      <vt:lpstr>Nối từng hình ảnh so sánh ở bên trái với kiểu so sánh phù hợp ở cột bên phải  a. Cháu khỏe hơn ông nhiều b. Ông là buổi trời chiều c. Cháu là ngày rạng sáng. d. Trăng khuya sáng hơn đèn e.Những ngôi sao thức ngoài kia Chẳng bằng mẹ đã thức vì chúng con. g. Mẹ là ngọn gió của con suốt đời.  </vt:lpstr>
      <vt:lpstr>Slide 6</vt:lpstr>
      <vt:lpstr>Slide 7</vt:lpstr>
      <vt:lpstr>Slide 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trannamdt1</dc:creator>
  <cp:lastModifiedBy>AutoBVT</cp:lastModifiedBy>
  <cp:revision>29</cp:revision>
  <dcterms:created xsi:type="dcterms:W3CDTF">2014-10-05T08:17:54Z</dcterms:created>
  <dcterms:modified xsi:type="dcterms:W3CDTF">2017-10-05T02:57:01Z</dcterms:modified>
</cp:coreProperties>
</file>