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" r:id="rId2"/>
    <p:sldId id="296" r:id="rId3"/>
    <p:sldId id="273" r:id="rId4"/>
    <p:sldId id="272" r:id="rId5"/>
    <p:sldId id="286" r:id="rId6"/>
    <p:sldId id="257" r:id="rId7"/>
    <p:sldId id="261" r:id="rId8"/>
    <p:sldId id="287" r:id="rId9"/>
    <p:sldId id="288" r:id="rId10"/>
    <p:sldId id="289" r:id="rId11"/>
    <p:sldId id="290" r:id="rId12"/>
    <p:sldId id="260" r:id="rId13"/>
    <p:sldId id="279" r:id="rId14"/>
    <p:sldId id="280" r:id="rId15"/>
    <p:sldId id="281" r:id="rId16"/>
    <p:sldId id="282" r:id="rId17"/>
    <p:sldId id="283" r:id="rId18"/>
    <p:sldId id="294" r:id="rId19"/>
    <p:sldId id="269" r:id="rId20"/>
    <p:sldId id="270" r:id="rId21"/>
    <p:sldId id="284" r:id="rId22"/>
    <p:sldId id="292" r:id="rId23"/>
    <p:sldId id="293" r:id="rId24"/>
    <p:sldId id="26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3CC"/>
    <a:srgbClr val="FFFF00"/>
    <a:srgbClr val="00FF00"/>
    <a:srgbClr val="FF3300"/>
    <a:srgbClr val="FF33CC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0" autoAdjust="0"/>
    <p:restoredTop sz="86679" autoAdjust="0"/>
  </p:normalViewPr>
  <p:slideViewPr>
    <p:cSldViewPr>
      <p:cViewPr>
        <p:scale>
          <a:sx n="70" d="100"/>
          <a:sy n="70" d="100"/>
        </p:scale>
        <p:origin x="-4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D1A5CB8-1E94-42CC-A214-E0DA0B8564A3}" type="datetimeFigureOut">
              <a:rPr lang="en-US"/>
              <a:pPr>
                <a:defRPr/>
              </a:pPr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885FF10-5B9B-4585-846A-645ECF08B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F1B53F-11B8-4A54-8F9B-11513A80C550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3B01BF-F1D1-4EA0-A6CD-2DDF9AA41B9C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BFBDA1-38AA-4EA1-AC04-24A89867D707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696C9-A18E-4F48-AFCB-211651B42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4D177-0B1A-47D0-95E5-8B53565B8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CB49F-4E54-4371-9EFD-C5F4305A1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53225-3C7A-4CA5-A539-F56888CF89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96F7-41AE-46F5-B1C5-28FF5476F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F6264-13F6-40E5-BC00-D44F97C64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8D921-6FD2-4EA9-B25B-ABF927C7FF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EF60F-94E3-48EF-91EE-4269E1575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6E543-8600-49A0-8806-4D29D9EAE9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DDFCD-F35A-4A2E-9E62-A32F03E3D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6CCDE-5132-4507-A07E-48CE533EC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C3DF6-E37F-4BE2-A638-062DB273F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53DC72-B6F7-49A7-BCBE-42CEE55F6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../GIAO%20AN%205/TIEUHOC/DA%20LE/TOAN/A1_PHO_THONG/PHOCAP/A_Phocap_HuongThuy/Phanmem_Phocap_HuongThuy/BC%20THCS.d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êu đề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Tiêu đề phụ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2" descr="C:\Users\admin\Downloads\BÀI GIẢNG POI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838200"/>
            <a:ext cx="45974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0"/>
            <a:ext cx="643255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66800"/>
            <a:ext cx="5969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2925" y="1492250"/>
            <a:ext cx="43529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oup 69"/>
          <p:cNvGraphicFramePr>
            <a:graphicFrameLocks noGrp="1"/>
          </p:cNvGraphicFramePr>
          <p:nvPr/>
        </p:nvGraphicFramePr>
        <p:xfrm>
          <a:off x="3124200" y="3200400"/>
          <a:ext cx="5715000" cy="3584575"/>
        </p:xfrm>
        <a:graphic>
          <a:graphicData uri="http://schemas.openxmlformats.org/drawingml/2006/table">
            <a:tbl>
              <a:tblPr/>
              <a:tblGrid>
                <a:gridCol w="2857500"/>
                <a:gridCol w="2857500"/>
              </a:tblGrid>
              <a:tr h="1371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trong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cộng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đồng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Thái độ , hoạt động trong cộng đồng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21295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12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827588"/>
            <a:ext cx="29972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5200" y="4679950"/>
            <a:ext cx="2640013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0" y="1143000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altLang="en-US" sz="3200">
                <a:solidFill>
                  <a:srgbClr val="0033CC"/>
                </a:solidFill>
              </a:rPr>
              <a:t>  BÀI 2:   Mỗi thành ngữ, tục ngữ dưới đây nói về một thái độ ứng xử trong cộng đồng. Em tán thành thái độ nào và không tán thành thái độ nào?</a:t>
            </a:r>
          </a:p>
          <a:p>
            <a:pPr marL="342900" indent="-342900" algn="l">
              <a:spcBef>
                <a:spcPct val="50000"/>
              </a:spcBef>
              <a:buFontTx/>
              <a:buAutoNum type="alphaLcParenR"/>
            </a:pPr>
            <a:r>
              <a:rPr lang="en-US" altLang="en-US" sz="3200">
                <a:solidFill>
                  <a:srgbClr val="0033CC"/>
                </a:solidFill>
              </a:rPr>
              <a:t>Chung lưng đấu cật.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en-US" sz="3200">
                <a:solidFill>
                  <a:srgbClr val="0033CC"/>
                </a:solidFill>
              </a:rPr>
              <a:t>b) Cháy nhà hàng xóm bình chân như vại.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en-US" sz="3200">
                <a:solidFill>
                  <a:srgbClr val="0033CC"/>
                </a:solidFill>
              </a:rPr>
              <a:t>c) Ăn ở như bát nước đầy.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en-US" sz="320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12291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                                </a:t>
            </a:r>
            <a:endParaRPr lang="en-US" altLang="en-US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27" name="Group 79"/>
          <p:cNvGraphicFramePr>
            <a:graphicFrameLocks noGrp="1"/>
          </p:cNvGraphicFramePr>
          <p:nvPr/>
        </p:nvGraphicFramePr>
        <p:xfrm>
          <a:off x="304800" y="2514600"/>
          <a:ext cx="3733800" cy="2406650"/>
        </p:xfrm>
        <a:graphic>
          <a:graphicData uri="http://schemas.openxmlformats.org/drawingml/2006/table">
            <a:tbl>
              <a:tblPr/>
              <a:tblGrid>
                <a:gridCol w="3733800"/>
              </a:tblGrid>
              <a:tr h="5177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Chung lưng đấu cật</a:t>
                      </a:r>
                    </a:p>
                  </a:txBody>
                  <a:tcPr marT="45552" marB="455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944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Cháy nhà hàng xóm bình chân như vại.</a:t>
                      </a: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552" marB="455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44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Ăn ở như bát nước đầy.</a:t>
                      </a: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552" marB="4555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326" name="Group 78"/>
          <p:cNvGraphicFramePr>
            <a:graphicFrameLocks noGrp="1"/>
          </p:cNvGraphicFramePr>
          <p:nvPr/>
        </p:nvGraphicFramePr>
        <p:xfrm>
          <a:off x="5224463" y="2362200"/>
          <a:ext cx="3733800" cy="2895600"/>
        </p:xfrm>
        <a:graphic>
          <a:graphicData uri="http://schemas.openxmlformats.org/drawingml/2006/table">
            <a:tbl>
              <a:tblPr/>
              <a:tblGrid>
                <a:gridCol w="3733800"/>
              </a:tblGrid>
              <a:tr h="10058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Sống ích kỉ, thờ ơ, chỉ biết có mình, không quan tâm đến người khác.</a:t>
                      </a:r>
                    </a:p>
                  </a:txBody>
                  <a:tcPr marT="45632" marB="456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9448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Sống có tình nghĩa, trước sau như một</a:t>
                      </a:r>
                    </a:p>
                  </a:txBody>
                  <a:tcPr marT="45632" marB="456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448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Đoàn kết, góp sức cùng nhau làm việc</a:t>
                      </a:r>
                    </a:p>
                  </a:txBody>
                  <a:tcPr marT="45632" marB="456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685800" y="3810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/>
              <a:t>Nối thành ngữ ở cột A với nghĩa ở cột B sao cho đúng</a:t>
            </a:r>
          </a:p>
        </p:txBody>
      </p:sp>
      <p:sp>
        <p:nvSpPr>
          <p:cNvPr id="53312" name="Text Box 64"/>
          <p:cNvSpPr txBox="1">
            <a:spLocks noChangeArrowheads="1"/>
          </p:cNvSpPr>
          <p:nvPr/>
        </p:nvSpPr>
        <p:spPr bwMode="auto">
          <a:xfrm>
            <a:off x="1584325" y="1666875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/>
              <a:t>A</a:t>
            </a:r>
          </a:p>
        </p:txBody>
      </p:sp>
      <p:sp>
        <p:nvSpPr>
          <p:cNvPr id="53313" name="Text Box 65"/>
          <p:cNvSpPr txBox="1">
            <a:spLocks noChangeArrowheads="1"/>
          </p:cNvSpPr>
          <p:nvPr/>
        </p:nvSpPr>
        <p:spPr bwMode="auto">
          <a:xfrm>
            <a:off x="6400800" y="1676400"/>
            <a:ext cx="42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/>
              <a:t>B</a:t>
            </a:r>
          </a:p>
        </p:txBody>
      </p:sp>
      <p:sp>
        <p:nvSpPr>
          <p:cNvPr id="53314" name="Line 66"/>
          <p:cNvSpPr>
            <a:spLocks noChangeShapeType="1"/>
          </p:cNvSpPr>
          <p:nvPr/>
        </p:nvSpPr>
        <p:spPr bwMode="auto">
          <a:xfrm>
            <a:off x="4038600" y="2743200"/>
            <a:ext cx="1143000" cy="205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15" name="Line 67"/>
          <p:cNvSpPr>
            <a:spLocks noChangeShapeType="1"/>
          </p:cNvSpPr>
          <p:nvPr/>
        </p:nvSpPr>
        <p:spPr bwMode="auto">
          <a:xfrm flipV="1">
            <a:off x="4038600" y="3733800"/>
            <a:ext cx="12192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316" name="Line 68"/>
          <p:cNvSpPr>
            <a:spLocks noChangeShapeType="1"/>
          </p:cNvSpPr>
          <p:nvPr/>
        </p:nvSpPr>
        <p:spPr bwMode="auto">
          <a:xfrm flipV="1">
            <a:off x="4038600" y="2819400"/>
            <a:ext cx="1143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11" grpId="0"/>
      <p:bldP spid="53312" grpId="0"/>
      <p:bldP spid="53313" grpId="0"/>
      <p:bldP spid="53314" grpId="0" animBg="1"/>
      <p:bldP spid="53315" grpId="0" animBg="1"/>
      <p:bldP spid="533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381000" y="381000"/>
            <a:ext cx="8534400" cy="3352800"/>
          </a:xfrm>
          <a:prstGeom prst="cloudCallout">
            <a:avLst>
              <a:gd name="adj1" fmla="val -21486"/>
              <a:gd name="adj2" fmla="val 1277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b="1" dirty="0" err="1">
                <a:cs typeface="Times New Roman" pitchFamily="18" charset="0"/>
              </a:rPr>
              <a:t>Em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tán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thành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và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không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tán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thành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thái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độ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nào</a:t>
            </a:r>
            <a:r>
              <a:rPr lang="en-US" sz="3200" b="1" dirty="0">
                <a:cs typeface="Times New Roman" pitchFamily="18" charset="0"/>
              </a:rPr>
              <a:t> , </a:t>
            </a:r>
            <a:r>
              <a:rPr lang="en-US" sz="3200" b="1" dirty="0" err="1">
                <a:cs typeface="Times New Roman" pitchFamily="18" charset="0"/>
              </a:rPr>
              <a:t>dùng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mặt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xanh</a:t>
            </a:r>
            <a:r>
              <a:rPr lang="en-US" sz="3200" b="1" dirty="0">
                <a:cs typeface="Times New Roman" pitchFamily="18" charset="0"/>
              </a:rPr>
              <a:t> ,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đỏ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để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biểu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cs typeface="Times New Roman" pitchFamily="18" charset="0"/>
              </a:rPr>
              <a:t>quyết</a:t>
            </a:r>
            <a:r>
              <a:rPr lang="en-US" sz="3200" b="1" dirty="0">
                <a:cs typeface="Times New Roman" pitchFamily="18" charset="0"/>
              </a:rPr>
              <a:t>.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533400" y="2286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</a:rPr>
              <a:t>Bài 2</a:t>
            </a:r>
            <a:endParaRPr lang="en-US" altLang="en-US" sz="3600">
              <a:solidFill>
                <a:srgbClr val="C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3276600"/>
            <a:ext cx="1447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0">
                <a:solidFill>
                  <a:srgbClr val="FF0000"/>
                </a:solidFill>
                <a:sym typeface="Wingdings" pitchFamily="2" charset="2"/>
              </a:rPr>
              <a:t>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00600" y="3352800"/>
            <a:ext cx="1219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0">
                <a:solidFill>
                  <a:schemeClr val="accent2"/>
                </a:solidFill>
                <a:sym typeface="Wingdings" pitchFamily="2" charset="2"/>
              </a:rPr>
              <a:t>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hung lung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hung lung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717800"/>
            <a:ext cx="60007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4419600" y="304800"/>
            <a:ext cx="4267200" cy="2286000"/>
          </a:xfrm>
          <a:prstGeom prst="flowChartPunchedTap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VNI-Times" pitchFamily="2" charset="0"/>
              </a:rPr>
              <a:t>Chung löng ñaáu caät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33400" y="4267200"/>
            <a:ext cx="1752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0">
                <a:solidFill>
                  <a:srgbClr val="FF0000"/>
                </a:solidFill>
                <a:sym typeface="Wingdings" pitchFamily="2" charset="2"/>
              </a:rPr>
              <a:t>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re_hou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88900"/>
            <a:ext cx="5334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j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886200"/>
            <a:ext cx="259873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zivi-man-m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667000"/>
            <a:ext cx="34925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4191000" y="0"/>
            <a:ext cx="4191000" cy="1889125"/>
          </a:xfrm>
          <a:prstGeom prst="cloudCallout">
            <a:avLst>
              <a:gd name="adj1" fmla="val -28634"/>
              <a:gd name="adj2" fmla="val 18235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 sz="2800" b="1">
                <a:latin typeface="VNI-Times" pitchFamily="2" charset="0"/>
              </a:rPr>
              <a:t>Chaùy nhaø haøng xoùm bình chaân nhö vaïi.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438400" y="4495800"/>
            <a:ext cx="1219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0">
                <a:solidFill>
                  <a:schemeClr val="accent2"/>
                </a:solidFill>
                <a:sym typeface="Wingdings" pitchFamily="2" charset="2"/>
              </a:rPr>
              <a:t>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at nuoc"/>
          <p:cNvPicPr>
            <a:picLocks noChangeAspect="1" noChangeArrowheads="1"/>
          </p:cNvPicPr>
          <p:nvPr/>
        </p:nvPicPr>
        <p:blipFill>
          <a:blip r:embed="rId3"/>
          <a:srcRect t="28635" r="7382"/>
          <a:stretch>
            <a:fillRect/>
          </a:stretch>
        </p:blipFill>
        <p:spPr bwMode="auto">
          <a:xfrm>
            <a:off x="0" y="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ami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462338"/>
            <a:ext cx="556260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5029200" y="304800"/>
            <a:ext cx="4114800" cy="1447800"/>
          </a:xfrm>
          <a:prstGeom prst="wedgeRoundRectCallout">
            <a:avLst>
              <a:gd name="adj1" fmla="val -43750"/>
              <a:gd name="adj2" fmla="val 21206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 b="1">
                <a:latin typeface="VNI-Times" pitchFamily="2" charset="0"/>
              </a:rPr>
              <a:t>AÊn ôû nhö baùt nöôùc ñaày.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838200" y="4419600"/>
            <a:ext cx="1447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0">
                <a:solidFill>
                  <a:srgbClr val="FF0000"/>
                </a:solidFill>
                <a:sym typeface="Wingdings" pitchFamily="2" charset="2"/>
              </a:rPr>
              <a:t>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/>
          <p:cNvSpPr>
            <a:spLocks noChangeArrowheads="1"/>
          </p:cNvSpPr>
          <p:nvPr/>
        </p:nvSpPr>
        <p:spPr bwMode="auto">
          <a:xfrm>
            <a:off x="1295400" y="381000"/>
            <a:ext cx="5943600" cy="2438400"/>
          </a:xfrm>
          <a:prstGeom prst="cloudCallout">
            <a:avLst>
              <a:gd name="adj1" fmla="val -37181"/>
              <a:gd name="adj2" fmla="val 76042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828800" y="685800"/>
            <a:ext cx="52578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.VnTime" pitchFamily="34" charset="0"/>
              </a:rPr>
              <a:t>    </a:t>
            </a:r>
            <a:r>
              <a:rPr lang="en-US" altLang="en-US" sz="3200">
                <a:solidFill>
                  <a:srgbClr val="FF0000"/>
                </a:solidFill>
              </a:rPr>
              <a:t>Em hãy tìm thêm các câu thành ngữ, tục ngữ nói về tinh thần đoàn kết yêu thương cộng đồng?</a:t>
            </a:r>
            <a:r>
              <a:rPr lang="en-US" altLang="en-US" sz="3200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1981200" y="3505200"/>
            <a:ext cx="6858000" cy="1790700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0099"/>
                </a:solidFill>
                <a:latin typeface=".VnTime" pitchFamily="34" charset="0"/>
              </a:rPr>
              <a:t> </a:t>
            </a:r>
          </a:p>
          <a:p>
            <a:r>
              <a:rPr lang="en-US" altLang="en-US" sz="3200">
                <a:solidFill>
                  <a:srgbClr val="000099"/>
                </a:solidFill>
                <a:latin typeface=".VnTime" pitchFamily="34" charset="0"/>
              </a:rPr>
              <a:t>   </a:t>
            </a:r>
            <a:r>
              <a:rPr lang="en-US" altLang="en-US" sz="3200">
                <a:solidFill>
                  <a:srgbClr val="000000"/>
                </a:solidFill>
                <a:latin typeface="Arial" charset="0"/>
              </a:rPr>
              <a:t>- Nhường cơm sẻ áo</a:t>
            </a:r>
          </a:p>
          <a:p>
            <a:r>
              <a:rPr lang="en-US" altLang="en-US" sz="3200">
                <a:solidFill>
                  <a:srgbClr val="000000"/>
                </a:solidFill>
                <a:latin typeface="Arial" charset="0"/>
              </a:rPr>
              <a:t>   - Đồng cam cộng khổ  </a:t>
            </a:r>
          </a:p>
          <a:p>
            <a:r>
              <a:rPr lang="en-US" altLang="en-US">
                <a:solidFill>
                  <a:srgbClr val="000000"/>
                </a:solidFill>
                <a:latin typeface="Arial" charset="0"/>
              </a:rPr>
              <a:t>      .......            </a:t>
            </a:r>
          </a:p>
        </p:txBody>
      </p:sp>
      <p:pic>
        <p:nvPicPr>
          <p:cNvPr id="18437" name="Picture 6" descr="Anima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29400"/>
            <a:ext cx="632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Anima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629400"/>
            <a:ext cx="632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Anima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6" descr="Animat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0"/>
            <a:ext cx="632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5400"/>
            <a:ext cx="8943975" cy="1905000"/>
          </a:xfrm>
        </p:spPr>
        <p:txBody>
          <a:bodyPr/>
          <a:lstStyle/>
          <a:p>
            <a:pPr algn="l" eaLnBrk="1" hangingPunct="1"/>
            <a:r>
              <a:rPr lang="en-US" altLang="en-US" sz="2800" b="1" u="sng" smtClean="0">
                <a:solidFill>
                  <a:srgbClr val="FF3300"/>
                </a:solidFill>
              </a:rPr>
              <a:t>Bài 3:</a:t>
            </a:r>
            <a:r>
              <a:rPr lang="en-US" altLang="en-US" sz="2800" smtClean="0"/>
              <a:t> </a:t>
            </a:r>
            <a:r>
              <a:rPr lang="en-US" altLang="en-US" sz="2800" smtClean="0">
                <a:solidFill>
                  <a:srgbClr val="0033CC"/>
                </a:solidFill>
              </a:rPr>
              <a:t>Tìm các bộ phận của câu:</a:t>
            </a:r>
            <a:br>
              <a:rPr lang="en-US" altLang="en-US" sz="2800" smtClean="0">
                <a:solidFill>
                  <a:srgbClr val="0033CC"/>
                </a:solidFill>
              </a:rPr>
            </a:br>
            <a:r>
              <a:rPr lang="en-US" altLang="en-US" sz="2800" smtClean="0">
                <a:solidFill>
                  <a:srgbClr val="0033CC"/>
                </a:solidFill>
              </a:rPr>
              <a:t>- Trả lời câu hỏi ”Ai (cái gì, con gì)? “</a:t>
            </a:r>
            <a:br>
              <a:rPr lang="en-US" altLang="en-US" sz="2800" smtClean="0">
                <a:solidFill>
                  <a:srgbClr val="0033CC"/>
                </a:solidFill>
              </a:rPr>
            </a:br>
            <a:r>
              <a:rPr lang="en-US" altLang="en-US" sz="2800" smtClean="0">
                <a:solidFill>
                  <a:srgbClr val="0033CC"/>
                </a:solidFill>
              </a:rPr>
              <a:t>- Trả lời câu hỏi”Làm gì? “</a:t>
            </a:r>
            <a:endParaRPr lang="en-US" altLang="en-US" sz="2800" u="sng" smtClean="0">
              <a:solidFill>
                <a:srgbClr val="0033CC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114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en-US" smtClean="0"/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a) Đàn sếu đang sải cánh trên cao.</a:t>
            </a:r>
          </a:p>
          <a:p>
            <a:pPr marL="609600" indent="-609600" eaLnBrk="1" hangingPunct="1"/>
            <a:endParaRPr lang="en-US" altLang="en-US" smtClean="0"/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b) Sau một cuộc dạo chơi, đám trẻ ra về.</a:t>
            </a:r>
          </a:p>
          <a:p>
            <a:pPr marL="609600" indent="-609600" eaLnBrk="1" hangingPunct="1">
              <a:buFontTx/>
              <a:buNone/>
            </a:pPr>
            <a:endParaRPr lang="en-US" altLang="en-US" smtClean="0"/>
          </a:p>
          <a:p>
            <a:pPr marL="609600" indent="-609600" eaLnBrk="1" hangingPunct="1">
              <a:buFontTx/>
              <a:buNone/>
            </a:pPr>
            <a:r>
              <a:rPr lang="en-US" altLang="en-US" smtClean="0"/>
              <a:t>c) Các em tới chỗ ông cụ, lễ phép hỏi.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762000" y="3810000"/>
            <a:ext cx="1371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62000" y="3810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itchFamily="34" charset="0"/>
              </a:rPr>
              <a:t>Con gì?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V="1">
            <a:off x="2362200" y="3810000"/>
            <a:ext cx="4038600" cy="9525"/>
          </a:xfrm>
          <a:prstGeom prst="line">
            <a:avLst/>
          </a:prstGeom>
          <a:noFill/>
          <a:ln w="76200" cmpd="tri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810000" y="3886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latin typeface="Tahoma" pitchFamily="34" charset="0"/>
              </a:rPr>
              <a:t>Làm gì?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5092700" y="4876800"/>
            <a:ext cx="1219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6629400" y="4876800"/>
            <a:ext cx="914400" cy="0"/>
          </a:xfrm>
          <a:prstGeom prst="line">
            <a:avLst/>
          </a:prstGeom>
          <a:noFill/>
          <a:ln w="76200" cmpd="tri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257800" y="4953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itchFamily="34" charset="0"/>
              </a:rPr>
              <a:t>Ai ?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553200" y="4953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latin typeface="Tahoma" pitchFamily="34" charset="0"/>
              </a:rPr>
              <a:t>Làm gì?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685800" y="6096000"/>
            <a:ext cx="1371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2222500" y="6019800"/>
            <a:ext cx="4724400" cy="76200"/>
          </a:xfrm>
          <a:prstGeom prst="line">
            <a:avLst/>
          </a:prstGeom>
          <a:noFill/>
          <a:ln w="76200" cmpd="tri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914400" y="62579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  <a:latin typeface="Tahoma" pitchFamily="34" charset="0"/>
              </a:rPr>
              <a:t>Ai ?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41910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>
                <a:latin typeface="Tahoma" pitchFamily="34" charset="0"/>
              </a:rPr>
              <a:t>Làm gì?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/>
              <a:t>                                </a:t>
            </a:r>
            <a:endParaRPr lang="en-US" altLang="en-US" sz="28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88" grpId="0" animBg="1"/>
      <p:bldP spid="16389" grpId="0"/>
      <p:bldP spid="16390" grpId="0" animBg="1"/>
      <p:bldP spid="16391" grpId="0"/>
      <p:bldP spid="16392" grpId="0" animBg="1"/>
      <p:bldP spid="16393" grpId="0" animBg="1"/>
      <p:bldP spid="16394" grpId="0"/>
      <p:bldP spid="16395" grpId="0"/>
      <p:bldP spid="16396" grpId="0" animBg="1"/>
      <p:bldP spid="16397" grpId="0" animBg="1"/>
      <p:bldP spid="16398" grpId="0"/>
      <p:bldP spid="163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SLGG_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WordArt 7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162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en-US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ỌC ÁI MỘ A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3657600" y="1524000"/>
            <a:ext cx="503872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- LỚP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609600" y="3352800"/>
            <a:ext cx="6096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Từ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ngữ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cộng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đồng</a:t>
            </a:r>
            <a:endParaRPr lang="en-US" sz="36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Ai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làm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gì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1066800" y="5715000"/>
            <a:ext cx="71247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NGUYỄN THỊ THƯỜNG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5400"/>
            <a:ext cx="9448800" cy="1462088"/>
          </a:xfrm>
        </p:spPr>
        <p:txBody>
          <a:bodyPr/>
          <a:lstStyle/>
          <a:p>
            <a:pPr algn="l" eaLnBrk="1" hangingPunct="1"/>
            <a:r>
              <a:rPr lang="en-US" altLang="en-US" sz="2800" b="1" u="sng" smtClean="0">
                <a:solidFill>
                  <a:srgbClr val="0033CC"/>
                </a:solidFill>
              </a:rPr>
              <a:t>Bài 4: </a:t>
            </a:r>
            <a:r>
              <a:rPr lang="en-US" altLang="en-US" sz="2800" b="1" smtClean="0">
                <a:solidFill>
                  <a:srgbClr val="0033CC"/>
                </a:solidFill>
              </a:rPr>
              <a:t>Đặt câu hỏi cho các bộ phận câu được in đậm: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982200" cy="5029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2800" b="1" smtClean="0">
                <a:solidFill>
                  <a:srgbClr val="000066"/>
                </a:solidFill>
              </a:rPr>
              <a:t>a) </a:t>
            </a:r>
            <a:r>
              <a:rPr lang="en-US" altLang="en-US" sz="2800" b="1" smtClean="0">
                <a:solidFill>
                  <a:srgbClr val="0033CC"/>
                </a:solidFill>
              </a:rPr>
              <a:t>Mấy bạn học</a:t>
            </a:r>
            <a:r>
              <a:rPr lang="en-US" altLang="en-US" sz="2800" smtClean="0">
                <a:solidFill>
                  <a:srgbClr val="0033CC"/>
                </a:solidFill>
              </a:rPr>
              <a:t> </a:t>
            </a:r>
            <a:r>
              <a:rPr lang="en-US" altLang="en-US" sz="2800" b="1" smtClean="0">
                <a:solidFill>
                  <a:srgbClr val="0033CC"/>
                </a:solidFill>
              </a:rPr>
              <a:t>trò</a:t>
            </a:r>
            <a:r>
              <a:rPr lang="en-US" altLang="en-US" sz="2800" b="1" smtClean="0">
                <a:solidFill>
                  <a:schemeClr val="folHlink"/>
                </a:solidFill>
              </a:rPr>
              <a:t> </a:t>
            </a:r>
            <a:r>
              <a:rPr lang="en-US" altLang="en-US" sz="2800" b="1" smtClean="0"/>
              <a:t>bỡ ngỡ đứng nép bên người thân.</a:t>
            </a:r>
          </a:p>
          <a:p>
            <a:pPr marL="609600" indent="-609600" eaLnBrk="1" hangingPunct="1">
              <a:buFontTx/>
              <a:buNone/>
            </a:pPr>
            <a:endParaRPr lang="en-US" altLang="en-US" sz="2800" smtClean="0"/>
          </a:p>
          <a:p>
            <a:pPr marL="609600" indent="-609600" eaLnBrk="1" hangingPunct="1">
              <a:buFontTx/>
              <a:buNone/>
            </a:pPr>
            <a:r>
              <a:rPr lang="en-US" altLang="en-US" sz="2800" b="1" smtClean="0">
                <a:solidFill>
                  <a:srgbClr val="0033CC"/>
                </a:solidFill>
              </a:rPr>
              <a:t>b) Ông ngoại</a:t>
            </a:r>
            <a:r>
              <a:rPr lang="en-US" altLang="en-US" sz="2800" smtClean="0">
                <a:solidFill>
                  <a:srgbClr val="000066"/>
                </a:solidFill>
              </a:rPr>
              <a:t> </a:t>
            </a:r>
            <a:r>
              <a:rPr lang="en-US" altLang="en-US" sz="2800" b="1" smtClean="0">
                <a:solidFill>
                  <a:srgbClr val="000066"/>
                </a:solidFill>
              </a:rPr>
              <a:t>dẫn tôi đi mua vở, chọn bút.</a:t>
            </a:r>
          </a:p>
          <a:p>
            <a:pPr marL="609600" indent="-609600" eaLnBrk="1" hangingPunct="1">
              <a:buFontTx/>
              <a:buNone/>
            </a:pPr>
            <a:endParaRPr lang="en-US" altLang="en-US" sz="2800" smtClean="0">
              <a:solidFill>
                <a:srgbClr val="000066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altLang="en-US" sz="2800" b="1" smtClean="0">
                <a:solidFill>
                  <a:srgbClr val="0033CC"/>
                </a:solidFill>
              </a:rPr>
              <a:t>c) Mẹ tôi</a:t>
            </a:r>
            <a:r>
              <a:rPr lang="en-US" altLang="en-US" sz="2800" smtClean="0">
                <a:solidFill>
                  <a:srgbClr val="000066"/>
                </a:solidFill>
              </a:rPr>
              <a:t> </a:t>
            </a:r>
            <a:r>
              <a:rPr lang="en-US" altLang="en-US" sz="2800" b="1" smtClean="0">
                <a:solidFill>
                  <a:srgbClr val="000066"/>
                </a:solidFill>
              </a:rPr>
              <a:t>âu yếm nắm tay tôi dẫn đi trên con đường 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800" b="1" smtClean="0">
                <a:solidFill>
                  <a:srgbClr val="000066"/>
                </a:solidFill>
              </a:rPr>
              <a:t>làng.</a:t>
            </a:r>
          </a:p>
          <a:p>
            <a:pPr marL="609600" indent="-609600" eaLnBrk="1" hangingPunct="1"/>
            <a:endParaRPr lang="en-US" altLang="en-US" sz="2800" smtClean="0">
              <a:solidFill>
                <a:srgbClr val="000066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3352800"/>
            <a:ext cx="77724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50000"/>
              </a:spcBef>
            </a:pPr>
            <a:r>
              <a:rPr lang="en-US" altLang="en-US" sz="2800" b="1">
                <a:solidFill>
                  <a:schemeClr val="hlink"/>
                </a:solidFill>
                <a:latin typeface="Tahoma" pitchFamily="34" charset="0"/>
              </a:rPr>
              <a:t>    </a:t>
            </a:r>
            <a:r>
              <a:rPr lang="en-US" altLang="en-US" b="1">
                <a:solidFill>
                  <a:srgbClr val="FF3300"/>
                </a:solidFill>
                <a:latin typeface="Tahoma" pitchFamily="34" charset="0"/>
              </a:rPr>
              <a:t>Ai bỡ ngỡ đứng nép bên người thân?</a:t>
            </a:r>
          </a:p>
          <a:p>
            <a:pPr marL="342900" indent="-342900" algn="l" eaLnBrk="0" hangingPunct="0">
              <a:spcBef>
                <a:spcPct val="50000"/>
              </a:spcBef>
            </a:pPr>
            <a:r>
              <a:rPr lang="en-US" altLang="en-US" sz="1800">
                <a:latin typeface="Tahoma" pitchFamily="34" charset="0"/>
              </a:rPr>
              <a:t>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4419600"/>
            <a:ext cx="464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800" b="1">
                <a:latin typeface="Tahoma" pitchFamily="34" charset="0"/>
              </a:rPr>
              <a:t>    </a:t>
            </a:r>
            <a:r>
              <a:rPr lang="en-US" altLang="en-US" b="1">
                <a:solidFill>
                  <a:srgbClr val="FF3300"/>
                </a:solidFill>
                <a:latin typeface="Tahoma" pitchFamily="34" charset="0"/>
              </a:rPr>
              <a:t>Ông ngoại làm gì?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57200" y="60960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ahoma" pitchFamily="34" charset="0"/>
              </a:rPr>
              <a:t>Mẹ bạn (tôi) làm gì?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8436" grpId="0"/>
      <p:bldP spid="18437" grpId="0"/>
      <p:bldP spid="184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 descr="TeddyBear-01-june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87913" y="3810000"/>
            <a:ext cx="2274887" cy="2590800"/>
          </a:xfrm>
        </p:spPr>
      </p:pic>
      <p:pic>
        <p:nvPicPr>
          <p:cNvPr id="21507" name="Picture 13" descr="TeddyBear-01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215741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3" descr="TeddyBear-01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495800"/>
            <a:ext cx="215741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3" descr="TeddyBear-01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743200"/>
            <a:ext cx="215741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3" descr="TeddyBear-01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905000"/>
            <a:ext cx="215741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447800" y="533400"/>
            <a:ext cx="5715000" cy="1676400"/>
          </a:xfrm>
          <a:prstGeom prst="cloudCallout">
            <a:avLst>
              <a:gd name="adj1" fmla="val -28634"/>
              <a:gd name="adj2" fmla="val 18235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en-US" sz="3600" b="1">
                <a:cs typeface="Times New Roman" pitchFamily="18" charset="0"/>
              </a:rPr>
              <a:t>Ai nhanh hơn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5313" y="1066800"/>
            <a:ext cx="7278687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7900" y="2819400"/>
            <a:ext cx="7191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4572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1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002213"/>
            <a:ext cx="2209800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685800"/>
            <a:ext cx="7620000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5181600"/>
            <a:ext cx="3749675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Longhorn M3 Bli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24579" name="WordArt 6"/>
          <p:cNvSpPr>
            <a:spLocks noChangeArrowheads="1" noChangeShapeType="1" noTextEdit="1"/>
          </p:cNvSpPr>
          <p:nvPr/>
        </p:nvSpPr>
        <p:spPr bwMode="auto">
          <a:xfrm>
            <a:off x="838200" y="1143000"/>
            <a:ext cx="7181850" cy="3810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Bài học kết thúc</a:t>
            </a:r>
          </a:p>
          <a:p>
            <a:r>
              <a:rPr lang="vi-VN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Chúc các em chăm ngoan hoc tốt !</a:t>
            </a:r>
            <a:endParaRPr lang="en-US" sz="3600" kern="1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4580" name="Picture 7" descr="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-58738"/>
            <a:ext cx="38100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876800"/>
            <a:ext cx="16764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 descr="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002213"/>
            <a:ext cx="2209800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419600"/>
            <a:ext cx="1371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to-1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5880100"/>
            <a:ext cx="7543800" cy="749300"/>
          </a:xfrm>
          <a:noFill/>
        </p:spPr>
      </p:pic>
      <p:pic>
        <p:nvPicPr>
          <p:cNvPr id="3075" name="Picture 3" descr="FLOW0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5334000"/>
            <a:ext cx="4267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5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8633">
            <a:off x="-596900" y="11214100"/>
            <a:ext cx="75438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4457700" y="1162050"/>
            <a:ext cx="203200" cy="846138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alt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533400" y="2209800"/>
            <a:ext cx="8305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4000">
                <a:solidFill>
                  <a:srgbClr val="0033CC"/>
                </a:solidFill>
              </a:rPr>
              <a:t>Luyện từ và câu</a:t>
            </a:r>
          </a:p>
          <a:p>
            <a:endParaRPr lang="en-US" altLang="en-US" sz="4000">
              <a:solidFill>
                <a:srgbClr val="0033CC"/>
              </a:solidFill>
            </a:endParaRPr>
          </a:p>
          <a:p>
            <a:r>
              <a:rPr lang="en-US" altLang="en-US" sz="4400">
                <a:solidFill>
                  <a:srgbClr val="0033CC"/>
                </a:solidFill>
              </a:rPr>
              <a:t>Từ ngữ về cộng đồng.</a:t>
            </a:r>
          </a:p>
          <a:p>
            <a:r>
              <a:rPr lang="en-US" altLang="en-US" sz="4400">
                <a:solidFill>
                  <a:srgbClr val="0033CC"/>
                </a:solidFill>
              </a:rPr>
              <a:t>Ôn tập câu </a:t>
            </a:r>
            <a:r>
              <a:rPr lang="en-US" altLang="en-US" sz="4400" i="1">
                <a:solidFill>
                  <a:srgbClr val="0033CC"/>
                </a:solidFill>
              </a:rPr>
              <a:t>Ai làm gì?</a:t>
            </a:r>
          </a:p>
          <a:p>
            <a:endParaRPr lang="en-US" altLang="en-US" sz="3600" i="1">
              <a:solidFill>
                <a:srgbClr val="0033CC"/>
              </a:solidFill>
            </a:endParaRPr>
          </a:p>
          <a:p>
            <a:endParaRPr lang="en-US" altLang="en-US" sz="3600" i="1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2" presetID="34" presetClass="emph" presetSubtype="0" repeatCount="5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8763"/>
            <a:ext cx="8610600" cy="3048000"/>
          </a:xfrm>
        </p:spPr>
        <p:txBody>
          <a:bodyPr/>
          <a:lstStyle/>
          <a:p>
            <a:pPr algn="l" eaLnBrk="1" hangingPunct="1"/>
            <a:r>
              <a:rPr lang="en-US" altLang="en-US" sz="2800" smtClean="0">
                <a:solidFill>
                  <a:srgbClr val="000066"/>
                </a:solidFill>
              </a:rPr>
              <a:t>   Tìm các hình ảnh so sánh trong những câu thơ dưới đây:</a:t>
            </a:r>
            <a:br>
              <a:rPr lang="en-US" altLang="en-US" sz="2800" smtClean="0">
                <a:solidFill>
                  <a:srgbClr val="000066"/>
                </a:solidFill>
              </a:rPr>
            </a:br>
            <a:r>
              <a:rPr lang="en-US" altLang="en-US" sz="2800" smtClean="0">
                <a:solidFill>
                  <a:srgbClr val="000066"/>
                </a:solidFill>
              </a:rPr>
              <a:t>  </a:t>
            </a:r>
            <a:r>
              <a:rPr lang="en-US" altLang="en-US" sz="2800" smtClean="0">
                <a:solidFill>
                  <a:schemeClr val="tx1"/>
                </a:solidFill>
              </a:rPr>
              <a:t>a) Trẻ em như búp trên cành</a:t>
            </a:r>
            <a:br>
              <a:rPr lang="en-US" altLang="en-US" sz="2800" smtClean="0">
                <a:solidFill>
                  <a:schemeClr val="tx1"/>
                </a:solidFill>
              </a:rPr>
            </a:br>
            <a:r>
              <a:rPr lang="en-US" altLang="en-US" sz="2800" smtClean="0">
                <a:solidFill>
                  <a:schemeClr val="tx1"/>
                </a:solidFill>
              </a:rPr>
              <a:t>   Biết ăn ngủ, biết học hành là ngoan.</a:t>
            </a:r>
            <a:br>
              <a:rPr lang="en-US" altLang="en-US" sz="2800" smtClean="0">
                <a:solidFill>
                  <a:schemeClr val="tx1"/>
                </a:solidFill>
              </a:rPr>
            </a:br>
            <a:endParaRPr lang="en-US" altLang="en-US" sz="2800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962400"/>
            <a:ext cx="7194550" cy="1833563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2800" smtClean="0"/>
              <a:t>b)  Ngôi nhà như trẻ nhỏ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800" smtClean="0"/>
              <a:t>     Lớn lên với trời xanh.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066800" y="990600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800" b="1" u="sng">
                <a:latin typeface=".VnTime" pitchFamily="34" charset="0"/>
              </a:rPr>
              <a:t>Bµi cò:</a:t>
            </a: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/>
              <a:t>                                </a:t>
            </a:r>
            <a:endParaRPr lang="en-US" altLang="en-US" sz="280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1219200" y="3200400"/>
            <a:ext cx="12192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200400" y="3200400"/>
            <a:ext cx="22098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1404938" y="4419600"/>
            <a:ext cx="13716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657600" y="4419600"/>
            <a:ext cx="10668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4106" name="Picture 9" descr="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48640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9" descr="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486400"/>
            <a:ext cx="220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609600"/>
            <a:ext cx="9144000" cy="7069138"/>
          </a:xfr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86000" y="6096000"/>
            <a:ext cx="4803775" cy="963613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                                </a:t>
            </a:r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990600" y="685800"/>
            <a:ext cx="76962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n-US" altLang="en-US" sz="3200">
                <a:solidFill>
                  <a:srgbClr val="0033CC"/>
                </a:solidFill>
              </a:rPr>
              <a:t>Dưới đây là một số từ có tiếng </a:t>
            </a:r>
            <a:r>
              <a:rPr lang="en-US" altLang="en-US" sz="3200">
                <a:solidFill>
                  <a:srgbClr val="FF0000"/>
                </a:solidFill>
              </a:rPr>
              <a:t>cộng</a:t>
            </a:r>
            <a:r>
              <a:rPr lang="en-US" altLang="en-US" sz="3200">
                <a:solidFill>
                  <a:srgbClr val="0033CC"/>
                </a:solidFill>
              </a:rPr>
              <a:t> hoặc tiếng</a:t>
            </a:r>
          </a:p>
          <a:p>
            <a:pPr algn="l"/>
            <a:r>
              <a:rPr lang="en-US" altLang="en-US" sz="3200">
                <a:solidFill>
                  <a:srgbClr val="0033CC"/>
                </a:solidFill>
              </a:rPr>
              <a:t> </a:t>
            </a:r>
            <a:r>
              <a:rPr lang="en-US" altLang="en-US" sz="3200">
                <a:solidFill>
                  <a:srgbClr val="FF0000"/>
                </a:solidFill>
              </a:rPr>
              <a:t>đồng</a:t>
            </a:r>
            <a:r>
              <a:rPr lang="en-US" altLang="en-US" sz="3200">
                <a:solidFill>
                  <a:srgbClr val="0033CC"/>
                </a:solidFill>
              </a:rPr>
              <a:t> và </a:t>
            </a:r>
            <a:r>
              <a:rPr lang="en-US" altLang="en-US" sz="3200">
                <a:solidFill>
                  <a:srgbClr val="FF0000"/>
                </a:solidFill>
              </a:rPr>
              <a:t>nghĩa của chúng</a:t>
            </a:r>
            <a:endParaRPr lang="en-US" altLang="en-US" sz="3200">
              <a:solidFill>
                <a:srgbClr val="0033CC"/>
              </a:solidFill>
            </a:endParaRPr>
          </a:p>
          <a:p>
            <a:pPr algn="l"/>
            <a:r>
              <a:rPr lang="en-US" altLang="en-US" sz="3200">
                <a:solidFill>
                  <a:srgbClr val="0033CC"/>
                </a:solidFill>
              </a:rPr>
              <a:t>Em có thể xếp những từ nào vào mỗi ô trong </a:t>
            </a:r>
          </a:p>
          <a:p>
            <a:pPr algn="l"/>
            <a:r>
              <a:rPr lang="en-US" altLang="en-US" sz="3200">
                <a:solidFill>
                  <a:srgbClr val="0033CC"/>
                </a:solidFill>
              </a:rPr>
              <a:t>bảng phân loại sau: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8600" y="2819400"/>
            <a:ext cx="86106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buFontTx/>
              <a:buChar char="-"/>
            </a:pPr>
            <a:r>
              <a:rPr lang="en-US" altLang="en-US">
                <a:solidFill>
                  <a:srgbClr val="0033CC"/>
                </a:solidFill>
              </a:rPr>
              <a:t> </a:t>
            </a:r>
            <a:r>
              <a:rPr lang="en-US" altLang="en-US" sz="2800">
                <a:solidFill>
                  <a:srgbClr val="0033CC"/>
                </a:solidFill>
              </a:rPr>
              <a:t>Cộng đồng: </a:t>
            </a:r>
            <a:r>
              <a:rPr lang="en-US" altLang="en-US" sz="2800">
                <a:solidFill>
                  <a:srgbClr val="FF0000"/>
                </a:solidFill>
              </a:rPr>
              <a:t>những người cùng sống trong một tập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thể hoặc một khu vực, gắn bó với nhau.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- Cộng tác: </a:t>
            </a:r>
            <a:r>
              <a:rPr lang="en-US" altLang="en-US" sz="2800">
                <a:solidFill>
                  <a:srgbClr val="FF0000"/>
                </a:solidFill>
              </a:rPr>
              <a:t>cùng làm chung một việc.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- Đồng bào: </a:t>
            </a:r>
            <a:r>
              <a:rPr lang="en-US" altLang="en-US" sz="2800">
                <a:solidFill>
                  <a:srgbClr val="FF0000"/>
                </a:solidFill>
              </a:rPr>
              <a:t>người cùng nòi giống.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- Đồng đội: </a:t>
            </a:r>
            <a:r>
              <a:rPr lang="en-US" altLang="en-US" sz="2800">
                <a:solidFill>
                  <a:srgbClr val="FF0000"/>
                </a:solidFill>
              </a:rPr>
              <a:t>người cùng đội ngũ.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- Đông tâm: </a:t>
            </a:r>
            <a:r>
              <a:rPr lang="en-US" altLang="en-US" sz="2800">
                <a:solidFill>
                  <a:srgbClr val="FF0000"/>
                </a:solidFill>
              </a:rPr>
              <a:t>cùng một lòng.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- Đồng hương: </a:t>
            </a:r>
            <a:r>
              <a:rPr lang="en-US" altLang="en-US" sz="2800">
                <a:solidFill>
                  <a:srgbClr val="FF0000"/>
                </a:solidFill>
              </a:rPr>
              <a:t>người cùng quê.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altLang="en-US" sz="2800">
              <a:solidFill>
                <a:srgbClr val="0033CC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                            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8600" y="685800"/>
            <a:ext cx="114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u="sng">
                <a:solidFill>
                  <a:srgbClr val="FF3300"/>
                </a:solidFill>
              </a:rPr>
              <a:t>Bài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  <p:bldP spid="3080" grpId="1" animBg="1"/>
      <p:bldP spid="3082" grpId="0"/>
      <p:bldP spid="30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                                </a:t>
            </a:r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 u="sng">
                <a:solidFill>
                  <a:srgbClr val="FF3300"/>
                </a:solidFill>
              </a:rPr>
              <a:t>Bài 1: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371600" y="533400"/>
            <a:ext cx="6781800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en-US">
                <a:solidFill>
                  <a:srgbClr val="0033CC"/>
                </a:solidFill>
              </a:rPr>
              <a:t>- Cộng đồng: </a:t>
            </a:r>
            <a:r>
              <a:rPr lang="en-US" altLang="en-US">
                <a:solidFill>
                  <a:srgbClr val="FF0000"/>
                </a:solidFill>
              </a:rPr>
              <a:t>những người cùng sống trong một tập thể hoặc một khu vực, gắn bó với nhau.</a:t>
            </a:r>
          </a:p>
          <a:p>
            <a:pPr algn="l"/>
            <a:r>
              <a:rPr lang="en-US" altLang="en-US">
                <a:solidFill>
                  <a:srgbClr val="0033CC"/>
                </a:solidFill>
              </a:rPr>
              <a:t>- Cộng tác: </a:t>
            </a:r>
            <a:r>
              <a:rPr lang="en-US" altLang="en-US">
                <a:solidFill>
                  <a:srgbClr val="FF0000"/>
                </a:solidFill>
              </a:rPr>
              <a:t>cùng làm chung một việc.</a:t>
            </a:r>
          </a:p>
          <a:p>
            <a:pPr algn="l"/>
            <a:r>
              <a:rPr lang="en-US" altLang="en-US">
                <a:solidFill>
                  <a:srgbClr val="0033CC"/>
                </a:solidFill>
              </a:rPr>
              <a:t>- Đồng bào: </a:t>
            </a:r>
            <a:r>
              <a:rPr lang="en-US" altLang="en-US">
                <a:solidFill>
                  <a:srgbClr val="FF0000"/>
                </a:solidFill>
              </a:rPr>
              <a:t>người cùng nòi giống. </a:t>
            </a:r>
          </a:p>
          <a:p>
            <a:pPr algn="l"/>
            <a:r>
              <a:rPr lang="en-US" altLang="en-US">
                <a:solidFill>
                  <a:srgbClr val="0033CC"/>
                </a:solidFill>
              </a:rPr>
              <a:t>- Đồng đội: </a:t>
            </a:r>
            <a:r>
              <a:rPr lang="en-US" altLang="en-US">
                <a:solidFill>
                  <a:srgbClr val="FF0000"/>
                </a:solidFill>
              </a:rPr>
              <a:t>người cùng đội ngũ.</a:t>
            </a:r>
          </a:p>
          <a:p>
            <a:pPr algn="l"/>
            <a:r>
              <a:rPr lang="en-US" altLang="en-US">
                <a:solidFill>
                  <a:srgbClr val="0033CC"/>
                </a:solidFill>
              </a:rPr>
              <a:t>- Đồng tâm: </a:t>
            </a:r>
            <a:r>
              <a:rPr lang="en-US" altLang="en-US">
                <a:solidFill>
                  <a:srgbClr val="FF0000"/>
                </a:solidFill>
              </a:rPr>
              <a:t>cùng một lòng.</a:t>
            </a:r>
          </a:p>
          <a:p>
            <a:pPr algn="l"/>
            <a:r>
              <a:rPr lang="en-US" altLang="en-US">
                <a:solidFill>
                  <a:srgbClr val="0033CC"/>
                </a:solidFill>
              </a:rPr>
              <a:t>- Đồng hương: </a:t>
            </a:r>
            <a:r>
              <a:rPr lang="en-US" altLang="en-US">
                <a:solidFill>
                  <a:srgbClr val="FF0000"/>
                </a:solidFill>
              </a:rPr>
              <a:t>người cùng quê.</a:t>
            </a:r>
          </a:p>
          <a:p>
            <a:pPr algn="l"/>
            <a:endParaRPr lang="en-US" altLang="en-US">
              <a:solidFill>
                <a:srgbClr val="0033CC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/>
              <a:t>                            </a:t>
            </a:r>
          </a:p>
        </p:txBody>
      </p:sp>
      <p:graphicFrame>
        <p:nvGraphicFramePr>
          <p:cNvPr id="7331" name="Group 163"/>
          <p:cNvGraphicFramePr>
            <a:graphicFrameLocks noGrp="1"/>
          </p:cNvGraphicFramePr>
          <p:nvPr/>
        </p:nvGraphicFramePr>
        <p:xfrm>
          <a:off x="609600" y="3276600"/>
          <a:ext cx="7848600" cy="3254378"/>
        </p:xfrm>
        <a:graphic>
          <a:graphicData uri="http://schemas.openxmlformats.org/drawingml/2006/table">
            <a:tbl>
              <a:tblPr/>
              <a:tblGrid>
                <a:gridCol w="3832225"/>
                <a:gridCol w="4016375"/>
              </a:tblGrid>
              <a:tr h="1119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Những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trong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cộng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đồng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charset="0"/>
                        </a:rPr>
                        <a:t>Thái độ, hoạt động trong cộng đồng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6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1219200" y="48768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>
                <a:solidFill>
                  <a:srgbClr val="0033CC"/>
                </a:solidFill>
              </a:rPr>
              <a:t>Cộng đồng 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1323975" y="5257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33CC"/>
                </a:solidFill>
              </a:rPr>
              <a:t>Đồng bào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1295400" y="5699125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33CC"/>
                </a:solidFill>
              </a:rPr>
              <a:t>Đồng đội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1295400" y="6096000"/>
            <a:ext cx="1808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33CC"/>
                </a:solidFill>
              </a:rPr>
              <a:t>Đồng hương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5562600" y="4953000"/>
            <a:ext cx="1870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33CC"/>
                </a:solidFill>
              </a:rPr>
              <a:t>Cộng tác</a:t>
            </a:r>
          </a:p>
        </p:txBody>
      </p:sp>
      <p:sp>
        <p:nvSpPr>
          <p:cNvPr id="7327" name="Text Box 159"/>
          <p:cNvSpPr txBox="1">
            <a:spLocks noChangeArrowheads="1"/>
          </p:cNvSpPr>
          <p:nvPr/>
        </p:nvSpPr>
        <p:spPr bwMode="auto">
          <a:xfrm flipH="1">
            <a:off x="5553075" y="5330825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33CC"/>
                </a:solidFill>
              </a:rPr>
              <a:t>Đồng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7" grpId="0"/>
      <p:bldP spid="7278" grpId="0"/>
      <p:bldP spid="7280" grpId="0"/>
      <p:bldP spid="7284" grpId="0"/>
      <p:bldP spid="7286" grpId="0"/>
      <p:bldP spid="73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611188"/>
            <a:ext cx="9156700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0"/>
            <a:ext cx="63277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7938"/>
            <a:ext cx="92424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938"/>
            <a:ext cx="9244013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5314950"/>
            <a:ext cx="86328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157850"/>
  <p:tag name="VIOLETTITLE" val="Tuần 8. MRVT: Cộng đồng. Ôn tập câu Ai làm gì?"/>
  <p:tag name="VIOLETLESSON" val="8"/>
  <p:tag name="VIOLETCATID" val="7840642"/>
  <p:tag name="VIOLETSUBJECT" val="Luyện từ và câu 3"/>
  <p:tag name="VIOLETAUTHORID" val="932949"/>
  <p:tag name="VIOLETAUTHORNAME" val="Nguyễn Thị Thanh Nga"/>
  <p:tag name="VIOLETAUTHORAVATAR" val="0/932/949/avatar.jpg"/>
  <p:tag name="VIOLETAUTHORADDRESS" val="Trường TH Lê Độ - Quảng Nam"/>
  <p:tag name="VIOLETDATE" val="2017-10-24 06:05:32"/>
  <p:tag name="VIOLETHIT" val="181"/>
  <p:tag name="VIOLETLIKE" val="0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5&quot;/&gt;&lt;/object&gt;&lt;object type=&quot;3&quot; unique_id=&quot;10005&quot;&gt;&lt;property id=&quot;20148&quot; value=&quot;5&quot;/&gt;&lt;property id=&quot;20300&quot; value=&quot;Slide 3&quot;/&gt;&lt;property id=&quot;20307&quot; value=&quot;273&quot;/&gt;&lt;/object&gt;&lt;object type=&quot;3&quot; unique_id=&quot;10006&quot;&gt;&lt;property id=&quot;20148&quot; value=&quot;5&quot;/&gt;&lt;property id=&quot;20300&quot; value=&quot;Slide 4 - &amp;quot;   Tìm các hình ảnh so sánh trong những câu thơ dưới đây:&amp;#x0D;&amp;#x0A;  a) Trẻ em như búp trên cành&amp;#x0D;&amp;#x0A;   Biết ăn ngủ, biết học hà&quot;/&gt;&lt;property id=&quot;20307&quot; value=&quot;272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87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289&quot;/&gt;&lt;/object&gt;&lt;object type=&quot;3&quot; unique_id=&quot;10013&quot;&gt;&lt;property id=&quot;20148&quot; value=&quot;5&quot;/&gt;&lt;property id=&quot;20300&quot; value=&quot;Slide 11&quot;/&gt;&lt;property id=&quot;20307&quot; value=&quot;290&quot;/&gt;&lt;/object&gt;&lt;object type=&quot;3&quot; unique_id=&quot;10014&quot;&gt;&lt;property id=&quot;20148&quot; value=&quot;5&quot;/&gt;&lt;property id=&quot;20300&quot; value=&quot;Slide 12&quot;/&gt;&lt;property id=&quot;20307&quot; value=&quot;260&quot;/&gt;&lt;/object&gt;&lt;object type=&quot;3&quot; unique_id=&quot;10015&quot;&gt;&lt;property id=&quot;20148&quot; value=&quot;5&quot;/&gt;&lt;property id=&quot;20300&quot; value=&quot;Slide 13&quot;/&gt;&lt;property id=&quot;20307&quot; value=&quot;279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2&quot;/&gt;&lt;/object&gt;&lt;object type=&quot;3&quot; unique_id=&quot;10019&quot;&gt;&lt;property id=&quot;20148&quot; value=&quot;5&quot;/&gt;&lt;property id=&quot;20300&quot; value=&quot;Slide 17&quot;/&gt;&lt;property id=&quot;20307&quot; value=&quot;283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 - &amp;quot;Bài 3: Tìm các bộ phận của câu:&amp;#x0D;&amp;#x0A;- Trả lời câu hỏi ”Ai (cái gì, con gì)? “&amp;#x0D;&amp;#x0A;- Trả lời câu hỏi”Làm gì? “&amp;quot;&quot;/&gt;&lt;property id=&quot;20307&quot; value=&quot;269&quot;/&gt;&lt;/object&gt;&lt;object type=&quot;3&quot; unique_id=&quot;10022&quot;&gt;&lt;property id=&quot;20148&quot; value=&quot;5&quot;/&gt;&lt;property id=&quot;20300&quot; value=&quot;Slide 20 - &amp;quot;Bài 4: Đặt câu hỏi cho các bộ phận câu được in đậm:&amp;quot;&quot;/&gt;&lt;property id=&quot;20307&quot; value=&quot;270&quot;/&gt;&lt;/object&gt;&lt;object type=&quot;3&quot; unique_id=&quot;10023&quot;&gt;&lt;property id=&quot;20148&quot; value=&quot;5&quot;/&gt;&lt;property id=&quot;20300&quot; value=&quot;Slide 21&quot;/&gt;&lt;property id=&quot;20307&quot; value=&quot;284&quot;/&gt;&lt;/object&gt;&lt;object type=&quot;3&quot; unique_id=&quot;10024&quot;&gt;&lt;property id=&quot;20148&quot; value=&quot;5&quot;/&gt;&lt;property id=&quot;20300&quot; value=&quot;Slide 22&quot;/&gt;&lt;property id=&quot;20307&quot; value=&quot;292&quot;/&gt;&lt;/object&gt;&lt;object type=&quot;3&quot; unique_id=&quot;10025&quot;&gt;&lt;property id=&quot;20148&quot; value=&quot;5&quot;/&gt;&lt;property id=&quot;20300&quot; value=&quot;Slide 23&quot;/&gt;&lt;property id=&quot;20307&quot; value=&quot;293&quot;/&gt;&lt;/object&gt;&lt;object type=&quot;3&quot; unique_id=&quot;10026&quot;&gt;&lt;property id=&quot;20148&quot; value=&quot;5&quot;/&gt;&lt;property id=&quot;20300&quot; value=&quot;Slide 24&quot;/&gt;&lt;property id=&quot;20307&quot; value=&quot;264&quot;/&gt;&lt;/object&gt;&lt;object type=&quot;3&quot; unique_id=&quot;10052&quot;&gt;&lt;property id=&quot;20148&quot; value=&quot;5&quot;/&gt;&lt;property id=&quot;20300&quot; value=&quot;Slide 2&quot;/&gt;&lt;property id=&quot;20307&quot; value=&quot;2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686</Words>
  <Application>Microsoft Office PowerPoint</Application>
  <PresentationFormat>On-screen Show (4:3)</PresentationFormat>
  <Paragraphs>117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Slide 1</vt:lpstr>
      <vt:lpstr>Slide 2</vt:lpstr>
      <vt:lpstr>Slide 3</vt:lpstr>
      <vt:lpstr>   Tìm các hình ảnh so sánh trong những câu thơ dưới đây:   a) Trẻ em như búp trên cành    Biết ăn ngủ, biết học hành là ngoan.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Bài 3: Tìm các bộ phận của câu: - Trả lời câu hỏi ”Ai (cái gì, con gì)? “ - Trả lời câu hỏi”Làm gì? “</vt:lpstr>
      <vt:lpstr>Bài 4: Đặt câu hỏi cho các bộ phận câu được in đậm:</vt:lpstr>
      <vt:lpstr>Slide 21</vt:lpstr>
      <vt:lpstr>Slide 22</vt:lpstr>
      <vt:lpstr>Slide 23</vt:lpstr>
      <vt:lpstr>Slide 24</vt:lpstr>
    </vt:vector>
  </TitlesOfParts>
  <Company>Informatic Technology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Thai Son</dc:creator>
  <cp:lastModifiedBy>AutoBVT</cp:lastModifiedBy>
  <cp:revision>75</cp:revision>
  <dcterms:created xsi:type="dcterms:W3CDTF">2009-03-03T15:38:46Z</dcterms:created>
  <dcterms:modified xsi:type="dcterms:W3CDTF">2017-10-26T01:35:58Z</dcterms:modified>
</cp:coreProperties>
</file>