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532" r:id="rId2"/>
    <p:sldId id="533" r:id="rId3"/>
    <p:sldId id="617" r:id="rId4"/>
    <p:sldId id="620" r:id="rId5"/>
    <p:sldId id="618" r:id="rId6"/>
    <p:sldId id="622" r:id="rId7"/>
    <p:sldId id="623" r:id="rId8"/>
    <p:sldId id="626" r:id="rId9"/>
    <p:sldId id="625" r:id="rId10"/>
    <p:sldId id="628" r:id="rId11"/>
    <p:sldId id="630" r:id="rId12"/>
    <p:sldId id="631" r:id="rId13"/>
    <p:sldId id="627" r:id="rId14"/>
    <p:sldId id="534" r:id="rId15"/>
    <p:sldId id="577" r:id="rId16"/>
    <p:sldId id="578" r:id="rId17"/>
    <p:sldId id="579" r:id="rId18"/>
    <p:sldId id="580" r:id="rId19"/>
    <p:sldId id="581" r:id="rId20"/>
    <p:sldId id="603" r:id="rId21"/>
    <p:sldId id="582" r:id="rId22"/>
    <p:sldId id="601"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60" r:id="rId36"/>
    <p:sldId id="562" r:id="rId37"/>
    <p:sldId id="564" r:id="rId38"/>
    <p:sldId id="565" r:id="rId39"/>
    <p:sldId id="566" r:id="rId40"/>
    <p:sldId id="567" r:id="rId41"/>
    <p:sldId id="568" r:id="rId42"/>
    <p:sldId id="569" r:id="rId43"/>
    <p:sldId id="570" r:id="rId44"/>
    <p:sldId id="575" r:id="rId45"/>
    <p:sldId id="605" r:id="rId46"/>
    <p:sldId id="606" r:id="rId47"/>
    <p:sldId id="607" r:id="rId48"/>
    <p:sldId id="608" r:id="rId49"/>
    <p:sldId id="609" r:id="rId50"/>
    <p:sldId id="610" r:id="rId51"/>
    <p:sldId id="611" r:id="rId52"/>
    <p:sldId id="612" r:id="rId53"/>
    <p:sldId id="613" r:id="rId54"/>
    <p:sldId id="614" r:id="rId55"/>
    <p:sldId id="615" r:id="rId56"/>
    <p:sldId id="616" r:id="rId57"/>
    <p:sldId id="52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9" autoAdjust="0"/>
    <p:restoredTop sz="92362" autoAdjust="0"/>
  </p:normalViewPr>
  <p:slideViewPr>
    <p:cSldViewPr>
      <p:cViewPr>
        <p:scale>
          <a:sx n="70" d="100"/>
          <a:sy n="70"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mắc</c:v>
                </c:pt>
              </c:strCache>
            </c:strRef>
          </c:tx>
          <c:invertIfNegative val="0"/>
          <c:cat>
            <c:strRef>
              <c:f>Sheet1!$A$2:$A$6</c:f>
              <c:strCache>
                <c:ptCount val="5"/>
                <c:pt idx="0">
                  <c:v>&lt; 9 tháng</c:v>
                </c:pt>
                <c:pt idx="1">
                  <c:v>9-11 tháng</c:v>
                </c:pt>
                <c:pt idx="2">
                  <c:v>1-5 tuổi</c:v>
                </c:pt>
                <c:pt idx="3">
                  <c:v>6-15 tuổi</c:v>
                </c:pt>
                <c:pt idx="4">
                  <c:v>&gt; 15 tuổi</c:v>
                </c:pt>
              </c:strCache>
            </c:strRef>
          </c:cat>
          <c:val>
            <c:numRef>
              <c:f>Sheet1!$B$2:$B$6</c:f>
              <c:numCache>
                <c:formatCode>General</c:formatCode>
                <c:ptCount val="5"/>
                <c:pt idx="0">
                  <c:v>7</c:v>
                </c:pt>
                <c:pt idx="1">
                  <c:v>5</c:v>
                </c:pt>
                <c:pt idx="2">
                  <c:v>3</c:v>
                </c:pt>
                <c:pt idx="3">
                  <c:v>2</c:v>
                </c:pt>
                <c:pt idx="4">
                  <c:v>2</c:v>
                </c:pt>
              </c:numCache>
            </c:numRef>
          </c:val>
        </c:ser>
        <c:dLbls>
          <c:showLegendKey val="0"/>
          <c:showVal val="0"/>
          <c:showCatName val="0"/>
          <c:showSerName val="0"/>
          <c:showPercent val="0"/>
          <c:showBubbleSize val="0"/>
        </c:dLbls>
        <c:gapWidth val="150"/>
        <c:axId val="143105024"/>
        <c:axId val="141970240"/>
      </c:barChart>
      <c:catAx>
        <c:axId val="143105024"/>
        <c:scaling>
          <c:orientation val="minMax"/>
        </c:scaling>
        <c:delete val="0"/>
        <c:axPos val="b"/>
        <c:majorTickMark val="out"/>
        <c:minorTickMark val="none"/>
        <c:tickLblPos val="nextTo"/>
        <c:crossAx val="141970240"/>
        <c:crosses val="autoZero"/>
        <c:auto val="1"/>
        <c:lblAlgn val="ctr"/>
        <c:lblOffset val="100"/>
        <c:noMultiLvlLbl val="0"/>
      </c:catAx>
      <c:valAx>
        <c:axId val="141970240"/>
        <c:scaling>
          <c:orientation val="minMax"/>
        </c:scaling>
        <c:delete val="0"/>
        <c:axPos val="l"/>
        <c:majorGridlines/>
        <c:numFmt formatCode="General" sourceLinked="1"/>
        <c:majorTickMark val="out"/>
        <c:minorTickMark val="none"/>
        <c:tickLblPos val="nextTo"/>
        <c:crossAx val="1431050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57868282834503"/>
          <c:y val="6.4134288109402013E-2"/>
        </c:manualLayout>
      </c:layout>
      <c:overlay val="0"/>
    </c:title>
    <c:autoTitleDeleted val="0"/>
    <c:plotArea>
      <c:layout/>
      <c:pieChart>
        <c:varyColors val="1"/>
        <c:ser>
          <c:idx val="0"/>
          <c:order val="0"/>
          <c:tx>
            <c:strRef>
              <c:f>Sheet1!$B$1</c:f>
              <c:strCache>
                <c:ptCount val="1"/>
                <c:pt idx="0">
                  <c:v>Năm 2019</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42.13</c:v>
                </c:pt>
                <c:pt idx="1">
                  <c:v>15.78</c:v>
                </c:pt>
                <c:pt idx="2">
                  <c:v>5.26</c:v>
                </c:pt>
                <c:pt idx="3">
                  <c:v>21.05</c:v>
                </c:pt>
                <c:pt idx="4">
                  <c:v>15.78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4625769550505"/>
          <c:y val="0.33596808146858187"/>
          <c:w val="0.342455723310437"/>
          <c:h val="0.43992081687893297"/>
        </c:manualLayout>
      </c:layout>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Năm 2018</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27.77</c:v>
                </c:pt>
                <c:pt idx="1">
                  <c:v>0</c:v>
                </c:pt>
                <c:pt idx="2">
                  <c:v>0</c:v>
                </c:pt>
                <c:pt idx="3">
                  <c:v>61.120000000000012</c:v>
                </c:pt>
                <c:pt idx="4">
                  <c:v>11.11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Sheet1!$B$2:$B$6</c:f>
              <c:numCache>
                <c:formatCode>General</c:formatCode>
                <c:ptCount val="5"/>
                <c:pt idx="0">
                  <c:v>248</c:v>
                </c:pt>
                <c:pt idx="1">
                  <c:v>884</c:v>
                </c:pt>
                <c:pt idx="2">
                  <c:v>32</c:v>
                </c:pt>
                <c:pt idx="3">
                  <c:v>3</c:v>
                </c:pt>
                <c:pt idx="4">
                  <c:v>2</c:v>
                </c:pt>
              </c:numCache>
            </c:numRef>
          </c:val>
        </c:ser>
        <c:ser>
          <c:idx val="1"/>
          <c:order val="1"/>
          <c:tx>
            <c:strRef>
              <c:f>Sheet1!$C$1</c:f>
              <c:strCache>
                <c:ptCount val="1"/>
                <c:pt idx="0">
                  <c:v>2015</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Sheet1!$C$2:$C$6</c:f>
              <c:numCache>
                <c:formatCode>General</c:formatCode>
                <c:ptCount val="5"/>
                <c:pt idx="0">
                  <c:v>240</c:v>
                </c:pt>
                <c:pt idx="1">
                  <c:v>895</c:v>
                </c:pt>
                <c:pt idx="2">
                  <c:v>0</c:v>
                </c:pt>
                <c:pt idx="3">
                  <c:v>21</c:v>
                </c:pt>
                <c:pt idx="4">
                  <c:v>1</c:v>
                </c:pt>
              </c:numCache>
            </c:numRef>
          </c:val>
        </c:ser>
        <c:ser>
          <c:idx val="2"/>
          <c:order val="2"/>
          <c:tx>
            <c:strRef>
              <c:f>Sheet1!$D$1</c:f>
              <c:strCache>
                <c:ptCount val="1"/>
                <c:pt idx="0">
                  <c:v>2016</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Sheet1!$D$2:$D$6</c:f>
              <c:numCache>
                <c:formatCode>General</c:formatCode>
                <c:ptCount val="5"/>
                <c:pt idx="0">
                  <c:v>28</c:v>
                </c:pt>
                <c:pt idx="1">
                  <c:v>176</c:v>
                </c:pt>
                <c:pt idx="2">
                  <c:v>2</c:v>
                </c:pt>
                <c:pt idx="3">
                  <c:v>0</c:v>
                </c:pt>
                <c:pt idx="4">
                  <c:v>0</c:v>
                </c:pt>
              </c:numCache>
            </c:numRef>
          </c:val>
        </c:ser>
        <c:dLbls>
          <c:showLegendKey val="0"/>
          <c:showVal val="0"/>
          <c:showCatName val="0"/>
          <c:showSerName val="0"/>
          <c:showPercent val="0"/>
          <c:showBubbleSize val="0"/>
        </c:dLbls>
        <c:gapWidth val="150"/>
        <c:axId val="164558336"/>
        <c:axId val="142347072"/>
      </c:barChart>
      <c:catAx>
        <c:axId val="164558336"/>
        <c:scaling>
          <c:orientation val="minMax"/>
        </c:scaling>
        <c:delete val="0"/>
        <c:axPos val="b"/>
        <c:majorTickMark val="out"/>
        <c:minorTickMark val="none"/>
        <c:tickLblPos val="nextTo"/>
        <c:crossAx val="142347072"/>
        <c:crosses val="autoZero"/>
        <c:auto val="1"/>
        <c:lblAlgn val="ctr"/>
        <c:lblOffset val="100"/>
        <c:noMultiLvlLbl val="0"/>
      </c:catAx>
      <c:valAx>
        <c:axId val="142347072"/>
        <c:scaling>
          <c:orientation val="minMax"/>
        </c:scaling>
        <c:delete val="0"/>
        <c:axPos val="l"/>
        <c:majorGridlines/>
        <c:numFmt formatCode="General" sourceLinked="1"/>
        <c:majorTickMark val="out"/>
        <c:minorTickMark val="none"/>
        <c:tickLblPos val="nextTo"/>
        <c:crossAx val="164558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FC2E-287C-430B-ACFC-08470566A31D}" type="datetimeFigureOut">
              <a:rPr lang="en-US" smtClean="0"/>
              <a:pPr/>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F1BC-D56C-4D32-857B-43BF6A7D2D35}" type="slidenum">
              <a:rPr lang="en-US" smtClean="0"/>
              <a:pPr/>
              <a:t>‹#›</a:t>
            </a:fld>
            <a:endParaRPr lang="en-US"/>
          </a:p>
        </p:txBody>
      </p:sp>
    </p:spTree>
    <p:extLst>
      <p:ext uri="{BB962C8B-B14F-4D97-AF65-F5344CB8AC3E}">
        <p14:creationId xmlns:p14="http://schemas.microsoft.com/office/powerpoint/2010/main" val="1520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9911429-4540-426E-A697-8C21B80462AE}" type="slidenum">
              <a:rPr lang="vi-VN"/>
              <a:pPr/>
              <a:t>15</a:t>
            </a:fld>
            <a:endParaRPr lang="vi-VN"/>
          </a:p>
        </p:txBody>
      </p:sp>
      <p:sp>
        <p:nvSpPr>
          <p:cNvPr id="27651" name="Rectangle 2"/>
          <p:cNvSpPr>
            <a:spLocks noGrp="1" noRot="1" noChangeAspect="1" noTextEdit="1"/>
          </p:cNvSpPr>
          <p:nvPr>
            <p:ph type="sldImg"/>
          </p:nvPr>
        </p:nvSpPr>
        <p:spPr>
          <a:xfrm>
            <a:off x="1371600" y="1143000"/>
            <a:ext cx="4114800" cy="3086100"/>
          </a:xfrm>
          <a:ln/>
        </p:spPr>
      </p:sp>
      <p:sp>
        <p:nvSpPr>
          <p:cNvPr id="27652" name="Rectangle 3"/>
          <p:cNvSpPr>
            <a:spLocks noGrp="1"/>
          </p:cNvSpPr>
          <p:nvPr>
            <p:ph type="body" idx="1"/>
          </p:nvPr>
        </p:nvSpPr>
        <p:spPr>
          <a:xfrm>
            <a:off x="685800" y="4400550"/>
            <a:ext cx="5486400" cy="3600450"/>
          </a:xfrm>
          <a:noFill/>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4E005C-E543-4D68-AEE5-3D80E85770D7}" type="datetimeFigureOut">
              <a:rPr lang="en-US" smtClean="0"/>
              <a:pPr/>
              <a:t>4/1/2019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3A3314-F317-4E74-B242-23D8806315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75C988-3212-472E-8C00-B5B246208BA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889F11-1FE4-4D73-ABDD-C300A2DF1285}"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F24A5-FCE5-4CCF-8B7E-8CC20AEAD08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4E005C-E543-4D68-AEE5-3D80E85770D7}" type="datetimeFigureOut">
              <a:rPr lang="en-US" smtClean="0"/>
              <a:pPr/>
              <a:t>4/1/2019</a:t>
            </a:fld>
            <a:endParaRPr lang="en-US"/>
          </a:p>
        </p:txBody>
      </p:sp>
      <p:sp>
        <p:nvSpPr>
          <p:cNvPr id="9" name="Slide Number Placeholder 8"/>
          <p:cNvSpPr>
            <a:spLocks noGrp="1"/>
          </p:cNvSpPr>
          <p:nvPr>
            <p:ph type="sldNum" sz="quarter" idx="15"/>
          </p:nvPr>
        </p:nvSpPr>
        <p:spPr/>
        <p:txBody>
          <a:bodyPr rtlCol="0"/>
          <a:lstStyle/>
          <a:p>
            <a:fld id="{2C3A3314-F317-4E74-B242-23D88063157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4E005C-E543-4D68-AEE5-3D80E85770D7}" type="datetimeFigureOut">
              <a:rPr lang="en-US" smtClean="0"/>
              <a:pPr/>
              <a:t>4/1/2019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3A3314-F317-4E74-B242-23D8806315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4E005C-E543-4D68-AEE5-3D80E85770D7}"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3314-F317-4E74-B242-23D88063157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4E005C-E543-4D68-AEE5-3D80E85770D7}"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3314-F317-4E74-B242-23D88063157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4E005C-E543-4D68-AEE5-3D80E85770D7}" type="datetimeFigureOut">
              <a:rPr lang="en-US" smtClean="0"/>
              <a:pPr/>
              <a:t>4/1/2019</a:t>
            </a:fld>
            <a:endParaRPr lang="en-US"/>
          </a:p>
        </p:txBody>
      </p:sp>
      <p:sp>
        <p:nvSpPr>
          <p:cNvPr id="7" name="Slide Number Placeholder 6"/>
          <p:cNvSpPr>
            <a:spLocks noGrp="1"/>
          </p:cNvSpPr>
          <p:nvPr>
            <p:ph type="sldNum" sz="quarter" idx="11"/>
          </p:nvPr>
        </p:nvSpPr>
        <p:spPr/>
        <p:txBody>
          <a:bodyPr rtlCol="0"/>
          <a:lstStyle/>
          <a:p>
            <a:fld id="{2C3A3314-F317-4E74-B242-23D88063157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005C-E543-4D68-AEE5-3D80E85770D7}"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4E005C-E543-4D68-AEE5-3D80E85770D7}" type="datetimeFigureOut">
              <a:rPr lang="en-US" smtClean="0"/>
              <a:pPr/>
              <a:t>4/1/2019</a:t>
            </a:fld>
            <a:endParaRPr lang="en-US"/>
          </a:p>
        </p:txBody>
      </p:sp>
      <p:sp>
        <p:nvSpPr>
          <p:cNvPr id="22" name="Slide Number Placeholder 21"/>
          <p:cNvSpPr>
            <a:spLocks noGrp="1"/>
          </p:cNvSpPr>
          <p:nvPr>
            <p:ph type="sldNum" sz="quarter" idx="15"/>
          </p:nvPr>
        </p:nvSpPr>
        <p:spPr/>
        <p:txBody>
          <a:bodyPr rtlCol="0"/>
          <a:lstStyle/>
          <a:p>
            <a:fld id="{2C3A3314-F317-4E74-B242-23D88063157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4E005C-E543-4D68-AEE5-3D80E85770D7}" type="datetimeFigureOut">
              <a:rPr lang="en-US" smtClean="0"/>
              <a:pPr/>
              <a:t>4/1/2019</a:t>
            </a:fld>
            <a:endParaRPr lang="en-US"/>
          </a:p>
        </p:txBody>
      </p:sp>
      <p:sp>
        <p:nvSpPr>
          <p:cNvPr id="18" name="Slide Number Placeholder 17"/>
          <p:cNvSpPr>
            <a:spLocks noGrp="1"/>
          </p:cNvSpPr>
          <p:nvPr>
            <p:ph type="sldNum" sz="quarter" idx="11"/>
          </p:nvPr>
        </p:nvSpPr>
        <p:spPr/>
        <p:txBody>
          <a:bodyPr rtlCol="0"/>
          <a:lstStyle/>
          <a:p>
            <a:fld id="{2C3A3314-F317-4E74-B242-23D88063157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4E005C-E543-4D68-AEE5-3D80E85770D7}" type="datetimeFigureOut">
              <a:rPr lang="en-US" smtClean="0"/>
              <a:pPr/>
              <a:t>4/1/2019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3A3314-F317-4E74-B242-23D8806315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rtl="0" eaLnBrk="1" latinLnBrk="0" hangingPunct="1">
        <a:spcBef>
          <a:spcPct val="0"/>
        </a:spcBef>
        <a:buNone/>
        <a:defRPr kumimoji="0" sz="3200" b="1" kern="1200" cap="small" baseline="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Times New Roman" pitchFamily="18" charset="0"/>
          <a:ea typeface="+mn-ea"/>
          <a:cs typeface="Times New Roman" pitchFamily="18"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Times New Roman" pitchFamily="18" charset="0"/>
          <a:ea typeface="+mn-ea"/>
          <a:cs typeface="Times New Roman" pitchFamily="18"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Microsoft_Excel_97-2003_Worksheet1.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SỞ Y TẾ HÀ NỘI</a:t>
            </a:r>
            <a:br>
              <a:rPr lang="en-US" sz="2200" dirty="0" smtClean="0"/>
            </a:br>
            <a:r>
              <a:rPr lang="en-US" sz="2200" dirty="0" smtClean="0"/>
              <a:t>TRUNG TÂM Y TẾ QUẬN LONG BIÊN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lstStyle/>
          <a:p>
            <a:pPr algn="ctr">
              <a:buNone/>
            </a:pPr>
            <a:endParaRPr lang="en-US" b="1" dirty="0" smtClean="0"/>
          </a:p>
          <a:p>
            <a:pPr algn="ctr">
              <a:buNone/>
            </a:pPr>
            <a:r>
              <a:rPr lang="en-US" b="1" dirty="0" smtClean="0"/>
              <a:t>TRUYỀN THÔNG</a:t>
            </a:r>
          </a:p>
          <a:p>
            <a:pPr algn="ctr">
              <a:buNone/>
            </a:pPr>
            <a:r>
              <a:rPr lang="en-US" b="1" dirty="0" smtClean="0"/>
              <a:t>PHÒNG CHỐNG MỘT SỐ DỊCH BỆNH LƯU HÀNH TRÊN ĐỊA BÀN QUẬN LONG BIÊN</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r">
              <a:buNone/>
            </a:pPr>
            <a:r>
              <a:rPr lang="en-US" i="1" dirty="0" smtClean="0"/>
              <a:t>Long </a:t>
            </a:r>
            <a:r>
              <a:rPr lang="en-US" i="1" dirty="0" err="1" smtClean="0"/>
              <a:t>Biên</a:t>
            </a:r>
            <a:r>
              <a:rPr lang="en-US" i="1" dirty="0" smtClean="0"/>
              <a:t>, </a:t>
            </a:r>
            <a:r>
              <a:rPr lang="en-US" i="1" dirty="0" err="1" smtClean="0"/>
              <a:t>ngày</a:t>
            </a:r>
            <a:r>
              <a:rPr lang="en-US" i="1" dirty="0" smtClean="0"/>
              <a:t>    </a:t>
            </a:r>
            <a:r>
              <a:rPr lang="en-US" i="1" dirty="0" err="1" smtClean="0"/>
              <a:t>tháng</a:t>
            </a:r>
            <a:r>
              <a:rPr lang="en-US" i="1" dirty="0" smtClean="0"/>
              <a:t>    </a:t>
            </a:r>
            <a:r>
              <a:rPr lang="en-US" i="1" dirty="0" err="1" smtClean="0"/>
              <a:t>năm</a:t>
            </a:r>
            <a:r>
              <a:rPr lang="en-US" i="1" dirty="0" smtClean="0"/>
              <a:t> 2019</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a:xfrm>
            <a:off x="457200" y="1600200"/>
            <a:ext cx="8001000" cy="4953000"/>
          </a:xfrm>
        </p:spPr>
        <p:txBody>
          <a:bodyPr>
            <a:normAutofit/>
          </a:bodyPr>
          <a:lstStyle/>
          <a:p>
            <a:pPr algn="just">
              <a:buNone/>
            </a:pPr>
            <a:r>
              <a:rPr lang="en-US" sz="2000" b="1" dirty="0" smtClean="0"/>
              <a:t> * </a:t>
            </a:r>
            <a:r>
              <a:rPr lang="en-US" b="1" dirty="0" smtClean="0"/>
              <a:t>SPB </a:t>
            </a:r>
            <a:r>
              <a:rPr lang="en-US" b="1" dirty="0" err="1" smtClean="0"/>
              <a:t>nghi</a:t>
            </a:r>
            <a:r>
              <a:rPr lang="en-US" b="1" dirty="0" smtClean="0"/>
              <a:t> </a:t>
            </a:r>
            <a:r>
              <a:rPr lang="en-US" b="1" dirty="0" err="1" smtClean="0"/>
              <a:t>sởi</a:t>
            </a:r>
            <a:r>
              <a:rPr lang="en-US" b="1" dirty="0" smtClean="0"/>
              <a:t>/Rubella:</a:t>
            </a:r>
            <a:endParaRPr lang="en-US" dirty="0" smtClean="0"/>
          </a:p>
          <a:p>
            <a:pPr algn="just">
              <a:buNone/>
            </a:pPr>
            <a:r>
              <a:rPr lang="en-US" dirty="0" smtClean="0"/>
              <a:t>+ </a:t>
            </a:r>
            <a:r>
              <a:rPr lang="en-US" dirty="0" err="1" smtClean="0"/>
              <a:t>Tính</a:t>
            </a:r>
            <a:r>
              <a:rPr lang="en-US" dirty="0" smtClean="0"/>
              <a:t> </a:t>
            </a:r>
            <a:r>
              <a:rPr lang="en-US" dirty="0" err="1" smtClean="0"/>
              <a:t>tới</a:t>
            </a:r>
            <a:r>
              <a:rPr lang="en-US" dirty="0" smtClean="0"/>
              <a:t> 25/3/2019</a:t>
            </a:r>
            <a:r>
              <a:rPr lang="en-US" i="1" dirty="0" smtClean="0"/>
              <a:t> </a:t>
            </a:r>
            <a:r>
              <a:rPr lang="en-US" dirty="0" err="1" smtClean="0"/>
              <a:t>ghi</a:t>
            </a:r>
            <a:r>
              <a:rPr lang="en-US" dirty="0" smtClean="0"/>
              <a:t> </a:t>
            </a:r>
            <a:r>
              <a:rPr lang="en-US" dirty="0" err="1" smtClean="0"/>
              <a:t>nhận</a:t>
            </a:r>
            <a:r>
              <a:rPr lang="en-US" dirty="0" smtClean="0"/>
              <a:t> 39 ca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(SPBNS),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12/14 </a:t>
            </a:r>
            <a:r>
              <a:rPr lang="en-US" dirty="0" err="1" smtClean="0"/>
              <a:t>phường.Tăng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cùng</a:t>
            </a:r>
            <a:r>
              <a:rPr lang="en-US" dirty="0" smtClean="0"/>
              <a:t> </a:t>
            </a:r>
            <a:r>
              <a:rPr lang="en-US" dirty="0" err="1" smtClean="0"/>
              <a:t>kỳ</a:t>
            </a:r>
            <a:r>
              <a:rPr lang="en-US" dirty="0" smtClean="0"/>
              <a:t> </a:t>
            </a:r>
            <a:r>
              <a:rPr lang="en-US" dirty="0" err="1" smtClean="0"/>
              <a:t>ghi</a:t>
            </a:r>
            <a:r>
              <a:rPr lang="en-US" dirty="0" smtClean="0"/>
              <a:t> </a:t>
            </a:r>
            <a:r>
              <a:rPr lang="en-US" dirty="0" err="1" smtClean="0"/>
              <a:t>nhận</a:t>
            </a:r>
            <a:r>
              <a:rPr lang="en-US" dirty="0" smtClean="0"/>
              <a:t> 4 ca SPBNS).</a:t>
            </a:r>
            <a:r>
              <a:rPr lang="en-US" dirty="0" err="1" smtClean="0"/>
              <a:t>Trong</a:t>
            </a:r>
            <a:r>
              <a:rPr lang="en-US" dirty="0" smtClean="0"/>
              <a:t> 39 ca SPBNS </a:t>
            </a:r>
            <a:r>
              <a:rPr lang="en-US" dirty="0" err="1" smtClean="0"/>
              <a:t>ghi</a:t>
            </a:r>
            <a:r>
              <a:rPr lang="en-US" dirty="0" smtClean="0"/>
              <a:t> </a:t>
            </a:r>
            <a:r>
              <a:rPr lang="en-US" dirty="0" err="1" smtClean="0"/>
              <a:t>nhận</a:t>
            </a:r>
            <a:r>
              <a:rPr lang="en-US" dirty="0" smtClean="0"/>
              <a:t> </a:t>
            </a:r>
            <a:r>
              <a:rPr lang="en-US" dirty="0" err="1" smtClean="0"/>
              <a:t>có</a:t>
            </a:r>
            <a:r>
              <a:rPr lang="en-US" dirty="0" smtClean="0"/>
              <a:t> 30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Sởi</a:t>
            </a:r>
            <a:r>
              <a:rPr lang="en-US" dirty="0" smtClean="0"/>
              <a:t>, </a:t>
            </a:r>
            <a:r>
              <a:rPr lang="en-US" dirty="0" err="1" smtClean="0"/>
              <a:t>tăng</a:t>
            </a:r>
            <a:r>
              <a:rPr lang="en-US" dirty="0" smtClean="0"/>
              <a:t> 28 ca </a:t>
            </a:r>
            <a:r>
              <a:rPr lang="en-US" dirty="0" err="1" smtClean="0"/>
              <a:t>sởi</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ghi</a:t>
            </a:r>
            <a:r>
              <a:rPr lang="en-US" dirty="0" smtClean="0"/>
              <a:t> </a:t>
            </a:r>
            <a:r>
              <a:rPr lang="en-US" dirty="0" err="1" smtClean="0"/>
              <a:t>nhận</a:t>
            </a:r>
            <a:r>
              <a:rPr lang="en-US" dirty="0" smtClean="0"/>
              <a:t> 02 ca </a:t>
            </a:r>
            <a:r>
              <a:rPr lang="en-US" dirty="0" err="1" smtClean="0"/>
              <a:t>sởi</a:t>
            </a:r>
            <a:r>
              <a:rPr lang="en-US" dirty="0" smtClean="0"/>
              <a:t>).</a:t>
            </a:r>
          </a:p>
          <a:p>
            <a:pPr algn="just">
              <a:buNone/>
            </a:pP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Bồ</a:t>
            </a:r>
            <a:r>
              <a:rPr lang="en-US" dirty="0" smtClean="0"/>
              <a:t> </a:t>
            </a:r>
            <a:r>
              <a:rPr lang="en-US" dirty="0" err="1" smtClean="0"/>
              <a:t>Đề</a:t>
            </a:r>
            <a:r>
              <a:rPr lang="en-US" dirty="0" smtClean="0"/>
              <a:t> (06); </a:t>
            </a:r>
            <a:r>
              <a:rPr lang="en-US" dirty="0" err="1" smtClean="0"/>
              <a:t>Ngọc</a:t>
            </a:r>
            <a:r>
              <a:rPr lang="en-US" dirty="0" smtClean="0"/>
              <a:t> </a:t>
            </a:r>
            <a:r>
              <a:rPr lang="en-US" dirty="0" err="1" smtClean="0"/>
              <a:t>Thụy</a:t>
            </a:r>
            <a:r>
              <a:rPr lang="en-US" dirty="0" smtClean="0"/>
              <a:t> (06);  Long </a:t>
            </a:r>
            <a:r>
              <a:rPr lang="en-US" dirty="0" err="1" smtClean="0"/>
              <a:t>Biên</a:t>
            </a:r>
            <a:r>
              <a:rPr lang="en-US" dirty="0" smtClean="0"/>
              <a:t> (06); </a:t>
            </a:r>
            <a:r>
              <a:rPr lang="en-US" dirty="0" err="1" smtClean="0"/>
              <a:t>Ngọc</a:t>
            </a:r>
            <a:r>
              <a:rPr lang="en-US" dirty="0" smtClean="0"/>
              <a:t> </a:t>
            </a:r>
            <a:r>
              <a:rPr lang="en-US" dirty="0" err="1" smtClean="0"/>
              <a:t>Lâm</a:t>
            </a:r>
            <a:r>
              <a:rPr lang="en-US" dirty="0" smtClean="0"/>
              <a:t> (04). 02 </a:t>
            </a:r>
            <a:r>
              <a:rPr lang="en-US" dirty="0" err="1" smtClean="0"/>
              <a:t>phường</a:t>
            </a:r>
            <a:r>
              <a:rPr lang="en-US" dirty="0" smtClean="0"/>
              <a:t> </a:t>
            </a:r>
            <a:r>
              <a:rPr lang="en-US" dirty="0" err="1" smtClean="0"/>
              <a:t>chưa</a:t>
            </a:r>
            <a:r>
              <a:rPr lang="en-US" dirty="0" smtClean="0"/>
              <a:t> </a:t>
            </a:r>
            <a:r>
              <a:rPr lang="en-US" dirty="0" err="1" smtClean="0"/>
              <a:t>ghi</a:t>
            </a:r>
            <a:r>
              <a:rPr lang="en-US" dirty="0" smtClean="0"/>
              <a:t> </a:t>
            </a:r>
            <a:r>
              <a:rPr lang="en-US" dirty="0" err="1" smtClean="0"/>
              <a:t>nhận</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Phúc</a:t>
            </a:r>
            <a:r>
              <a:rPr lang="en-US" dirty="0" smtClean="0"/>
              <a:t> </a:t>
            </a:r>
            <a:r>
              <a:rPr lang="en-US" dirty="0" err="1" smtClean="0"/>
              <a:t>Đồng</a:t>
            </a:r>
            <a:r>
              <a:rPr lang="en-US" dirty="0" smtClean="0"/>
              <a:t>, </a:t>
            </a:r>
            <a:r>
              <a:rPr lang="en-US" dirty="0" err="1" smtClean="0"/>
              <a:t>Phúc</a:t>
            </a:r>
            <a:r>
              <a:rPr lang="en-US" dirty="0" smtClean="0"/>
              <a:t> </a:t>
            </a:r>
            <a:r>
              <a:rPr lang="en-US" dirty="0" err="1" smtClean="0"/>
              <a:t>Lợi</a:t>
            </a:r>
            <a:r>
              <a:rPr lang="en-US" dirty="0" smtClean="0"/>
              <a:t>.</a:t>
            </a:r>
          </a:p>
          <a:p>
            <a:endParaRPr lang="en-US" sz="2000" dirty="0" smtClean="0"/>
          </a:p>
          <a:p>
            <a:pPr>
              <a:buNone/>
            </a:pP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39311" y="211138"/>
            <a:ext cx="8882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lnSpc>
                <a:spcPct val="90000"/>
              </a:lnSpc>
              <a:spcBef>
                <a:spcPct val="0"/>
              </a:spcBef>
              <a:spcAft>
                <a:spcPct val="0"/>
              </a:spcAft>
            </a:pPr>
            <a:r>
              <a:rPr lang="en-US" altLang="en-US" b="1" dirty="0" smtClean="0">
                <a:solidFill>
                  <a:prstClr val="black"/>
                </a:solidFill>
                <a:latin typeface="Arial" charset="0"/>
                <a:cs typeface="Arial" charset="0"/>
              </a:rPr>
              <a:t>PHÂN BỐ BỆNH SỞI NĂM 2019 TẠI LONG BIÊN</a:t>
            </a:r>
          </a:p>
        </p:txBody>
      </p:sp>
      <p:sp>
        <p:nvSpPr>
          <p:cNvPr id="24579" name="TextBox 5"/>
          <p:cNvSpPr txBox="1">
            <a:spLocks noChangeArrowheads="1"/>
          </p:cNvSpPr>
          <p:nvPr/>
        </p:nvSpPr>
        <p:spPr bwMode="auto">
          <a:xfrm>
            <a:off x="319089" y="5664389"/>
            <a:ext cx="842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spcBef>
                <a:spcPct val="0"/>
              </a:spcBef>
              <a:spcAft>
                <a:spcPct val="0"/>
              </a:spcAft>
            </a:pPr>
            <a:r>
              <a:rPr lang="en-US" altLang="en-US" sz="2400" b="1" dirty="0" smtClean="0">
                <a:solidFill>
                  <a:prstClr val="black"/>
                </a:solidFill>
                <a:cs typeface="Arial" charset="0"/>
              </a:rPr>
              <a:t>(BN </a:t>
            </a:r>
            <a:r>
              <a:rPr lang="en-US" altLang="en-US" sz="2400" b="1" dirty="0" err="1" smtClean="0">
                <a:solidFill>
                  <a:prstClr val="black"/>
                </a:solidFill>
                <a:cs typeface="Arial" charset="0"/>
              </a:rPr>
              <a:t>nhỏ</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a:t>
            </a:r>
            <a:r>
              <a:rPr lang="vi-VN" altLang="en-US" sz="2400" b="1" dirty="0" smtClean="0">
                <a:solidFill>
                  <a:prstClr val="black"/>
                </a:solidFill>
                <a:cs typeface="Arial" charset="0"/>
              </a:rPr>
              <a:t>5</a:t>
            </a:r>
            <a:r>
              <a:rPr lang="en-US" altLang="en-US" sz="2400" b="1" dirty="0" smtClean="0">
                <a:solidFill>
                  <a:prstClr val="black"/>
                </a:solidFill>
                <a:cs typeface="Arial" charset="0"/>
              </a:rPr>
              <a:t> </a:t>
            </a:r>
            <a:r>
              <a:rPr lang="en-US" altLang="en-US" sz="2400" b="1" dirty="0" err="1" smtClean="0">
                <a:solidFill>
                  <a:prstClr val="black"/>
                </a:solidFill>
                <a:cs typeface="Arial" charset="0"/>
              </a:rPr>
              <a:t>tháng</a:t>
            </a:r>
            <a:r>
              <a:rPr lang="en-US" altLang="en-US" sz="2400" b="1" dirty="0" smtClean="0">
                <a:solidFill>
                  <a:prstClr val="black"/>
                </a:solidFill>
                <a:cs typeface="Arial" charset="0"/>
              </a:rPr>
              <a:t>, BN </a:t>
            </a:r>
            <a:r>
              <a:rPr lang="en-US" altLang="en-US" sz="2400" b="1" dirty="0" err="1" smtClean="0">
                <a:solidFill>
                  <a:prstClr val="black"/>
                </a:solidFill>
                <a:cs typeface="Arial" charset="0"/>
              </a:rPr>
              <a:t>cao</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35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a:t>
            </a:r>
            <a:endParaRPr lang="en-US" altLang="en-US" sz="2400" dirty="0" smtClean="0">
              <a:solidFill>
                <a:prstClr val="black"/>
              </a:solidFill>
              <a:cs typeface="Arial" charset="0"/>
            </a:endParaRPr>
          </a:p>
        </p:txBody>
      </p:sp>
      <p:graphicFrame>
        <p:nvGraphicFramePr>
          <p:cNvPr id="2" name="Chart 1"/>
          <p:cNvGraphicFramePr/>
          <p:nvPr>
            <p:extLst>
              <p:ext uri="{D42A27DB-BD31-4B8C-83A1-F6EECF244321}">
                <p14:modId xmlns:p14="http://schemas.microsoft.com/office/powerpoint/2010/main" val="4081881393"/>
              </p:ext>
            </p:extLst>
          </p:nvPr>
        </p:nvGraphicFramePr>
        <p:xfrm>
          <a:off x="319089" y="1042989"/>
          <a:ext cx="8424863" cy="462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5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365126"/>
            <a:ext cx="8784976" cy="1325563"/>
          </a:xfrm>
        </p:spPr>
        <p:txBody>
          <a:bodyPr>
            <a:normAutofit fontScale="90000"/>
          </a:bodyPr>
          <a:lstStyle/>
          <a:p>
            <a:pPr lvl="0" algn="ctr"/>
            <a:r>
              <a:rPr lang="en-US" altLang="en-US" sz="2800" b="1" dirty="0">
                <a:solidFill>
                  <a:prstClr val="black"/>
                </a:solidFill>
                <a:latin typeface="Arial" charset="0"/>
                <a:ea typeface="+mn-ea"/>
                <a:cs typeface="Arial" charset="0"/>
              </a:rPr>
              <a:t>PHÂN BỐ BỆNH SỞI NĂM </a:t>
            </a:r>
            <a:r>
              <a:rPr lang="en-US" altLang="en-US" sz="2800" b="1" dirty="0" smtClean="0">
                <a:solidFill>
                  <a:prstClr val="black"/>
                </a:solidFill>
                <a:latin typeface="Arial" charset="0"/>
                <a:ea typeface="+mn-ea"/>
                <a:cs typeface="Arial" charset="0"/>
              </a:rPr>
              <a:t>2019 </a:t>
            </a:r>
            <a:r>
              <a:rPr lang="en-US" altLang="en-US" sz="2800" b="1" dirty="0">
                <a:solidFill>
                  <a:prstClr val="black"/>
                </a:solidFill>
                <a:latin typeface="Arial" charset="0"/>
                <a:ea typeface="+mn-ea"/>
                <a:cs typeface="Arial" charset="0"/>
              </a:rPr>
              <a:t>TẠI </a:t>
            </a:r>
            <a:r>
              <a:rPr lang="en-US" altLang="en-US" sz="2800" b="1" dirty="0" smtClean="0">
                <a:solidFill>
                  <a:prstClr val="black"/>
                </a:solidFill>
                <a:latin typeface="Arial" charset="0"/>
                <a:ea typeface="+mn-ea"/>
                <a:cs typeface="Arial" charset="0"/>
              </a:rPr>
              <a:t>LONG BIÊN </a:t>
            </a:r>
            <a:r>
              <a:rPr lang="en-US" altLang="en-US" sz="2800" b="1" dirty="0">
                <a:solidFill>
                  <a:prstClr val="black"/>
                </a:solidFill>
                <a:latin typeface="Arial" charset="0"/>
                <a:ea typeface="+mn-ea"/>
                <a:cs typeface="Arial" charset="0"/>
              </a:rPr>
              <a:t/>
            </a:r>
            <a:br>
              <a:rPr lang="en-US" altLang="en-US" sz="2800" b="1" dirty="0">
                <a:solidFill>
                  <a:prstClr val="black"/>
                </a:solidFill>
                <a:latin typeface="Arial" charset="0"/>
                <a:ea typeface="+mn-ea"/>
                <a:cs typeface="Arial" charset="0"/>
              </a:rPr>
            </a:br>
            <a:r>
              <a:rPr lang="en-US" altLang="en-US" sz="2800" b="1" dirty="0">
                <a:solidFill>
                  <a:prstClr val="black"/>
                </a:solidFill>
                <a:latin typeface="Arial" charset="0"/>
                <a:ea typeface="+mn-ea"/>
                <a:cs typeface="Arial" charset="0"/>
              </a:rPr>
              <a:t>THEO TIỀN SỬ TIÊM CHỦNG</a:t>
            </a:r>
            <a:r>
              <a:rPr lang="en-US" altLang="en-US" sz="1800" b="1" dirty="0">
                <a:solidFill>
                  <a:prstClr val="black"/>
                </a:solidFill>
                <a:latin typeface="Arial" charset="0"/>
                <a:ea typeface="+mn-ea"/>
                <a:cs typeface="Arial" charset="0"/>
              </a:rPr>
              <a:t/>
            </a:r>
            <a:br>
              <a:rPr lang="en-US" altLang="en-US" sz="1800" b="1" dirty="0">
                <a:solidFill>
                  <a:prstClr val="black"/>
                </a:solidFill>
                <a:latin typeface="Arial" charset="0"/>
                <a:ea typeface="+mn-ea"/>
                <a:cs typeface="Arial" charset="0"/>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0426559"/>
              </p:ext>
            </p:extLst>
          </p:nvPr>
        </p:nvGraphicFramePr>
        <p:xfrm>
          <a:off x="4788025" y="1124745"/>
          <a:ext cx="4176464"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286191459"/>
              </p:ext>
            </p:extLst>
          </p:nvPr>
        </p:nvGraphicFramePr>
        <p:xfrm>
          <a:off x="179512" y="1412776"/>
          <a:ext cx="432048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258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sxh</a:t>
            </a:r>
            <a:r>
              <a:rPr lang="en-US" dirty="0" smtClean="0"/>
              <a:t>, </a:t>
            </a:r>
            <a:r>
              <a:rPr lang="en-US" dirty="0" err="1" smtClean="0"/>
              <a:t>tcm</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Sốt</a:t>
            </a:r>
            <a:r>
              <a:rPr lang="en-US" sz="2800" b="1" dirty="0" smtClean="0"/>
              <a:t> </a:t>
            </a:r>
            <a:r>
              <a:rPr lang="en-US" sz="2800" b="1" dirty="0" err="1" smtClean="0"/>
              <a:t>xuất</a:t>
            </a:r>
            <a:r>
              <a:rPr lang="en-US" sz="2800" b="1" dirty="0" smtClean="0"/>
              <a:t> </a:t>
            </a:r>
            <a:r>
              <a:rPr lang="en-US" sz="2800" b="1" dirty="0" err="1" smtClean="0"/>
              <a:t>huyết</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05/14 </a:t>
            </a:r>
            <a:r>
              <a:rPr lang="en-US" sz="2800" dirty="0" err="1" smtClean="0"/>
              <a:t>phường</a:t>
            </a:r>
            <a:r>
              <a:rPr lang="en-US" sz="2800" dirty="0" smtClean="0"/>
              <a:t>; </a:t>
            </a:r>
            <a:r>
              <a:rPr lang="en-US" sz="2800" dirty="0" err="1" smtClean="0"/>
              <a:t>tăng</a:t>
            </a:r>
            <a:r>
              <a:rPr lang="en-US" sz="2800" dirty="0" smtClean="0"/>
              <a:t> 6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(6/0).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Tay</a:t>
            </a:r>
            <a:r>
              <a:rPr lang="en-US" sz="2800" b="1" dirty="0" smtClean="0"/>
              <a:t> </a:t>
            </a:r>
            <a:r>
              <a:rPr lang="en-US" sz="2800" b="1" dirty="0" err="1" smtClean="0"/>
              <a:t>chân</a:t>
            </a:r>
            <a:r>
              <a:rPr lang="en-US" sz="2800" b="1" dirty="0" smtClean="0"/>
              <a:t> </a:t>
            </a:r>
            <a:r>
              <a:rPr lang="en-US" sz="2800" b="1" dirty="0" err="1" smtClean="0"/>
              <a:t>miệng</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06/14 </a:t>
            </a:r>
            <a:r>
              <a:rPr lang="en-US" sz="2800" dirty="0" err="1" smtClean="0"/>
              <a:t>phường</a:t>
            </a:r>
            <a:r>
              <a:rPr lang="en-US" sz="2800" dirty="0" smtClean="0"/>
              <a:t>; </a:t>
            </a:r>
            <a:r>
              <a:rPr lang="en-US" sz="2800" dirty="0" err="1" smtClean="0"/>
              <a:t>tăng</a:t>
            </a:r>
            <a:r>
              <a:rPr lang="en-US" sz="2800" dirty="0" smtClean="0"/>
              <a:t> 5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(1/0).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endParaRPr lang="en-US" sz="2000" dirty="0" smtClean="0"/>
          </a:p>
          <a:p>
            <a:pPr>
              <a:buNone/>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4873752"/>
          </a:xfrm>
        </p:spPr>
        <p:txBody>
          <a:bodyPr/>
          <a:lstStyle/>
          <a:p>
            <a:pPr>
              <a:buNone/>
            </a:pPr>
            <a:endParaRPr lang="en-US" dirty="0" smtClean="0"/>
          </a:p>
          <a:p>
            <a:pPr>
              <a:buNone/>
            </a:pPr>
            <a:endParaRPr lang="en-US" dirty="0" smtClean="0"/>
          </a:p>
          <a:p>
            <a:pPr>
              <a:buNone/>
            </a:pPr>
            <a:endParaRPr lang="en-US" dirty="0" smtClean="0"/>
          </a:p>
          <a:p>
            <a:pPr>
              <a:buNone/>
            </a:pPr>
            <a:r>
              <a:rPr lang="en-US" sz="4000" b="1" dirty="0" smtClean="0"/>
              <a:t>PHẦN 1.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sốt</a:t>
            </a:r>
            <a:r>
              <a:rPr lang="en-US" sz="4000" b="1" dirty="0" smtClean="0"/>
              <a:t> </a:t>
            </a:r>
            <a:r>
              <a:rPr lang="en-US" sz="4000" b="1" dirty="0" err="1" smtClean="0"/>
              <a:t>xuất</a:t>
            </a:r>
            <a:r>
              <a:rPr lang="en-US" sz="4000" b="1" dirty="0" smtClean="0"/>
              <a:t> </a:t>
            </a:r>
            <a:r>
              <a:rPr lang="en-US" sz="4000" b="1" dirty="0" err="1" smtClean="0"/>
              <a:t>huyết</a:t>
            </a:r>
            <a:r>
              <a:rPr lang="en-US" sz="4000" b="1" dirty="0" smtClean="0"/>
              <a:t> dengue</a:t>
            </a:r>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0" y="0"/>
            <a:ext cx="9144000" cy="768350"/>
          </a:xfrm>
          <a:solidFill>
            <a:srgbClr val="800000"/>
          </a:solidFill>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marL="0" indent="0" algn="ctr" eaLnBrk="1" hangingPunct="1">
              <a:spcBef>
                <a:spcPct val="0"/>
              </a:spcBef>
              <a:buFontTx/>
              <a:buNone/>
            </a:pP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smtClean="0">
                <a:solidFill>
                  <a:srgbClr val="FFFF00"/>
                </a:solidFill>
              </a:rPr>
              <a:t>điều</a:t>
            </a:r>
            <a:r>
              <a:rPr lang="en-US" altLang="en-US" sz="2800" b="1" dirty="0" smtClean="0">
                <a:solidFill>
                  <a:srgbClr val="FFFF00"/>
                </a:solidFill>
              </a:rPr>
              <a:t> </a:t>
            </a:r>
            <a:r>
              <a:rPr lang="en-US" altLang="en-US" sz="2800" b="1" dirty="0" err="1" smtClean="0">
                <a:solidFill>
                  <a:srgbClr val="FFFF00"/>
                </a:solidFill>
              </a:rPr>
              <a:t>cần</a:t>
            </a:r>
            <a:r>
              <a:rPr lang="en-US" altLang="en-US" sz="2800" b="1" dirty="0" smtClean="0">
                <a:solidFill>
                  <a:srgbClr val="FFFF00"/>
                </a:solidFill>
              </a:rPr>
              <a:t> </a:t>
            </a:r>
            <a:r>
              <a:rPr lang="en-US" altLang="en-US" sz="2800" b="1" dirty="0" err="1" smtClean="0">
                <a:solidFill>
                  <a:srgbClr val="FFFF00"/>
                </a:solidFill>
              </a:rPr>
              <a:t>biết</a:t>
            </a:r>
            <a:r>
              <a:rPr lang="en-US" altLang="en-US" sz="2800" b="1" dirty="0" smtClean="0">
                <a:solidFill>
                  <a:srgbClr val="FFFF00"/>
                </a:solidFill>
              </a:rPr>
              <a:t> </a:t>
            </a:r>
            <a:r>
              <a:rPr lang="en-US" altLang="en-US" sz="2800" b="1" dirty="0" err="1" smtClean="0">
                <a:solidFill>
                  <a:srgbClr val="FFFF00"/>
                </a:solidFill>
              </a:rPr>
              <a:t>về</a:t>
            </a:r>
            <a:r>
              <a:rPr lang="en-US" altLang="en-US" sz="2800" b="1" dirty="0" smtClean="0">
                <a:solidFill>
                  <a:srgbClr val="FFFF00"/>
                </a:solidFill>
              </a:rPr>
              <a:t> </a:t>
            </a:r>
            <a:r>
              <a:rPr lang="en-US" altLang="en-US" sz="2800" b="1" dirty="0" err="1" smtClean="0">
                <a:solidFill>
                  <a:srgbClr val="FFFF00"/>
                </a:solidFill>
              </a:rPr>
              <a:t>bệnh</a:t>
            </a:r>
            <a:r>
              <a:rPr lang="en-US" altLang="en-US" sz="2800" b="1" dirty="0" smtClean="0">
                <a:solidFill>
                  <a:srgbClr val="FFFF00"/>
                </a:solidFill>
              </a:rPr>
              <a:t> SXH</a:t>
            </a:r>
          </a:p>
        </p:txBody>
      </p:sp>
      <p:sp>
        <p:nvSpPr>
          <p:cNvPr id="6147" name="AutoShape 13" descr="Kết quả hình ảnh cho diệt bọ gậy"/>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pPr eaLnBrk="0" hangingPunct="0"/>
            <a:endParaRPr lang="vi-VN">
              <a:latin typeface="Calibri" pitchFamily="34" charset="0"/>
            </a:endParaRPr>
          </a:p>
        </p:txBody>
      </p:sp>
      <p:sp>
        <p:nvSpPr>
          <p:cNvPr id="6148" name="TextBox 8"/>
          <p:cNvSpPr txBox="1">
            <a:spLocks noChangeArrowheads="1"/>
          </p:cNvSpPr>
          <p:nvPr/>
        </p:nvSpPr>
        <p:spPr bwMode="auto">
          <a:xfrm>
            <a:off x="287338" y="1143000"/>
            <a:ext cx="5046662" cy="366713"/>
          </a:xfrm>
          <a:prstGeom prst="rect">
            <a:avLst/>
          </a:prstGeom>
          <a:noFill/>
          <a:ln w="9525">
            <a:noFill/>
            <a:miter lim="800000"/>
            <a:headEnd/>
            <a:tailEnd/>
          </a:ln>
        </p:spPr>
        <p:txBody>
          <a:bodyPr>
            <a:spAutoFit/>
          </a:bodyPr>
          <a:lstStyle/>
          <a:p>
            <a:pPr algn="just" eaLnBrk="0" hangingPunct="0"/>
            <a:r>
              <a:rPr lang="fr-FR" b="1" dirty="0" err="1"/>
              <a:t>Sốt</a:t>
            </a:r>
            <a:r>
              <a:rPr lang="fr-FR" b="1" dirty="0"/>
              <a:t> </a:t>
            </a:r>
            <a:r>
              <a:rPr lang="fr-FR" b="1" dirty="0" err="1"/>
              <a:t>xuất</a:t>
            </a:r>
            <a:r>
              <a:rPr lang="fr-FR" b="1" dirty="0"/>
              <a:t> </a:t>
            </a:r>
            <a:r>
              <a:rPr lang="fr-FR" b="1" dirty="0" err="1"/>
              <a:t>huyết</a:t>
            </a:r>
            <a:r>
              <a:rPr lang="fr-FR" b="1" dirty="0"/>
              <a:t> Dengue là </a:t>
            </a:r>
            <a:r>
              <a:rPr lang="fr-FR" b="1" dirty="0" err="1"/>
              <a:t>gì</a:t>
            </a:r>
            <a:r>
              <a:rPr lang="fr-FR" b="1" dirty="0"/>
              <a:t>?</a:t>
            </a:r>
            <a:endParaRPr lang="en-US" sz="2000" dirty="0"/>
          </a:p>
        </p:txBody>
      </p:sp>
      <p:sp>
        <p:nvSpPr>
          <p:cNvPr id="6149" name="AutoShape 8" descr="Kết quả hình ảnh cho câu hỏ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0" name="Picture 10" descr="Kết quả hình ảnh cho câu hỏi"/>
          <p:cNvPicPr>
            <a:picLocks noChangeAspect="1" noChangeArrowheads="1"/>
          </p:cNvPicPr>
          <p:nvPr/>
        </p:nvPicPr>
        <p:blipFill>
          <a:blip r:embed="rId3"/>
          <a:srcRect/>
          <a:stretch>
            <a:fillRect/>
          </a:stretch>
        </p:blipFill>
        <p:spPr bwMode="auto">
          <a:xfrm>
            <a:off x="6096000" y="1905000"/>
            <a:ext cx="2590800" cy="2312988"/>
          </a:xfrm>
          <a:prstGeom prst="rect">
            <a:avLst/>
          </a:prstGeom>
          <a:noFill/>
          <a:ln w="9525">
            <a:noFill/>
            <a:miter lim="800000"/>
            <a:headEnd/>
            <a:tailEnd/>
          </a:ln>
        </p:spPr>
      </p:pic>
      <p:sp>
        <p:nvSpPr>
          <p:cNvPr id="6151" name="TextBox 8"/>
          <p:cNvSpPr txBox="1">
            <a:spLocks noChangeArrowheads="1"/>
          </p:cNvSpPr>
          <p:nvPr/>
        </p:nvSpPr>
        <p:spPr bwMode="auto">
          <a:xfrm>
            <a:off x="304800" y="1600200"/>
            <a:ext cx="5181600" cy="366713"/>
          </a:xfrm>
          <a:prstGeom prst="rect">
            <a:avLst/>
          </a:prstGeom>
          <a:noFill/>
          <a:ln w="9525">
            <a:noFill/>
            <a:miter lim="800000"/>
            <a:headEnd/>
            <a:tailEnd/>
          </a:ln>
        </p:spPr>
        <p:txBody>
          <a:bodyPr>
            <a:spAutoFit/>
          </a:bodyPr>
          <a:lstStyle/>
          <a:p>
            <a:pPr algn="just" eaLnBrk="0" hangingPunct="0"/>
            <a:r>
              <a:rPr lang="en-US" b="1" dirty="0" err="1"/>
              <a:t>Dịch</a:t>
            </a:r>
            <a:r>
              <a:rPr lang="en-US" b="1" dirty="0"/>
              <a:t> SXHD </a:t>
            </a:r>
            <a:r>
              <a:rPr lang="en-US" b="1" dirty="0" err="1"/>
              <a:t>thường</a:t>
            </a:r>
            <a:r>
              <a:rPr lang="en-US" b="1" dirty="0"/>
              <a:t> </a:t>
            </a:r>
            <a:r>
              <a:rPr lang="en-US" b="1" dirty="0" err="1"/>
              <a:t>xảy</a:t>
            </a:r>
            <a:r>
              <a:rPr lang="en-US" b="1" dirty="0"/>
              <a:t> </a:t>
            </a:r>
            <a:r>
              <a:rPr lang="en-US" b="1" dirty="0" err="1"/>
              <a:t>ra</a:t>
            </a:r>
            <a:r>
              <a:rPr lang="en-US" b="1" dirty="0"/>
              <a:t> </a:t>
            </a:r>
            <a:r>
              <a:rPr lang="en-US" b="1" dirty="0" err="1"/>
              <a:t>vào</a:t>
            </a:r>
            <a:r>
              <a:rPr lang="en-US" b="1" dirty="0"/>
              <a:t> </a:t>
            </a:r>
            <a:r>
              <a:rPr lang="en-US" b="1" dirty="0" err="1"/>
              <a:t>thời</a:t>
            </a:r>
            <a:r>
              <a:rPr lang="en-US" b="1" dirty="0"/>
              <a:t> </a:t>
            </a:r>
            <a:r>
              <a:rPr lang="en-US" b="1" dirty="0" err="1"/>
              <a:t>gian</a:t>
            </a:r>
            <a:r>
              <a:rPr lang="en-US" b="1" dirty="0"/>
              <a:t> </a:t>
            </a:r>
            <a:r>
              <a:rPr lang="en-US" b="1" dirty="0" err="1"/>
              <a:t>nào</a:t>
            </a:r>
            <a:r>
              <a:rPr lang="en-US" b="1" dirty="0"/>
              <a:t>?</a:t>
            </a:r>
          </a:p>
        </p:txBody>
      </p:sp>
      <p:sp>
        <p:nvSpPr>
          <p:cNvPr id="6152" name="TextBox 8"/>
          <p:cNvSpPr txBox="1">
            <a:spLocks noChangeArrowheads="1"/>
          </p:cNvSpPr>
          <p:nvPr/>
        </p:nvSpPr>
        <p:spPr bwMode="auto">
          <a:xfrm>
            <a:off x="304800" y="2284413"/>
            <a:ext cx="5257800" cy="915987"/>
          </a:xfrm>
          <a:prstGeom prst="rect">
            <a:avLst/>
          </a:prstGeom>
          <a:noFill/>
          <a:ln w="9525">
            <a:noFill/>
            <a:miter lim="800000"/>
            <a:headEnd/>
            <a:tailEnd/>
          </a:ln>
        </p:spPr>
        <p:txBody>
          <a:bodyPr>
            <a:spAutoFit/>
          </a:bodyPr>
          <a:lstStyle/>
          <a:p>
            <a:pPr algn="just" eaLnBrk="0" hangingPunct="0"/>
            <a:r>
              <a:rPr lang="en-US" b="1"/>
              <a:t>Bệnh sốt xuất huyết Dengue lây truyền ra sao. Chăm sóc người bệnh SXH có thể bị lây bệnh không?</a:t>
            </a:r>
          </a:p>
        </p:txBody>
      </p:sp>
      <p:sp>
        <p:nvSpPr>
          <p:cNvPr id="6153" name="TextBox 8"/>
          <p:cNvSpPr txBox="1">
            <a:spLocks noChangeArrowheads="1"/>
          </p:cNvSpPr>
          <p:nvPr/>
        </p:nvSpPr>
        <p:spPr bwMode="auto">
          <a:xfrm>
            <a:off x="304800" y="3429000"/>
            <a:ext cx="5334000" cy="641350"/>
          </a:xfrm>
          <a:prstGeom prst="rect">
            <a:avLst/>
          </a:prstGeom>
          <a:noFill/>
          <a:ln w="9525">
            <a:noFill/>
            <a:miter lim="800000"/>
            <a:headEnd/>
            <a:tailEnd/>
          </a:ln>
        </p:spPr>
        <p:txBody>
          <a:bodyPr>
            <a:spAutoFit/>
          </a:bodyPr>
          <a:lstStyle/>
          <a:p>
            <a:pPr algn="just" eaLnBrk="0" hangingPunct="0"/>
            <a:r>
              <a:rPr lang="en-US" b="1" dirty="0" err="1"/>
              <a:t>Nhận</a:t>
            </a:r>
            <a:r>
              <a:rPr lang="en-US" b="1" dirty="0"/>
              <a:t> </a:t>
            </a:r>
            <a:r>
              <a:rPr lang="en-US" b="1" dirty="0" err="1"/>
              <a:t>diện</a:t>
            </a:r>
            <a:r>
              <a:rPr lang="en-US" b="1" dirty="0"/>
              <a:t> </a:t>
            </a:r>
            <a:r>
              <a:rPr lang="en-US" b="1" dirty="0" err="1"/>
              <a:t>loại</a:t>
            </a:r>
            <a:r>
              <a:rPr lang="en-US" b="1" dirty="0"/>
              <a:t> </a:t>
            </a:r>
            <a:r>
              <a:rPr lang="en-US" b="1" dirty="0" err="1"/>
              <a:t>muỗi</a:t>
            </a:r>
            <a:r>
              <a:rPr lang="en-US" b="1" dirty="0"/>
              <a:t> </a:t>
            </a:r>
            <a:r>
              <a:rPr lang="en-US" b="1" dirty="0" err="1"/>
              <a:t>có</a:t>
            </a:r>
            <a:r>
              <a:rPr lang="en-US" b="1" dirty="0"/>
              <a:t> </a:t>
            </a:r>
            <a:r>
              <a:rPr lang="en-US" b="1" dirty="0" err="1"/>
              <a:t>thể</a:t>
            </a:r>
            <a:r>
              <a:rPr lang="en-US" b="1" dirty="0"/>
              <a:t> </a:t>
            </a:r>
            <a:r>
              <a:rPr lang="en-US" b="1" dirty="0" err="1"/>
              <a:t>truyền</a:t>
            </a:r>
            <a:r>
              <a:rPr lang="en-US" b="1" dirty="0"/>
              <a:t> </a:t>
            </a:r>
            <a:r>
              <a:rPr lang="en-US" b="1" dirty="0" err="1"/>
              <a:t>bệnh</a:t>
            </a:r>
            <a:r>
              <a:rPr lang="en-US" b="1" dirty="0"/>
              <a:t> SXHD </a:t>
            </a:r>
            <a:r>
              <a:rPr lang="en-US" b="1" dirty="0" err="1"/>
              <a:t>như</a:t>
            </a:r>
            <a:r>
              <a:rPr lang="en-US" b="1" dirty="0"/>
              <a:t> </a:t>
            </a:r>
            <a:r>
              <a:rPr lang="en-US" b="1" dirty="0" err="1"/>
              <a:t>thế</a:t>
            </a:r>
            <a:r>
              <a:rPr lang="en-US" b="1" dirty="0"/>
              <a:t> </a:t>
            </a:r>
            <a:r>
              <a:rPr lang="en-US" b="1" dirty="0" err="1"/>
              <a:t>nào</a:t>
            </a:r>
            <a:r>
              <a:rPr lang="en-US" b="1" dirty="0"/>
              <a:t>?</a:t>
            </a:r>
          </a:p>
        </p:txBody>
      </p:sp>
      <p:sp>
        <p:nvSpPr>
          <p:cNvPr id="6154" name="TextBox 8"/>
          <p:cNvSpPr txBox="1">
            <a:spLocks noChangeArrowheads="1"/>
          </p:cNvSpPr>
          <p:nvPr/>
        </p:nvSpPr>
        <p:spPr bwMode="auto">
          <a:xfrm>
            <a:off x="304800" y="4343400"/>
            <a:ext cx="5334000" cy="641350"/>
          </a:xfrm>
          <a:prstGeom prst="rect">
            <a:avLst/>
          </a:prstGeom>
          <a:noFill/>
          <a:ln w="9525">
            <a:noFill/>
            <a:miter lim="800000"/>
            <a:headEnd/>
            <a:tailEnd/>
          </a:ln>
        </p:spPr>
        <p:txBody>
          <a:bodyPr>
            <a:spAutoFit/>
          </a:bodyPr>
          <a:lstStyle/>
          <a:p>
            <a:pPr algn="just" eaLnBrk="0" hangingPunct="0"/>
            <a:r>
              <a:rPr lang="en-US" b="1"/>
              <a:t>Người đã từng mắc bệnh SXHD có thể mắc lại không?</a:t>
            </a:r>
          </a:p>
        </p:txBody>
      </p:sp>
      <p:sp>
        <p:nvSpPr>
          <p:cNvPr id="6155" name="TextBox 8"/>
          <p:cNvSpPr txBox="1">
            <a:spLocks noChangeArrowheads="1"/>
          </p:cNvSpPr>
          <p:nvPr/>
        </p:nvSpPr>
        <p:spPr bwMode="auto">
          <a:xfrm>
            <a:off x="304800" y="5105400"/>
            <a:ext cx="5257800" cy="366713"/>
          </a:xfrm>
          <a:prstGeom prst="rect">
            <a:avLst/>
          </a:prstGeom>
          <a:noFill/>
          <a:ln w="9525">
            <a:noFill/>
            <a:miter lim="800000"/>
            <a:headEnd/>
            <a:tailEnd/>
          </a:ln>
        </p:spPr>
        <p:txBody>
          <a:bodyPr>
            <a:spAutoFit/>
          </a:bodyPr>
          <a:lstStyle/>
          <a:p>
            <a:pPr algn="just" eaLnBrk="0" hangingPunct="0"/>
            <a:r>
              <a:rPr lang="en-US" b="1"/>
              <a:t>Biểu hiện của SXHD là gì?</a:t>
            </a:r>
          </a:p>
        </p:txBody>
      </p:sp>
      <p:sp>
        <p:nvSpPr>
          <p:cNvPr id="6156" name="TextBox 8"/>
          <p:cNvSpPr txBox="1">
            <a:spLocks noChangeArrowheads="1"/>
          </p:cNvSpPr>
          <p:nvPr/>
        </p:nvSpPr>
        <p:spPr bwMode="auto">
          <a:xfrm>
            <a:off x="287338" y="5729288"/>
            <a:ext cx="4741862" cy="366712"/>
          </a:xfrm>
          <a:prstGeom prst="rect">
            <a:avLst/>
          </a:prstGeom>
          <a:noFill/>
          <a:ln w="9525">
            <a:noFill/>
            <a:miter lim="800000"/>
            <a:headEnd/>
            <a:tailEnd/>
          </a:ln>
        </p:spPr>
        <p:txBody>
          <a:bodyPr>
            <a:spAutoFit/>
          </a:bodyPr>
          <a:lstStyle/>
          <a:p>
            <a:pPr algn="just" eaLnBrk="0" hangingPunct="0"/>
            <a:r>
              <a:rPr lang="en-US" b="1"/>
              <a:t>SXHD có thể điều trị ở đâu?</a:t>
            </a:r>
          </a:p>
        </p:txBody>
      </p:sp>
      <p:sp>
        <p:nvSpPr>
          <p:cNvPr id="6157" name="TextBox 8"/>
          <p:cNvSpPr txBox="1">
            <a:spLocks noChangeArrowheads="1"/>
          </p:cNvSpPr>
          <p:nvPr/>
        </p:nvSpPr>
        <p:spPr bwMode="auto">
          <a:xfrm>
            <a:off x="304800" y="6172200"/>
            <a:ext cx="5334000" cy="641350"/>
          </a:xfrm>
          <a:prstGeom prst="rect">
            <a:avLst/>
          </a:prstGeom>
          <a:noFill/>
          <a:ln w="9525">
            <a:noFill/>
            <a:miter lim="800000"/>
            <a:headEnd/>
            <a:tailEnd/>
          </a:ln>
        </p:spPr>
        <p:txBody>
          <a:bodyPr>
            <a:spAutoFit/>
          </a:bodyPr>
          <a:lstStyle/>
          <a:p>
            <a:pPr algn="just" eaLnBrk="0" hangingPunct="0"/>
            <a:r>
              <a:rPr lang="en-US" b="1"/>
              <a:t>Chỉ phun hóa chất diệt muỗi có thể ngăn chặn hoàn toàn dịch SXH không?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0" y="2057400"/>
            <a:ext cx="4038600" cy="4525963"/>
          </a:xfrm>
        </p:spPr>
        <p:txBody>
          <a:bodyPr/>
          <a:lstStyle/>
          <a:p>
            <a:pPr algn="just" eaLnBrk="1" hangingPunct="1"/>
            <a:r>
              <a:rPr lang="en-US" sz="2400" smtClean="0"/>
              <a:t>Bệnh sốt xuất huyết Dengue (SXHD) là bệnh nhiễm vi rút cấp tính do vi rút Dengue gây ra</a:t>
            </a:r>
            <a:r>
              <a:rPr lang="vi-VN" sz="2400" smtClean="0"/>
              <a:t>. </a:t>
            </a:r>
          </a:p>
        </p:txBody>
      </p:sp>
      <p:sp>
        <p:nvSpPr>
          <p:cNvPr id="7171" name="Content Placeholder 2"/>
          <p:cNvSpPr>
            <a:spLocks/>
          </p:cNvSpPr>
          <p:nvPr/>
        </p:nvSpPr>
        <p:spPr bwMode="auto">
          <a:xfrm>
            <a:off x="0" y="0"/>
            <a:ext cx="9144000" cy="768350"/>
          </a:xfrm>
          <a:prstGeom prst="rect">
            <a:avLst/>
          </a:prstGeom>
          <a:solidFill>
            <a:srgbClr val="80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a:solidFill>
                  <a:srgbClr val="FFFF00"/>
                </a:solidFill>
              </a:rPr>
              <a:t>điều</a:t>
            </a:r>
            <a:r>
              <a:rPr lang="en-US" altLang="en-US" sz="2800" b="1" dirty="0">
                <a:solidFill>
                  <a:srgbClr val="FFFF00"/>
                </a:solidFill>
              </a:rPr>
              <a:t> </a:t>
            </a:r>
            <a:r>
              <a:rPr lang="en-US" altLang="en-US" sz="2800" b="1" dirty="0" err="1">
                <a:solidFill>
                  <a:srgbClr val="FFFF00"/>
                </a:solidFill>
              </a:rPr>
              <a:t>cần</a:t>
            </a:r>
            <a:r>
              <a:rPr lang="en-US" altLang="en-US" sz="2800" b="1" dirty="0">
                <a:solidFill>
                  <a:srgbClr val="FFFF00"/>
                </a:solidFill>
              </a:rPr>
              <a:t> </a:t>
            </a:r>
            <a:r>
              <a:rPr lang="en-US" altLang="en-US" sz="2800" b="1" dirty="0" err="1">
                <a:solidFill>
                  <a:srgbClr val="FFFF00"/>
                </a:solidFill>
              </a:rPr>
              <a:t>biết</a:t>
            </a:r>
            <a:r>
              <a:rPr lang="en-US" altLang="en-US" sz="2800" b="1" dirty="0">
                <a:solidFill>
                  <a:srgbClr val="FFFF00"/>
                </a:solidFill>
              </a:rPr>
              <a:t> </a:t>
            </a:r>
            <a:r>
              <a:rPr lang="en-US" altLang="en-US" sz="2800" b="1" dirty="0" err="1">
                <a:solidFill>
                  <a:srgbClr val="FFFF00"/>
                </a:solidFill>
              </a:rPr>
              <a:t>về</a:t>
            </a:r>
            <a:r>
              <a:rPr lang="en-US" altLang="en-US" sz="2800" b="1" dirty="0">
                <a:solidFill>
                  <a:srgbClr val="FFFF00"/>
                </a:solidFill>
              </a:rPr>
              <a:t> </a:t>
            </a:r>
            <a:r>
              <a:rPr lang="en-US" altLang="en-US" sz="2800" b="1" dirty="0" err="1">
                <a:solidFill>
                  <a:srgbClr val="FFFF00"/>
                </a:solidFill>
              </a:rPr>
              <a:t>bệnh</a:t>
            </a:r>
            <a:r>
              <a:rPr lang="en-US" altLang="en-US" sz="2800" b="1" dirty="0">
                <a:solidFill>
                  <a:srgbClr val="FFFF00"/>
                </a:solidFill>
              </a:rPr>
              <a:t> SXH</a:t>
            </a:r>
          </a:p>
        </p:txBody>
      </p:sp>
      <p:sp>
        <p:nvSpPr>
          <p:cNvPr id="7172" name="TextBox 8"/>
          <p:cNvSpPr txBox="1">
            <a:spLocks noChangeArrowheads="1"/>
          </p:cNvSpPr>
          <p:nvPr/>
        </p:nvSpPr>
        <p:spPr bwMode="auto">
          <a:xfrm>
            <a:off x="152400" y="1066800"/>
            <a:ext cx="4267200" cy="427038"/>
          </a:xfrm>
          <a:prstGeom prst="rect">
            <a:avLst/>
          </a:prstGeom>
          <a:gradFill rotWithShape="1">
            <a:gsLst>
              <a:gs pos="0">
                <a:srgbClr val="00FFFF"/>
              </a:gs>
              <a:gs pos="50000">
                <a:srgbClr val="FFFFFF"/>
              </a:gs>
              <a:gs pos="100000">
                <a:srgbClr val="00FFFF"/>
              </a:gs>
            </a:gsLst>
            <a:lin ang="5400000" scaled="1"/>
          </a:gradFill>
          <a:ln w="9525">
            <a:noFill/>
            <a:miter lim="800000"/>
            <a:headEnd/>
            <a:tailEnd/>
          </a:ln>
        </p:spPr>
        <p:txBody>
          <a:bodyPr>
            <a:spAutoFit/>
          </a:bodyPr>
          <a:lstStyle/>
          <a:p>
            <a:pPr algn="just" eaLnBrk="0" hangingPunct="0"/>
            <a:r>
              <a:rPr lang="fr-FR" sz="2200" b="1"/>
              <a:t>Sốt xuất huyết Dengue là gì?</a:t>
            </a:r>
            <a:endParaRPr lang="en-US" sz="2200"/>
          </a:p>
        </p:txBody>
      </p:sp>
      <p:pic>
        <p:nvPicPr>
          <p:cNvPr id="7173" name="Picture 12" descr="Kết quả hình ảnh cho sốt xuất huyết"/>
          <p:cNvPicPr>
            <a:picLocks noGrp="1" noChangeAspect="1" noChangeArrowheads="1"/>
          </p:cNvPicPr>
          <p:nvPr>
            <p:ph sz="quarter" idx="2"/>
          </p:nvPr>
        </p:nvPicPr>
        <p:blipFill>
          <a:blip r:embed="rId2"/>
          <a:srcRect/>
          <a:stretch>
            <a:fillRect/>
          </a:stretch>
        </p:blipFill>
        <p:spPr>
          <a:xfrm>
            <a:off x="4495800" y="955675"/>
            <a:ext cx="4343400" cy="2549525"/>
          </a:xfrm>
          <a:noFill/>
        </p:spPr>
      </p:pic>
      <p:pic>
        <p:nvPicPr>
          <p:cNvPr id="7174" name="Picture 17" descr="Hình ảnh có liên quan"/>
          <p:cNvPicPr>
            <a:picLocks noGrp="1" noChangeAspect="1" noChangeArrowheads="1"/>
          </p:cNvPicPr>
          <p:nvPr>
            <p:ph sz="quarter" idx="3"/>
          </p:nvPr>
        </p:nvPicPr>
        <p:blipFill>
          <a:blip r:embed="rId3"/>
          <a:srcRect/>
          <a:stretch>
            <a:fillRect/>
          </a:stretch>
        </p:blipFill>
        <p:spPr>
          <a:xfrm>
            <a:off x="4495800" y="3657600"/>
            <a:ext cx="4343400" cy="2838450"/>
          </a:xfr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Nhận diện loại muỗi có thể truyền bệnh SXHD như thế nào?</a:t>
            </a:r>
          </a:p>
        </p:txBody>
      </p:sp>
      <p:pic>
        <p:nvPicPr>
          <p:cNvPr id="8195" name="Picture 13" descr="Kết quả hình ảnh cho Aedes aegypti"/>
          <p:cNvPicPr>
            <a:picLocks noGrp="1" noChangeAspect="1" noChangeArrowheads="1"/>
          </p:cNvPicPr>
          <p:nvPr>
            <p:ph sz="quarter" idx="2"/>
          </p:nvPr>
        </p:nvPicPr>
        <p:blipFill>
          <a:blip r:embed="rId2"/>
          <a:srcRect/>
          <a:stretch>
            <a:fillRect/>
          </a:stretch>
        </p:blipFill>
        <p:spPr>
          <a:xfrm>
            <a:off x="533400" y="1143000"/>
            <a:ext cx="3962400" cy="3336925"/>
          </a:xfrm>
          <a:noFill/>
        </p:spPr>
      </p:pic>
      <p:pic>
        <p:nvPicPr>
          <p:cNvPr id="8196" name="Picture 15" descr="1256032756171_AedesAegypti2"/>
          <p:cNvPicPr>
            <a:picLocks noGrp="1" noChangeAspect="1" noChangeArrowheads="1"/>
          </p:cNvPicPr>
          <p:nvPr>
            <p:ph sz="quarter" idx="3"/>
          </p:nvPr>
        </p:nvPicPr>
        <p:blipFill>
          <a:blip r:embed="rId3"/>
          <a:srcRect/>
          <a:stretch>
            <a:fillRect/>
          </a:stretch>
        </p:blipFill>
        <p:spPr>
          <a:xfrm>
            <a:off x="4876800" y="1143000"/>
            <a:ext cx="4038600" cy="3343275"/>
          </a:xfr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Vòng đời của muỗi Aedes</a:t>
            </a:r>
          </a:p>
        </p:txBody>
      </p:sp>
      <p:sp>
        <p:nvSpPr>
          <p:cNvPr id="9219" name="AutoShape 8" descr="Kết quả hình ảnh cho chu trình sinh sản của muỗi sốt xuất huyế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0" name="Picture 11" descr="Kết quả hình ảnh cho chu trình sinh sản của muỗi sốt xuất huyết"/>
          <p:cNvPicPr>
            <a:picLocks noGrp="1" noChangeAspect="1" noChangeArrowheads="1"/>
          </p:cNvPicPr>
          <p:nvPr>
            <p:ph sz="quarter" idx="2"/>
          </p:nvPr>
        </p:nvPicPr>
        <p:blipFill>
          <a:blip r:embed="rId2"/>
          <a:srcRect/>
          <a:stretch>
            <a:fillRect/>
          </a:stretch>
        </p:blipFill>
        <p:spPr>
          <a:xfrm>
            <a:off x="838200" y="762000"/>
            <a:ext cx="7239000" cy="6096000"/>
          </a:xfrm>
          <a:noFill/>
        </p:spPr>
      </p:pic>
      <p:sp>
        <p:nvSpPr>
          <p:cNvPr id="9221" name="Line 12"/>
          <p:cNvSpPr>
            <a:spLocks noChangeShapeType="1"/>
          </p:cNvSpPr>
          <p:nvPr/>
        </p:nvSpPr>
        <p:spPr bwMode="auto">
          <a:xfrm>
            <a:off x="1600200" y="3276600"/>
            <a:ext cx="1752600" cy="1371600"/>
          </a:xfrm>
          <a:prstGeom prst="line">
            <a:avLst/>
          </a:prstGeom>
          <a:noFill/>
          <a:ln w="28575">
            <a:solidFill>
              <a:srgbClr val="FF0000"/>
            </a:solidFill>
            <a:round/>
            <a:headEnd/>
            <a:tailEnd/>
          </a:ln>
          <a:effectLst/>
        </p:spPr>
        <p:txBody>
          <a:bodyPr/>
          <a:lstStyle/>
          <a:p>
            <a:endParaRPr lang="en-US"/>
          </a:p>
        </p:txBody>
      </p:sp>
      <p:sp>
        <p:nvSpPr>
          <p:cNvPr id="9222" name="Line 13"/>
          <p:cNvSpPr>
            <a:spLocks noChangeShapeType="1"/>
          </p:cNvSpPr>
          <p:nvPr/>
        </p:nvSpPr>
        <p:spPr bwMode="auto">
          <a:xfrm flipH="1">
            <a:off x="1752600" y="3124200"/>
            <a:ext cx="1524000" cy="1676400"/>
          </a:xfrm>
          <a:prstGeom prst="line">
            <a:avLst/>
          </a:prstGeom>
          <a:noFill/>
          <a:ln w="28575">
            <a:solidFill>
              <a:srgbClr val="FF0000"/>
            </a:solidFill>
            <a:round/>
            <a:headEnd/>
            <a:tailEnd/>
          </a:ln>
          <a:effectLst/>
        </p:spPr>
        <p:txBody>
          <a:bodyPr/>
          <a:lstStyle/>
          <a:p>
            <a:endParaRPr lang="en-US"/>
          </a:p>
        </p:txBody>
      </p:sp>
      <p:grpSp>
        <p:nvGrpSpPr>
          <p:cNvPr id="2" name="Group 18"/>
          <p:cNvGrpSpPr>
            <a:grpSpLocks/>
          </p:cNvGrpSpPr>
          <p:nvPr/>
        </p:nvGrpSpPr>
        <p:grpSpPr bwMode="auto">
          <a:xfrm>
            <a:off x="1600200" y="3124200"/>
            <a:ext cx="1752600" cy="1676400"/>
            <a:chOff x="1008" y="1968"/>
            <a:chExt cx="1104" cy="1056"/>
          </a:xfrm>
        </p:grpSpPr>
        <p:sp>
          <p:nvSpPr>
            <p:cNvPr id="9227" name="Line 16"/>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8" name="Line 17"/>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grpSp>
        <p:nvGrpSpPr>
          <p:cNvPr id="3" name="Group 19"/>
          <p:cNvGrpSpPr>
            <a:grpSpLocks/>
          </p:cNvGrpSpPr>
          <p:nvPr/>
        </p:nvGrpSpPr>
        <p:grpSpPr bwMode="auto">
          <a:xfrm>
            <a:off x="6096000" y="2971800"/>
            <a:ext cx="1752600" cy="1676400"/>
            <a:chOff x="1008" y="1968"/>
            <a:chExt cx="1104" cy="1056"/>
          </a:xfrm>
        </p:grpSpPr>
        <p:sp>
          <p:nvSpPr>
            <p:cNvPr id="9225" name="Line 20"/>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6" name="Line 21"/>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Biểu hiện của SXHD là gì?</a:t>
            </a:r>
          </a:p>
        </p:txBody>
      </p:sp>
      <p:pic>
        <p:nvPicPr>
          <p:cNvPr id="10243" name="Picture 32" descr="Hình ảnh có liên quan"/>
          <p:cNvPicPr>
            <a:picLocks noGrp="1" noChangeAspect="1" noChangeArrowheads="1"/>
          </p:cNvPicPr>
          <p:nvPr>
            <p:ph sz="quarter" idx="2"/>
          </p:nvPr>
        </p:nvPicPr>
        <p:blipFill>
          <a:blip r:embed="rId2"/>
          <a:srcRect/>
          <a:stretch>
            <a:fillRect/>
          </a:stretch>
        </p:blipFill>
        <p:spPr>
          <a:xfrm>
            <a:off x="152400" y="685800"/>
            <a:ext cx="5334000" cy="5943600"/>
          </a:xfrm>
          <a:noFill/>
        </p:spPr>
      </p:pic>
      <p:pic>
        <p:nvPicPr>
          <p:cNvPr id="10244" name="Picture 34" descr="Kết quả hình ảnh cho Biểu hiện của SXHD là gì"/>
          <p:cNvPicPr>
            <a:picLocks noChangeAspect="1" noChangeArrowheads="1"/>
          </p:cNvPicPr>
          <p:nvPr/>
        </p:nvPicPr>
        <p:blipFill>
          <a:blip r:embed="rId3"/>
          <a:srcRect/>
          <a:stretch>
            <a:fillRect/>
          </a:stretch>
        </p:blipFill>
        <p:spPr bwMode="auto">
          <a:xfrm>
            <a:off x="5562600" y="969963"/>
            <a:ext cx="3429000" cy="2230437"/>
          </a:xfrm>
          <a:prstGeom prst="rect">
            <a:avLst/>
          </a:prstGeom>
          <a:noFill/>
          <a:ln w="9525">
            <a:noFill/>
            <a:miter lim="800000"/>
            <a:headEnd/>
            <a:tailEnd/>
          </a:ln>
        </p:spPr>
      </p:pic>
      <p:pic>
        <p:nvPicPr>
          <p:cNvPr id="10245" name="Picture 36" descr="Hình ảnh có liên quan"/>
          <p:cNvPicPr>
            <a:picLocks noChangeAspect="1" noChangeArrowheads="1"/>
          </p:cNvPicPr>
          <p:nvPr/>
        </p:nvPicPr>
        <p:blipFill>
          <a:blip r:embed="rId4"/>
          <a:srcRect/>
          <a:stretch>
            <a:fillRect/>
          </a:stretch>
        </p:blipFill>
        <p:spPr bwMode="auto">
          <a:xfrm>
            <a:off x="5486400" y="3352800"/>
            <a:ext cx="3505200" cy="2411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sz="quarter" idx="1"/>
          </p:nvPr>
        </p:nvSpPr>
        <p:spPr/>
        <p:txBody>
          <a:bodyPr/>
          <a:lstStyle/>
          <a:p>
            <a:pPr marL="457200" indent="-457200">
              <a:lnSpc>
                <a:spcPct val="150000"/>
              </a:lnSpc>
              <a:buNone/>
            </a:pPr>
            <a:r>
              <a:rPr lang="en-US" dirty="0" smtClean="0"/>
              <a:t>1. </a:t>
            </a: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endParaRPr lang="en-US" dirty="0" smtClean="0"/>
          </a:p>
          <a:p>
            <a:pPr marL="457200" indent="-457200">
              <a:lnSpc>
                <a:spcPct val="150000"/>
              </a:lnSpc>
              <a:buNone/>
            </a:pPr>
            <a:r>
              <a:rPr lang="en-US" dirty="0" smtClean="0"/>
              <a:t>2.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Sốt</a:t>
            </a:r>
            <a:r>
              <a:rPr lang="en-US" dirty="0" smtClean="0"/>
              <a:t> </a:t>
            </a:r>
            <a:r>
              <a:rPr lang="en-US" dirty="0" err="1" smtClean="0"/>
              <a:t>xuất</a:t>
            </a:r>
            <a:r>
              <a:rPr lang="en-US" dirty="0" smtClean="0"/>
              <a:t> </a:t>
            </a:r>
            <a:r>
              <a:rPr lang="en-US" dirty="0" err="1" smtClean="0"/>
              <a:t>huyết</a:t>
            </a:r>
            <a:endParaRPr lang="en-US" dirty="0" smtClean="0"/>
          </a:p>
          <a:p>
            <a:pPr>
              <a:lnSpc>
                <a:spcPct val="150000"/>
              </a:lnSpc>
              <a:buNone/>
            </a:pPr>
            <a:r>
              <a:rPr lang="en-US" dirty="0" smtClean="0"/>
              <a:t>3.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a:t>
            </a:r>
          </a:p>
          <a:p>
            <a:pPr>
              <a:lnSpc>
                <a:spcPct val="150000"/>
              </a:lnSpc>
              <a:buNone/>
            </a:pPr>
            <a:r>
              <a:rPr lang="en-US" dirty="0" smtClean="0"/>
              <a:t>4.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Sởi</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69900" y="25400"/>
            <a:ext cx="7886700" cy="1325563"/>
          </a:xfrm>
        </p:spPr>
        <p:txBody>
          <a:bodyPr/>
          <a:lstStyle/>
          <a:p>
            <a:r>
              <a:rPr lang="en-US" altLang="en-US" b="1" smtClean="0">
                <a:latin typeface="Arial" charset="0"/>
                <a:cs typeface="Arial" charset="0"/>
              </a:rPr>
              <a:t>Đặc điểm</a:t>
            </a:r>
          </a:p>
        </p:txBody>
      </p:sp>
      <p:sp>
        <p:nvSpPr>
          <p:cNvPr id="49155" name="Rectangle 3"/>
          <p:cNvSpPr>
            <a:spLocks noGrp="1"/>
          </p:cNvSpPr>
          <p:nvPr>
            <p:ph type="body" idx="4294967295"/>
          </p:nvPr>
        </p:nvSpPr>
        <p:spPr>
          <a:xfrm>
            <a:off x="346075" y="1360488"/>
            <a:ext cx="4768850" cy="4219575"/>
          </a:xfrm>
        </p:spPr>
        <p:txBody>
          <a:bodyPr/>
          <a:lstStyle/>
          <a:p>
            <a:pPr algn="just"/>
            <a:r>
              <a:rPr lang="en-US" altLang="en-US" smtClean="0">
                <a:latin typeface="Arial" charset="0"/>
                <a:cs typeface="Arial" charset="0"/>
              </a:rPr>
              <a:t>Đốt người ban ngày, tăng mạnh vào sáng sớm và chiều tối</a:t>
            </a:r>
          </a:p>
          <a:p>
            <a:pPr algn="just"/>
            <a:r>
              <a:rPr lang="en-US" altLang="en-US" smtClean="0">
                <a:latin typeface="Arial" charset="0"/>
                <a:cs typeface="Arial" charset="0"/>
              </a:rPr>
              <a:t>Đốt nhiều người/bữa ăn</a:t>
            </a:r>
          </a:p>
          <a:p>
            <a:pPr algn="just"/>
            <a:r>
              <a:rPr lang="en-US" altLang="en-US" smtClean="0">
                <a:latin typeface="Arial" charset="0"/>
                <a:cs typeface="Arial" charset="0"/>
              </a:rPr>
              <a:t>Đậu nghỉ trong nhà (quần áo, mành rèm), không bắt được muỗi ở trên tường</a:t>
            </a:r>
          </a:p>
          <a:p>
            <a:pPr algn="just"/>
            <a:r>
              <a:rPr lang="en-US" altLang="en-US" smtClean="0">
                <a:latin typeface="Arial" charset="0"/>
                <a:cs typeface="Arial" charset="0"/>
              </a:rPr>
              <a:t>Trứng muỗi bám ở thành dụng cụ, sát mép nước, nước sạch, đọng, chịu khô hạn 6tháng, di truyền VR</a:t>
            </a:r>
          </a:p>
        </p:txBody>
      </p:sp>
      <p:pic>
        <p:nvPicPr>
          <p:cNvPr id="49156" name="Picture 5" descr="Kết quả hình ảnh cho vong đời muỗi"/>
          <p:cNvPicPr>
            <a:picLocks noChangeAspect="1" noChangeArrowheads="1"/>
          </p:cNvPicPr>
          <p:nvPr/>
        </p:nvPicPr>
        <p:blipFill>
          <a:blip r:embed="rId2"/>
          <a:srcRect/>
          <a:stretch>
            <a:fillRect/>
          </a:stretch>
        </p:blipFill>
        <p:spPr bwMode="auto">
          <a:xfrm>
            <a:off x="5543550" y="4648200"/>
            <a:ext cx="2287588" cy="1676400"/>
          </a:xfrm>
          <a:prstGeom prst="rect">
            <a:avLst/>
          </a:prstGeom>
          <a:noFill/>
          <a:ln w="9525">
            <a:noFill/>
            <a:miter lim="800000"/>
            <a:headEnd/>
            <a:tailEnd/>
          </a:ln>
        </p:spPr>
      </p:pic>
      <p:pic>
        <p:nvPicPr>
          <p:cNvPr id="49157" name="Picture 2" descr="D:\hien\anh Bn\muoi sxh.jpg"/>
          <p:cNvPicPr>
            <a:picLocks noChangeAspect="1" noChangeArrowheads="1"/>
          </p:cNvPicPr>
          <p:nvPr/>
        </p:nvPicPr>
        <p:blipFill>
          <a:blip r:embed="rId3"/>
          <a:srcRect/>
          <a:stretch>
            <a:fillRect/>
          </a:stretch>
        </p:blipFill>
        <p:spPr bwMode="auto">
          <a:xfrm>
            <a:off x="5372100" y="914400"/>
            <a:ext cx="24574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Bệnh sốt xuất huyết Dengue lây truyền ra sao. Chăm sóc người bệnh SXH có thể bị lây bệnh không?</a:t>
            </a:r>
          </a:p>
        </p:txBody>
      </p:sp>
      <p:pic>
        <p:nvPicPr>
          <p:cNvPr id="11267" name="Picture 3" descr="Kết quả hình ảnh cho Bệnh sốt xuất huyết Dengue lây truyền ra sao"/>
          <p:cNvPicPr>
            <a:picLocks noGrp="1" noChangeAspect="1" noChangeArrowheads="1"/>
          </p:cNvPicPr>
          <p:nvPr>
            <p:ph sz="quarter" idx="2"/>
          </p:nvPr>
        </p:nvPicPr>
        <p:blipFill>
          <a:blip r:embed="rId2"/>
          <a:srcRect/>
          <a:stretch>
            <a:fillRect/>
          </a:stretch>
        </p:blipFill>
        <p:spPr>
          <a:xfrm>
            <a:off x="685800" y="990600"/>
            <a:ext cx="7696200" cy="5461000"/>
          </a:xfr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1600200" y="304800"/>
            <a:ext cx="6172200" cy="984250"/>
          </a:xfrm>
        </p:spPr>
        <p:txBody>
          <a:bodyPr>
            <a:normAutofit fontScale="90000"/>
          </a:bodyPr>
          <a:lstStyle/>
          <a:p>
            <a:pPr algn="ctr"/>
            <a:r>
              <a:rPr lang="en-US" altLang="en-US" sz="3200" b="1" smtClean="0">
                <a:solidFill>
                  <a:srgbClr val="0000FF"/>
                </a:solidFill>
                <a:latin typeface="Arial" charset="0"/>
                <a:cs typeface="Arial" charset="0"/>
              </a:rPr>
              <a:t>Biện pháp phòng ,chống: cắt đứt chu trình trình truyền bệnh</a:t>
            </a:r>
          </a:p>
        </p:txBody>
      </p:sp>
      <p:sp>
        <p:nvSpPr>
          <p:cNvPr id="51203" name="AutoShape 5"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sp>
        <p:nvSpPr>
          <p:cNvPr id="51204" name="AutoShape 7"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pic>
        <p:nvPicPr>
          <p:cNvPr id="51205" name="Picture 10" descr="Kết quả hình ảnh cho đường truyền bệnh sxh"/>
          <p:cNvPicPr>
            <a:picLocks noChangeAspect="1" noChangeArrowheads="1"/>
          </p:cNvPicPr>
          <p:nvPr/>
        </p:nvPicPr>
        <p:blipFill>
          <a:blip r:embed="rId2"/>
          <a:srcRect/>
          <a:stretch>
            <a:fillRect/>
          </a:stretch>
        </p:blipFill>
        <p:spPr bwMode="auto">
          <a:xfrm>
            <a:off x="371475" y="1447800"/>
            <a:ext cx="8486775" cy="4914900"/>
          </a:xfrm>
          <a:prstGeom prst="rect">
            <a:avLst/>
          </a:prstGeom>
          <a:noFill/>
          <a:ln w="9525">
            <a:noFill/>
            <a:miter lim="800000"/>
            <a:headEnd/>
            <a:tailEnd/>
          </a:ln>
        </p:spPr>
      </p:pic>
      <p:sp>
        <p:nvSpPr>
          <p:cNvPr id="6" name="Multiply 5"/>
          <p:cNvSpPr/>
          <p:nvPr/>
        </p:nvSpPr>
        <p:spPr>
          <a:xfrm>
            <a:off x="5200650" y="19812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5143500" y="4876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5886450" y="3352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1143000"/>
            <a:ext cx="4038600" cy="4525963"/>
          </a:xfrm>
        </p:spPr>
        <p:txBody>
          <a:bodyPr/>
          <a:lstStyle/>
          <a:p>
            <a:pPr algn="just" eaLnBrk="1" hangingPunct="1"/>
            <a:r>
              <a:rPr lang="en-US" sz="2000" b="1" smtClean="0">
                <a:solidFill>
                  <a:srgbClr val="FF0000"/>
                </a:solidFill>
              </a:rPr>
              <a:t>Giai đoạn 1</a:t>
            </a:r>
            <a:r>
              <a:rPr lang="en-US" sz="2000" smtClean="0"/>
              <a:t> của bệnh SXH, biểu hiện và xử trí tương tự sốt vi rút thông thường nên người bệnh có thể điều trị ngoại trú theo đơn.</a:t>
            </a:r>
          </a:p>
          <a:p>
            <a:pPr algn="just" eaLnBrk="1" hangingPunct="1"/>
            <a:r>
              <a:rPr lang="en-US" sz="2000" b="1" smtClean="0">
                <a:solidFill>
                  <a:srgbClr val="FF0000"/>
                </a:solidFill>
              </a:rPr>
              <a:t>Giai đoạn 2</a:t>
            </a:r>
            <a:r>
              <a:rPr lang="en-US" sz="2000" smtClean="0"/>
              <a:t> là giai đoạn có thể có nhiều biến chứng nặng nên người bệnh nên đến cơ sở y tế để điều trị. </a:t>
            </a:r>
            <a:endParaRPr lang="vi-VN" sz="2000" smtClean="0"/>
          </a:p>
        </p:txBody>
      </p:sp>
      <p:sp>
        <p:nvSpPr>
          <p:cNvPr id="12291" name="TextBox 8"/>
          <p:cNvSpPr txBox="1">
            <a:spLocks noChangeArrowheads="1"/>
          </p:cNvSpPr>
          <p:nvPr/>
        </p:nvSpPr>
        <p:spPr bwMode="auto">
          <a:xfrm>
            <a:off x="0" y="76200"/>
            <a:ext cx="9144000" cy="54927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3000" b="1"/>
              <a:t>SXHD có thể điều trị ở đâu?</a:t>
            </a:r>
          </a:p>
        </p:txBody>
      </p:sp>
      <p:pic>
        <p:nvPicPr>
          <p:cNvPr id="12292" name="Picture 12" descr="Kết quả hình ảnh cho nơi điều trị sốt xuất huyết"/>
          <p:cNvPicPr>
            <a:picLocks noGrp="1" noChangeAspect="1" noChangeArrowheads="1"/>
          </p:cNvPicPr>
          <p:nvPr>
            <p:ph sz="quarter" idx="3"/>
          </p:nvPr>
        </p:nvPicPr>
        <p:blipFill>
          <a:blip r:embed="rId2"/>
          <a:srcRect/>
          <a:stretch>
            <a:fillRect/>
          </a:stretch>
        </p:blipFill>
        <p:spPr>
          <a:xfrm>
            <a:off x="4800600" y="1371600"/>
            <a:ext cx="4114800" cy="4038600"/>
          </a:xfr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8600" y="1143000"/>
            <a:ext cx="4038600" cy="4525963"/>
          </a:xfrm>
          <a:noFill/>
        </p:spPr>
        <p:txBody>
          <a:bodyPr/>
          <a:lstStyle/>
          <a:p>
            <a:pPr algn="just" eaLnBrk="1" hangingPunct="1"/>
            <a:r>
              <a:rPr lang="en-US" sz="2000" smtClean="0"/>
              <a:t>Bệnh sốt xuất huyết Dengue do vi rút Dengue gây ra với 4 típ gây bệnh được ký hiệu là D1, D2, D3, D4. Cả 4 típ gây bệnh này đều gặp ở Việt Nam và luân phiên gây dịch. Do miễn dịch được tạo thành sau khi mắc bệnh chỉ có tính đặc hiệu đối với từng típ cho nên người ta </a:t>
            </a:r>
            <a:r>
              <a:rPr lang="en-US" sz="2000" b="1" smtClean="0">
                <a:solidFill>
                  <a:srgbClr val="FF0000"/>
                </a:solidFill>
              </a:rPr>
              <a:t>có thể mắc bệnh sốt xuất huyết Dengue lần thứ 2 hoặc thứ 3</a:t>
            </a:r>
            <a:r>
              <a:rPr lang="en-US" sz="2000" smtClean="0"/>
              <a:t> bởi những típ khác nhau, tuy nhiên rất hiếm khi mắc bệnh lại lần thứ 4.</a:t>
            </a:r>
            <a:endParaRPr lang="vi-VN" sz="2000" smtClean="0"/>
          </a:p>
        </p:txBody>
      </p:sp>
      <p:sp>
        <p:nvSpPr>
          <p:cNvPr id="13315"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Người đã từng mắc bệnh SXHD có thể mắc lại không?</a:t>
            </a:r>
          </a:p>
        </p:txBody>
      </p:sp>
      <p:pic>
        <p:nvPicPr>
          <p:cNvPr id="13316" name="Picture 9" descr="Kết quả hình ảnh cho các tip D1 D2 D3 D4 soosts xuất huyết"/>
          <p:cNvPicPr>
            <a:picLocks noGrp="1" noChangeAspect="1" noChangeArrowheads="1"/>
          </p:cNvPicPr>
          <p:nvPr>
            <p:ph sz="quarter" idx="3"/>
          </p:nvPr>
        </p:nvPicPr>
        <p:blipFill>
          <a:blip r:embed="rId2"/>
          <a:srcRect/>
          <a:stretch>
            <a:fillRect/>
          </a:stretch>
        </p:blipFill>
        <p:spPr>
          <a:xfrm>
            <a:off x="4572000" y="1828800"/>
            <a:ext cx="4267200" cy="2824163"/>
          </a:xfr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dirty="0" err="1"/>
              <a:t>Chỉ</a:t>
            </a:r>
            <a:r>
              <a:rPr lang="en-US" sz="2600" b="1" dirty="0"/>
              <a:t> </a:t>
            </a:r>
            <a:r>
              <a:rPr lang="en-US" sz="2600" b="1" dirty="0" err="1"/>
              <a:t>phun</a:t>
            </a:r>
            <a:r>
              <a:rPr lang="en-US" sz="2600" b="1" dirty="0"/>
              <a:t> </a:t>
            </a:r>
            <a:r>
              <a:rPr lang="en-US" sz="2600" b="1" dirty="0" err="1"/>
              <a:t>hóa</a:t>
            </a:r>
            <a:r>
              <a:rPr lang="en-US" sz="2600" b="1" dirty="0"/>
              <a:t> </a:t>
            </a:r>
            <a:r>
              <a:rPr lang="en-US" sz="2600" b="1" dirty="0" err="1"/>
              <a:t>chất</a:t>
            </a:r>
            <a:r>
              <a:rPr lang="en-US" sz="2600" b="1" dirty="0"/>
              <a:t> </a:t>
            </a:r>
            <a:r>
              <a:rPr lang="en-US" sz="2600" b="1" dirty="0" err="1"/>
              <a:t>diệt</a:t>
            </a:r>
            <a:r>
              <a:rPr lang="en-US" sz="2600" b="1" dirty="0"/>
              <a:t> </a:t>
            </a:r>
            <a:r>
              <a:rPr lang="en-US" sz="2600" b="1" dirty="0" err="1"/>
              <a:t>muỗi</a:t>
            </a:r>
            <a:r>
              <a:rPr lang="en-US" sz="2600" b="1" dirty="0"/>
              <a:t> </a:t>
            </a:r>
            <a:r>
              <a:rPr lang="en-US" sz="2600" b="1" dirty="0" err="1"/>
              <a:t>có</a:t>
            </a:r>
            <a:r>
              <a:rPr lang="en-US" sz="2600" b="1" dirty="0"/>
              <a:t> </a:t>
            </a:r>
            <a:r>
              <a:rPr lang="en-US" sz="2600" b="1" dirty="0" err="1"/>
              <a:t>thể</a:t>
            </a:r>
            <a:r>
              <a:rPr lang="en-US" sz="2600" b="1" dirty="0"/>
              <a:t> </a:t>
            </a:r>
            <a:r>
              <a:rPr lang="en-US" sz="2600" b="1" dirty="0" err="1"/>
              <a:t>ngăn</a:t>
            </a:r>
            <a:r>
              <a:rPr lang="en-US" sz="2600" b="1" dirty="0"/>
              <a:t> </a:t>
            </a:r>
            <a:r>
              <a:rPr lang="en-US" sz="2600" b="1" dirty="0" err="1"/>
              <a:t>chặn</a:t>
            </a:r>
            <a:r>
              <a:rPr lang="en-US" sz="2600" b="1" dirty="0"/>
              <a:t> </a:t>
            </a:r>
            <a:r>
              <a:rPr lang="en-US" sz="2600" b="1" dirty="0" err="1"/>
              <a:t>hoàn</a:t>
            </a:r>
            <a:r>
              <a:rPr lang="en-US" sz="2600" b="1" dirty="0"/>
              <a:t> </a:t>
            </a:r>
            <a:r>
              <a:rPr lang="en-US" sz="2600" b="1" dirty="0" err="1"/>
              <a:t>toàn</a:t>
            </a:r>
            <a:r>
              <a:rPr lang="en-US" sz="2600" b="1" dirty="0"/>
              <a:t> </a:t>
            </a:r>
            <a:r>
              <a:rPr lang="en-US" sz="2600" b="1" dirty="0" err="1"/>
              <a:t>dịch</a:t>
            </a:r>
            <a:r>
              <a:rPr lang="en-US" sz="2600" b="1" dirty="0"/>
              <a:t> SXH </a:t>
            </a:r>
            <a:r>
              <a:rPr lang="en-US" sz="2600" b="1" dirty="0" err="1"/>
              <a:t>không</a:t>
            </a:r>
            <a:r>
              <a:rPr lang="en-US" sz="2600" b="1" dirty="0"/>
              <a:t>?</a:t>
            </a:r>
          </a:p>
        </p:txBody>
      </p:sp>
      <p:pic>
        <p:nvPicPr>
          <p:cNvPr id="14339" name="Picture 10" descr="Kết quả hình ảnh cho phu hóa chất diệt sốt xuất huyết"/>
          <p:cNvPicPr>
            <a:picLocks noGrp="1" noChangeAspect="1" noChangeArrowheads="1"/>
          </p:cNvPicPr>
          <p:nvPr>
            <p:ph sz="quarter" idx="3"/>
          </p:nvPr>
        </p:nvPicPr>
        <p:blipFill>
          <a:blip r:embed="rId2"/>
          <a:srcRect/>
          <a:stretch>
            <a:fillRect/>
          </a:stretch>
        </p:blipFill>
        <p:spPr>
          <a:xfrm>
            <a:off x="152400" y="1981200"/>
            <a:ext cx="4267200" cy="3481388"/>
          </a:xfrm>
          <a:noFill/>
        </p:spPr>
      </p:pic>
      <p:pic>
        <p:nvPicPr>
          <p:cNvPr id="14340" name="Picture 14" descr="Hình ảnh có liên quan"/>
          <p:cNvPicPr>
            <a:picLocks noChangeAspect="1" noChangeArrowheads="1"/>
          </p:cNvPicPr>
          <p:nvPr/>
        </p:nvPicPr>
        <p:blipFill>
          <a:blip r:embed="rId3"/>
          <a:srcRect/>
          <a:stretch>
            <a:fillRect/>
          </a:stretch>
        </p:blipFill>
        <p:spPr bwMode="auto">
          <a:xfrm>
            <a:off x="4419600" y="1981200"/>
            <a:ext cx="4572000" cy="350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5363" name="Picture 7" descr="bien phap phong sxh"/>
          <p:cNvPicPr>
            <a:picLocks noGrp="1" noChangeAspect="1" noChangeArrowheads="1"/>
          </p:cNvPicPr>
          <p:nvPr>
            <p:ph idx="1"/>
          </p:nvPr>
        </p:nvPicPr>
        <p:blipFill>
          <a:blip r:embed="rId2"/>
          <a:srcRect/>
          <a:stretch>
            <a:fillRect/>
          </a:stretch>
        </p:blipFill>
        <p:spPr>
          <a:xfrm>
            <a:off x="0" y="1752600"/>
            <a:ext cx="9144000" cy="2819400"/>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87" name="AutoShape 12"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6388" name="AutoShape 14"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6389" name="Picture 15" descr="chum 1"/>
          <p:cNvPicPr>
            <a:picLocks noGrp="1" noChangeAspect="1" noChangeArrowheads="1"/>
          </p:cNvPicPr>
          <p:nvPr>
            <p:ph sz="quarter" idx="2"/>
          </p:nvPr>
        </p:nvPicPr>
        <p:blipFill>
          <a:blip r:embed="rId2"/>
          <a:srcRect/>
          <a:stretch>
            <a:fillRect/>
          </a:stretch>
        </p:blipFill>
        <p:spPr>
          <a:xfrm>
            <a:off x="4343400" y="511175"/>
            <a:ext cx="4419600" cy="2762250"/>
          </a:xfrm>
          <a:noFill/>
        </p:spPr>
      </p:pic>
      <p:pic>
        <p:nvPicPr>
          <p:cNvPr id="16390" name="Picture 16" descr="chum 2"/>
          <p:cNvPicPr>
            <a:picLocks noGrp="1" noChangeAspect="1" noChangeArrowheads="1"/>
          </p:cNvPicPr>
          <p:nvPr>
            <p:ph sz="quarter" idx="3"/>
          </p:nvPr>
        </p:nvPicPr>
        <p:blipFill>
          <a:blip r:embed="rId3"/>
          <a:srcRect/>
          <a:stretch>
            <a:fillRect/>
          </a:stretch>
        </p:blipFill>
        <p:spPr>
          <a:xfrm>
            <a:off x="4419600" y="3429000"/>
            <a:ext cx="4343400" cy="3141663"/>
          </a:xfrm>
          <a:noFill/>
        </p:spPr>
      </p:pic>
      <p:sp>
        <p:nvSpPr>
          <p:cNvPr id="16391" name="Text Box 18"/>
          <p:cNvSpPr txBox="1">
            <a:spLocks noChangeArrowheads="1"/>
          </p:cNvSpPr>
          <p:nvPr/>
        </p:nvSpPr>
        <p:spPr bwMode="auto">
          <a:xfrm>
            <a:off x="762000" y="1600200"/>
            <a:ext cx="2209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92" name="Rectangle 1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vi-VN"/>
          </a:p>
        </p:txBody>
      </p:sp>
      <p:sp>
        <p:nvSpPr>
          <p:cNvPr id="16393" name="Rectangle 20"/>
          <p:cNvSpPr>
            <a:spLocks noChangeArrowheads="1"/>
          </p:cNvSpPr>
          <p:nvPr/>
        </p:nvSpPr>
        <p:spPr bwMode="auto">
          <a:xfrm>
            <a:off x="533400" y="1371600"/>
            <a:ext cx="3276600" cy="2227263"/>
          </a:xfrm>
          <a:prstGeom prst="rect">
            <a:avLst/>
          </a:prstGeom>
          <a:noFill/>
          <a:ln w="9525">
            <a:noFill/>
            <a:miter lim="800000"/>
            <a:headEnd/>
            <a:tailEnd/>
          </a:ln>
          <a:effectLst/>
        </p:spPr>
        <p:txBody>
          <a:bodyPr anchor="ctr">
            <a:spAutoFit/>
          </a:bodyPr>
          <a:lstStyle/>
          <a:p>
            <a:pPr algn="just"/>
            <a:r>
              <a:rPr lang="vi-VN" sz="2800" b="1">
                <a:solidFill>
                  <a:srgbClr val="FF0000"/>
                </a:solidFill>
              </a:rPr>
              <a:t>1.</a:t>
            </a:r>
            <a:r>
              <a:rPr lang="vi-VN" sz="2800" b="1"/>
              <a:t> Đậy kín tất cả các dụng cụ chứa nước để muỗi không vào đẻ trứng.</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IMG_20150920_101236"/>
          <p:cNvPicPr>
            <a:picLocks noGrp="1" noChangeAspect="1" noChangeArrowheads="1"/>
          </p:cNvPicPr>
          <p:nvPr>
            <p:ph sz="quarter" idx="1"/>
          </p:nvPr>
        </p:nvPicPr>
        <p:blipFill>
          <a:blip r:embed="rId2"/>
          <a:srcRect/>
          <a:stretch>
            <a:fillRect/>
          </a:stretch>
        </p:blipFill>
        <p:spPr>
          <a:xfrm>
            <a:off x="4876800" y="838200"/>
            <a:ext cx="3962400" cy="5029200"/>
          </a:xfrm>
          <a:noFill/>
        </p:spPr>
      </p:pic>
      <p:sp>
        <p:nvSpPr>
          <p:cNvPr id="17411" name="Rectangle 16"/>
          <p:cNvSpPr>
            <a:spLocks noChangeArrowheads="1"/>
          </p:cNvSpPr>
          <p:nvPr/>
        </p:nvSpPr>
        <p:spPr bwMode="auto">
          <a:xfrm>
            <a:off x="457200" y="1089025"/>
            <a:ext cx="3959225" cy="4473575"/>
          </a:xfrm>
          <a:prstGeom prst="rect">
            <a:avLst/>
          </a:prstGeom>
          <a:noFill/>
          <a:ln w="9525">
            <a:noFill/>
            <a:miter lim="800000"/>
            <a:headEnd/>
            <a:tailEnd/>
          </a:ln>
          <a:effectLst/>
        </p:spPr>
        <p:txBody>
          <a:bodyPr anchor="ctr">
            <a:spAutoFit/>
          </a:bodyPr>
          <a:lstStyle/>
          <a:p>
            <a:pPr algn="just"/>
            <a:r>
              <a:rPr lang="vi-VN" sz="2400" b="1">
                <a:solidFill>
                  <a:srgbClr val="FF0000"/>
                </a:solidFill>
              </a:rPr>
              <a:t>2.</a:t>
            </a:r>
            <a:r>
              <a:rPr lang="vi-VN" sz="2400" b="1"/>
              <a:t> Hàng tuần thực hiện các biện pháp </a:t>
            </a:r>
            <a:r>
              <a:rPr lang="vi-VN" sz="2400" b="1">
                <a:solidFill>
                  <a:srgbClr val="0000FF"/>
                </a:solidFill>
              </a:rPr>
              <a:t>diệt loăng quăng/bọ gậy</a:t>
            </a:r>
            <a:r>
              <a:rPr lang="vi-VN" sz="24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390650"/>
            <a:ext cx="3886200" cy="2647950"/>
          </a:xfrm>
          <a:prstGeom prst="rect">
            <a:avLst/>
          </a:prstGeom>
          <a:noFill/>
          <a:ln w="9525">
            <a:noFill/>
            <a:miter lim="800000"/>
            <a:headEnd/>
            <a:tailEnd/>
          </a:ln>
          <a:effectLst/>
        </p:spPr>
        <p:txBody>
          <a:bodyPr anchor="ctr">
            <a:spAutoFit/>
          </a:bodyPr>
          <a:lstStyle/>
          <a:p>
            <a:pPr algn="just"/>
            <a:r>
              <a:rPr lang="vi-VN" sz="2400" b="1">
                <a:solidFill>
                  <a:srgbClr val="FF0000"/>
                </a:solidFill>
              </a:rPr>
              <a:t>3.</a:t>
            </a:r>
            <a:r>
              <a:rPr lang="vi-VN" sz="2400" b="1"/>
              <a:t> Hàng tuần loại bỏ các vật liệu phế thải, các hốc nước tự nhiên không cho muỗi đẻ trứng như chai, lọ, mảnh chai, vỏ dừa, mảnh lu vỡ, lốp/vỏ xe cũ, hốc tre, bẹ lá...</a:t>
            </a:r>
          </a:p>
        </p:txBody>
      </p:sp>
      <p:pic>
        <p:nvPicPr>
          <p:cNvPr id="18435" name="Picture 6" descr="IMG_20150920_101308"/>
          <p:cNvPicPr>
            <a:picLocks noChangeAspect="1" noChangeArrowheads="1"/>
          </p:cNvPicPr>
          <p:nvPr/>
        </p:nvPicPr>
        <p:blipFill>
          <a:blip r:embed="rId2" cstate="print"/>
          <a:srcRect/>
          <a:stretch>
            <a:fillRect/>
          </a:stretch>
        </p:blipFill>
        <p:spPr bwMode="auto">
          <a:xfrm>
            <a:off x="5332413" y="685800"/>
            <a:ext cx="2325687" cy="3100388"/>
          </a:xfrm>
          <a:prstGeom prst="rect">
            <a:avLst/>
          </a:prstGeom>
          <a:noFill/>
          <a:ln w="9525">
            <a:noFill/>
            <a:miter lim="800000"/>
            <a:headEnd/>
            <a:tailEnd/>
          </a:ln>
        </p:spPr>
      </p:pic>
      <p:pic>
        <p:nvPicPr>
          <p:cNvPr id="18436" name="Picture 7" descr="IMG_0607-01"/>
          <p:cNvPicPr>
            <a:picLocks noChangeAspect="1" noChangeArrowheads="1"/>
          </p:cNvPicPr>
          <p:nvPr/>
        </p:nvPicPr>
        <p:blipFill>
          <a:blip r:embed="rId3"/>
          <a:srcRect/>
          <a:stretch>
            <a:fillRect/>
          </a:stretch>
        </p:blipFill>
        <p:spPr bwMode="auto">
          <a:xfrm>
            <a:off x="4570413" y="3962400"/>
            <a:ext cx="3811587" cy="2541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endParaRPr lang="en-US" dirty="0"/>
          </a:p>
        </p:txBody>
      </p:sp>
      <p:sp>
        <p:nvSpPr>
          <p:cNvPr id="3" name="Content Placeholder 2"/>
          <p:cNvSpPr>
            <a:spLocks noGrp="1"/>
          </p:cNvSpPr>
          <p:nvPr>
            <p:ph sz="quarter" idx="1"/>
          </p:nvPr>
        </p:nvSpPr>
        <p:spPr>
          <a:xfrm>
            <a:off x="457200" y="1600200"/>
            <a:ext cx="8001000" cy="5029200"/>
          </a:xfrm>
        </p:spPr>
        <p:txBody>
          <a:bodyPr>
            <a:normAutofit/>
          </a:bodyPr>
          <a:lstStyle/>
          <a:p>
            <a:pPr algn="just">
              <a:buNone/>
            </a:pPr>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a:t>
            </a:r>
            <a:r>
              <a:rPr lang="en-US" b="1" dirty="0" err="1" smtClean="0"/>
              <a:t>Mỹ</a:t>
            </a:r>
            <a:r>
              <a:rPr lang="en-US" b="1" dirty="0" smtClean="0"/>
              <a:t>: </a:t>
            </a:r>
            <a:r>
              <a:rPr lang="en-US" dirty="0" err="1" smtClean="0"/>
              <a:t>vẫn</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thêm</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mới</a:t>
            </a:r>
            <a:r>
              <a:rPr lang="en-US" dirty="0" smtClean="0"/>
              <a:t>. </a:t>
            </a:r>
            <a:r>
              <a:rPr lang="en-US" dirty="0" err="1" smtClean="0"/>
              <a:t>Cộng</a:t>
            </a:r>
            <a:r>
              <a:rPr lang="en-US" dirty="0" smtClean="0"/>
              <a:t> </a:t>
            </a:r>
            <a:r>
              <a:rPr lang="en-US" dirty="0" err="1" smtClean="0"/>
              <a:t>dồn</a:t>
            </a:r>
            <a:r>
              <a:rPr lang="en-US" dirty="0" smtClean="0"/>
              <a:t> </a:t>
            </a:r>
            <a:r>
              <a:rPr lang="en-US" dirty="0" err="1" smtClean="0"/>
              <a:t>từ</a:t>
            </a:r>
            <a:r>
              <a:rPr lang="en-US" dirty="0" smtClean="0"/>
              <a:t> 01/01 - 14/3/2019,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268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a:t>
            </a:r>
          </a:p>
          <a:p>
            <a:pPr algn="just">
              <a:buNone/>
            </a:pPr>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Philippines: </a:t>
            </a:r>
            <a:r>
              <a:rPr lang="en-US" dirty="0" err="1" smtClean="0"/>
              <a:t>Từ</a:t>
            </a:r>
            <a:r>
              <a:rPr lang="en-US" dirty="0" smtClean="0"/>
              <a:t> </a:t>
            </a:r>
            <a:r>
              <a:rPr lang="en-US" dirty="0" err="1" smtClean="0"/>
              <a:t>ngày</a:t>
            </a:r>
            <a:r>
              <a:rPr lang="en-US" dirty="0" smtClean="0"/>
              <a:t> 01/01/2019 </a:t>
            </a:r>
            <a:r>
              <a:rPr lang="en-US" dirty="0" err="1" smtClean="0"/>
              <a:t>đến</a:t>
            </a:r>
            <a:r>
              <a:rPr lang="en-US" dirty="0" smtClean="0"/>
              <a:t> </a:t>
            </a:r>
            <a:r>
              <a:rPr lang="en-US" dirty="0" err="1" smtClean="0"/>
              <a:t>ngày</a:t>
            </a:r>
            <a:r>
              <a:rPr lang="en-US" dirty="0" smtClean="0"/>
              <a:t> 14/3/2019, </a:t>
            </a:r>
            <a:r>
              <a:rPr lang="en-US" dirty="0" err="1" smtClean="0"/>
              <a:t>đã</a:t>
            </a:r>
            <a:r>
              <a:rPr lang="en-US" dirty="0" smtClean="0"/>
              <a:t> </a:t>
            </a:r>
            <a:r>
              <a:rPr lang="en-US" dirty="0" err="1" smtClean="0"/>
              <a:t>có</a:t>
            </a:r>
            <a:r>
              <a:rPr lang="en-US" dirty="0" smtClean="0"/>
              <a:t> 21.396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315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tăng</a:t>
            </a:r>
            <a:r>
              <a:rPr lang="en-US" dirty="0" smtClean="0"/>
              <a:t> 384%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Với</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trung</a:t>
            </a:r>
            <a:r>
              <a:rPr lang="en-US" dirty="0" smtClean="0"/>
              <a:t> </a:t>
            </a:r>
            <a:r>
              <a:rPr lang="en-US" dirty="0" err="1" smtClean="0"/>
              <a:t>bình</a:t>
            </a:r>
            <a:r>
              <a:rPr lang="en-US" dirty="0" smtClean="0"/>
              <a:t> </a:t>
            </a:r>
            <a:r>
              <a:rPr lang="en-US" dirty="0" err="1" smtClean="0"/>
              <a:t>là</a:t>
            </a:r>
            <a:r>
              <a:rPr lang="en-US" dirty="0" smtClean="0"/>
              <a:t> 3 </a:t>
            </a:r>
            <a:r>
              <a:rPr lang="en-US" dirty="0" err="1" smtClean="0"/>
              <a:t>tuổi</a:t>
            </a:r>
            <a:r>
              <a:rPr lang="en-US" dirty="0" smtClean="0"/>
              <a:t>, 54%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là</a:t>
            </a:r>
            <a:r>
              <a:rPr lang="en-US" dirty="0" smtClean="0"/>
              <a:t> </a:t>
            </a:r>
            <a:r>
              <a:rPr lang="en-US" dirty="0" err="1" smtClean="0"/>
              <a:t>dưới</a:t>
            </a:r>
            <a:r>
              <a:rPr lang="en-US" dirty="0" smtClean="0"/>
              <a:t> 5 </a:t>
            </a:r>
            <a:r>
              <a:rPr lang="en-US" dirty="0" err="1" smtClean="0"/>
              <a:t>tuổi</a:t>
            </a:r>
            <a:r>
              <a:rPr lang="en-US" dirty="0" smtClean="0"/>
              <a:t>. 60%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không</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Ước</a:t>
            </a:r>
            <a:r>
              <a:rPr lang="en-US" dirty="0" smtClean="0"/>
              <a:t> </a:t>
            </a:r>
            <a:r>
              <a:rPr lang="en-US" dirty="0" err="1" smtClean="0"/>
              <a:t>tính</a:t>
            </a:r>
            <a:r>
              <a:rPr lang="en-US" dirty="0" smtClean="0"/>
              <a:t> </a:t>
            </a:r>
            <a:r>
              <a:rPr lang="en-US" dirty="0" err="1" smtClean="0"/>
              <a:t>rằng</a:t>
            </a:r>
            <a:r>
              <a:rPr lang="en-US" dirty="0" smtClean="0"/>
              <a:t> 2% </a:t>
            </a:r>
            <a:r>
              <a:rPr lang="en-US" dirty="0" err="1" smtClean="0"/>
              <a:t>trường</a:t>
            </a:r>
            <a:r>
              <a:rPr lang="en-US" dirty="0" smtClean="0"/>
              <a:t> </a:t>
            </a:r>
            <a:r>
              <a:rPr lang="en-US" dirty="0" err="1" smtClean="0"/>
              <a:t>hợp</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phòng</a:t>
            </a:r>
            <a:r>
              <a:rPr lang="en-US" dirty="0" smtClean="0"/>
              <a:t> </a:t>
            </a:r>
            <a:r>
              <a:rPr lang="en-US" dirty="0" err="1" smtClean="0"/>
              <a:t>trước</a:t>
            </a:r>
            <a:r>
              <a:rPr lang="en-US" dirty="0" smtClean="0"/>
              <a:t> </a:t>
            </a:r>
            <a:r>
              <a:rPr lang="en-US" dirty="0" err="1" smtClean="0"/>
              <a:t>đó</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hoặc</a:t>
            </a:r>
            <a:r>
              <a:rPr lang="en-US" dirty="0" smtClean="0"/>
              <a:t> 2 </a:t>
            </a:r>
            <a:r>
              <a:rPr lang="en-US" dirty="0" err="1" smtClean="0"/>
              <a:t>liều</a:t>
            </a:r>
            <a:r>
              <a:rPr lang="en-US" dirty="0" smtClean="0"/>
              <a:t>. </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9459" name="Picture 14" descr="mac man"/>
          <p:cNvPicPr>
            <a:picLocks noGrp="1" noChangeAspect="1" noChangeArrowheads="1"/>
          </p:cNvPicPr>
          <p:nvPr>
            <p:ph sz="quarter" idx="2"/>
          </p:nvPr>
        </p:nvPicPr>
        <p:blipFill>
          <a:blip r:embed="rId2"/>
          <a:srcRect/>
          <a:stretch>
            <a:fillRect/>
          </a:stretch>
        </p:blipFill>
        <p:spPr>
          <a:xfrm>
            <a:off x="5029200" y="1600200"/>
            <a:ext cx="3348038" cy="3362325"/>
          </a:xfrm>
          <a:noFill/>
        </p:spPr>
      </p:pic>
      <p:sp>
        <p:nvSpPr>
          <p:cNvPr id="19460" name="Rectangle 18"/>
          <p:cNvSpPr>
            <a:spLocks noChangeArrowheads="1"/>
          </p:cNvSpPr>
          <p:nvPr/>
        </p:nvSpPr>
        <p:spPr bwMode="auto">
          <a:xfrm>
            <a:off x="381000" y="1600200"/>
            <a:ext cx="4191000" cy="1187450"/>
          </a:xfrm>
          <a:prstGeom prst="rect">
            <a:avLst/>
          </a:prstGeom>
          <a:noFill/>
          <a:ln w="9525">
            <a:noFill/>
            <a:miter lim="800000"/>
            <a:headEnd/>
            <a:tailEnd/>
          </a:ln>
          <a:effectLst/>
        </p:spPr>
        <p:txBody>
          <a:bodyPr anchor="ctr">
            <a:spAutoFit/>
          </a:bodyPr>
          <a:lstStyle/>
          <a:p>
            <a:pPr algn="just"/>
            <a:r>
              <a:rPr lang="vi-VN" sz="2400" b="1">
                <a:solidFill>
                  <a:srgbClr val="FF0000"/>
                </a:solidFill>
              </a:rPr>
              <a:t>4.</a:t>
            </a:r>
            <a:r>
              <a:rPr lang="vi-VN" sz="2400" b="1"/>
              <a:t> Ngủ màn, mặc quần áo dài phòng muỗi đốt ngay cả ban ngày.</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0483" name="Picture 10" descr="IMG_20150919_142241"/>
          <p:cNvPicPr>
            <a:picLocks noGrp="1" noChangeAspect="1" noChangeArrowheads="1"/>
          </p:cNvPicPr>
          <p:nvPr>
            <p:ph sz="quarter" idx="2"/>
          </p:nvPr>
        </p:nvPicPr>
        <p:blipFill>
          <a:blip r:embed="rId2"/>
          <a:srcRect/>
          <a:stretch>
            <a:fillRect/>
          </a:stretch>
        </p:blipFill>
        <p:spPr>
          <a:xfrm>
            <a:off x="4876800" y="381000"/>
            <a:ext cx="3429000" cy="3405188"/>
          </a:xfrm>
        </p:spPr>
      </p:pic>
      <p:pic>
        <p:nvPicPr>
          <p:cNvPr id="20484" name="Picture 11" descr="phun thuoc 1"/>
          <p:cNvPicPr>
            <a:picLocks noGrp="1" noChangeAspect="1" noChangeArrowheads="1"/>
          </p:cNvPicPr>
          <p:nvPr>
            <p:ph sz="quarter" idx="3"/>
          </p:nvPr>
        </p:nvPicPr>
        <p:blipFill>
          <a:blip r:embed="rId3"/>
          <a:srcRect/>
          <a:stretch>
            <a:fillRect/>
          </a:stretch>
        </p:blipFill>
        <p:spPr>
          <a:xfrm>
            <a:off x="4876800" y="3810000"/>
            <a:ext cx="3429000" cy="2568575"/>
          </a:xfrm>
          <a:noFill/>
        </p:spPr>
      </p:pic>
      <p:sp>
        <p:nvSpPr>
          <p:cNvPr id="20485" name="Rectangle 12"/>
          <p:cNvSpPr>
            <a:spLocks noChangeArrowheads="1"/>
          </p:cNvSpPr>
          <p:nvPr/>
        </p:nvSpPr>
        <p:spPr bwMode="auto">
          <a:xfrm>
            <a:off x="0" y="4800600"/>
            <a:ext cx="1752600" cy="533400"/>
          </a:xfrm>
          <a:prstGeom prst="rect">
            <a:avLst/>
          </a:prstGeom>
          <a:solidFill>
            <a:schemeClr val="bg1"/>
          </a:solidFill>
          <a:ln w="9525">
            <a:noFill/>
            <a:miter lim="800000"/>
            <a:headEnd/>
            <a:tailEnd/>
          </a:ln>
          <a:effectLst/>
        </p:spPr>
        <p:txBody>
          <a:bodyPr wrap="none" anchor="ctr"/>
          <a:lstStyle/>
          <a:p>
            <a:endParaRPr lang="en-US"/>
          </a:p>
        </p:txBody>
      </p:sp>
      <p:sp>
        <p:nvSpPr>
          <p:cNvPr id="20486" name="Rectangle 14"/>
          <p:cNvSpPr>
            <a:spLocks noChangeArrowheads="1"/>
          </p:cNvSpPr>
          <p:nvPr/>
        </p:nvSpPr>
        <p:spPr bwMode="auto">
          <a:xfrm>
            <a:off x="457200" y="1598613"/>
            <a:ext cx="4038600" cy="1800225"/>
          </a:xfrm>
          <a:prstGeom prst="rect">
            <a:avLst/>
          </a:prstGeom>
          <a:noFill/>
          <a:ln w="9525">
            <a:noFill/>
            <a:miter lim="800000"/>
            <a:headEnd/>
            <a:tailEnd/>
          </a:ln>
          <a:effectLst/>
        </p:spPr>
        <p:txBody>
          <a:bodyPr anchor="ctr">
            <a:spAutoFit/>
          </a:bodyPr>
          <a:lstStyle/>
          <a:p>
            <a:r>
              <a:rPr lang="vi-VN" sz="2800" b="1">
                <a:solidFill>
                  <a:srgbClr val="FF0000"/>
                </a:solidFill>
              </a:rPr>
              <a:t>5.</a:t>
            </a:r>
            <a:r>
              <a:rPr lang="vi-VN" sz="2800" b="1"/>
              <a:t> Tích cực phối hợp với ngành y tế trong các đợt phun hóa chất phòng, chống dịch.</a:t>
            </a:r>
            <a:r>
              <a:rPr lang="vi-VN" sz="2800"/>
              <a:t>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1507" name="Picture 10" descr="kham 1"/>
          <p:cNvPicPr>
            <a:picLocks noGrp="1" noChangeAspect="1" noChangeArrowheads="1"/>
          </p:cNvPicPr>
          <p:nvPr>
            <p:ph sz="quarter" idx="2"/>
          </p:nvPr>
        </p:nvPicPr>
        <p:blipFill>
          <a:blip r:embed="rId2"/>
          <a:srcRect/>
          <a:stretch>
            <a:fillRect/>
          </a:stretch>
        </p:blipFill>
        <p:spPr>
          <a:xfrm>
            <a:off x="4953000" y="1371600"/>
            <a:ext cx="3657600" cy="2851150"/>
          </a:xfrm>
          <a:noFill/>
        </p:spPr>
      </p:pic>
      <p:sp>
        <p:nvSpPr>
          <p:cNvPr id="21508" name="Rectangle 12"/>
          <p:cNvSpPr>
            <a:spLocks noChangeArrowheads="1"/>
          </p:cNvSpPr>
          <p:nvPr/>
        </p:nvSpPr>
        <p:spPr bwMode="auto">
          <a:xfrm>
            <a:off x="304800" y="1339850"/>
            <a:ext cx="4038600" cy="2227263"/>
          </a:xfrm>
          <a:prstGeom prst="rect">
            <a:avLst/>
          </a:prstGeom>
          <a:noFill/>
          <a:ln w="9525">
            <a:noFill/>
            <a:miter lim="800000"/>
            <a:headEnd/>
            <a:tailEnd/>
          </a:ln>
          <a:effectLst/>
        </p:spPr>
        <p:txBody>
          <a:bodyPr anchor="ctr">
            <a:spAutoFit/>
          </a:bodyPr>
          <a:lstStyle/>
          <a:p>
            <a:r>
              <a:rPr lang="vi-VN" sz="2800" b="1">
                <a:solidFill>
                  <a:srgbClr val="FF0000"/>
                </a:solidFill>
              </a:rPr>
              <a:t>6.</a:t>
            </a:r>
            <a:r>
              <a:rPr lang="vi-VN" sz="2800" b="1"/>
              <a:t> Khi bị sốt đến ngay cơ sở y tế để được khám và tư vấn điều trị. </a:t>
            </a:r>
            <a:r>
              <a:rPr lang="en-US" sz="2800" b="1"/>
              <a:t>Không tự ý điều trị tại nhà.</a:t>
            </a:r>
            <a:r>
              <a:rPr lang="vi-VN" sz="280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graphicFrame>
        <p:nvGraphicFramePr>
          <p:cNvPr id="22531" name="Object 5"/>
          <p:cNvGraphicFramePr>
            <a:graphicFrameLocks noGrp="1" noChangeAspect="1"/>
          </p:cNvGraphicFramePr>
          <p:nvPr>
            <p:ph sz="half" idx="1"/>
          </p:nvPr>
        </p:nvGraphicFramePr>
        <p:xfrm>
          <a:off x="2438400" y="317500"/>
          <a:ext cx="4205288" cy="6248400"/>
        </p:xfrm>
        <a:graphic>
          <a:graphicData uri="http://schemas.openxmlformats.org/presentationml/2006/ole">
            <mc:AlternateContent xmlns:mc="http://schemas.openxmlformats.org/markup-compatibility/2006">
              <mc:Choice xmlns:v="urn:schemas-microsoft-com:vml" Requires="v">
                <p:oleObj spid="_x0000_s57347" name="Image" r:id="rId3" imgW="4736508" imgH="6730159" progId="">
                  <p:embed/>
                </p:oleObj>
              </mc:Choice>
              <mc:Fallback>
                <p:oleObj name="Image" r:id="rId3" imgW="4736508" imgH="6730159"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500"/>
                        <a:ext cx="420528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3555" name="Picture 13" descr="Kết quả hình ảnh cho khẩu hiệu phòng chống sốt xuất huyết"/>
          <p:cNvPicPr>
            <a:picLocks noGrp="1" noChangeAspect="1" noChangeArrowheads="1"/>
          </p:cNvPicPr>
          <p:nvPr>
            <p:ph sz="half" idx="1"/>
          </p:nvPr>
        </p:nvPicPr>
        <p:blipFill>
          <a:blip r:embed="rId2"/>
          <a:srcRect/>
          <a:stretch>
            <a:fillRect/>
          </a:stretch>
        </p:blipFill>
        <p:spPr>
          <a:xfrm>
            <a:off x="0" y="20638"/>
            <a:ext cx="9144000" cy="6807200"/>
          </a:xfr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0600" cy="6629400"/>
          </a:xfrm>
        </p:spPr>
        <p:txBody>
          <a:bodyPr/>
          <a:lstStyle/>
          <a:p>
            <a:pPr>
              <a:buNone/>
            </a:pPr>
            <a:endParaRPr lang="en-US" sz="4000" b="1" dirty="0" smtClean="0"/>
          </a:p>
          <a:p>
            <a:pPr>
              <a:buNone/>
            </a:pPr>
            <a:endParaRPr lang="en-US" sz="4000" b="1" dirty="0" smtClean="0"/>
          </a:p>
          <a:p>
            <a:pPr>
              <a:buNone/>
            </a:pPr>
            <a:endParaRPr lang="en-US" sz="4000" b="1" dirty="0" smtClean="0"/>
          </a:p>
          <a:p>
            <a:pPr algn="ctr">
              <a:buNone/>
            </a:pPr>
            <a:r>
              <a:rPr lang="en-US" sz="4000" b="1" dirty="0" smtClean="0"/>
              <a:t>PHẦN 2.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bệnh</a:t>
            </a:r>
            <a:r>
              <a:rPr lang="en-US" sz="4000" b="1" dirty="0" smtClean="0"/>
              <a:t> </a:t>
            </a:r>
            <a:r>
              <a:rPr lang="en-US" sz="4000" b="1" dirty="0" err="1" smtClean="0"/>
              <a:t>Tay</a:t>
            </a:r>
            <a:r>
              <a:rPr lang="en-US" sz="4000" b="1" dirty="0" smtClean="0"/>
              <a:t> </a:t>
            </a:r>
            <a:r>
              <a:rPr lang="en-US" sz="4000" b="1" dirty="0" err="1" smtClean="0"/>
              <a:t>chân</a:t>
            </a:r>
            <a:r>
              <a:rPr lang="en-US" sz="4000" b="1" dirty="0" smtClean="0"/>
              <a:t> </a:t>
            </a:r>
            <a:r>
              <a:rPr lang="en-US" sz="4000" b="1" dirty="0" err="1" smtClean="0"/>
              <a:t>miệng</a:t>
            </a:r>
            <a:r>
              <a:rPr lang="en-US" sz="4000" b="1" dirty="0" smtClean="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229600" cy="715963"/>
          </a:xfrm>
        </p:spPr>
        <p:txBody>
          <a:bodyPr/>
          <a:lstStyle/>
          <a:p>
            <a:pPr algn="ctr" eaLnBrk="1" hangingPunct="1">
              <a:spcBef>
                <a:spcPts val="600"/>
              </a:spcBef>
              <a:spcAft>
                <a:spcPts val="600"/>
              </a:spcAft>
              <a:tabLst>
                <a:tab pos="179388" algn="l"/>
              </a:tabLst>
            </a:pPr>
            <a:r>
              <a:rPr lang="pt-BR" sz="3000" b="1" smtClean="0">
                <a:solidFill>
                  <a:schemeClr val="tx1"/>
                </a:solidFill>
                <a:latin typeface="Arial" charset="0"/>
                <a:cs typeface="Arial" charset="0"/>
              </a:rPr>
              <a:t>I. ĐẶC ĐIỂM CHUNG CỦA BỆNH</a:t>
            </a:r>
            <a:endParaRPr lang="en-US" sz="3000" smtClean="0">
              <a:solidFill>
                <a:schemeClr val="tx1"/>
              </a:solidFill>
              <a:latin typeface="Arial" charset="0"/>
              <a:cs typeface="Arial" charset="0"/>
            </a:endParaRPr>
          </a:p>
        </p:txBody>
      </p:sp>
      <p:sp>
        <p:nvSpPr>
          <p:cNvPr id="8195" name="Content Placeholder 2"/>
          <p:cNvSpPr>
            <a:spLocks noGrp="1"/>
          </p:cNvSpPr>
          <p:nvPr>
            <p:ph idx="1"/>
          </p:nvPr>
        </p:nvSpPr>
        <p:spPr>
          <a:xfrm>
            <a:off x="533400" y="1524000"/>
            <a:ext cx="8229600" cy="4800600"/>
          </a:xfrm>
        </p:spPr>
        <p:txBody>
          <a:bodyPr/>
          <a:lstStyle/>
          <a:p>
            <a:pPr algn="just" eaLnBrk="1" hangingPunct="1">
              <a:spcAft>
                <a:spcPts val="1200"/>
              </a:spcAft>
            </a:pP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nhiễm</a:t>
            </a:r>
            <a:r>
              <a:rPr lang="en-US" dirty="0" smtClean="0">
                <a:latin typeface="Arial" charset="0"/>
                <a:cs typeface="Arial" charset="0"/>
              </a:rPr>
              <a:t> vi </a:t>
            </a:r>
            <a:r>
              <a:rPr lang="en-US" dirty="0" err="1" smtClean="0">
                <a:latin typeface="Arial" charset="0"/>
                <a:cs typeface="Arial" charset="0"/>
              </a:rPr>
              <a:t>rút</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err="1" smtClean="0">
                <a:latin typeface="Arial" charset="0"/>
                <a:cs typeface="Arial" charset="0"/>
              </a:rPr>
              <a:t>tính</a:t>
            </a:r>
            <a:r>
              <a:rPr lang="en-US" dirty="0" smtClean="0">
                <a:latin typeface="Arial" charset="0"/>
                <a:cs typeface="Arial" charset="0"/>
              </a:rPr>
              <a:t>, </a:t>
            </a:r>
            <a:r>
              <a:rPr lang="en-US" dirty="0" err="1" smtClean="0">
                <a:latin typeface="Arial" charset="0"/>
                <a:cs typeface="Arial" charset="0"/>
              </a:rPr>
              <a:t>lây</a:t>
            </a:r>
            <a:r>
              <a:rPr lang="en-US" dirty="0" smtClean="0">
                <a:latin typeface="Arial" charset="0"/>
                <a:cs typeface="Arial" charset="0"/>
              </a:rPr>
              <a:t> </a:t>
            </a:r>
            <a:r>
              <a:rPr lang="en-US" dirty="0" err="1" smtClean="0">
                <a:latin typeface="Arial" charset="0"/>
                <a:cs typeface="Arial" charset="0"/>
              </a:rPr>
              <a:t>theo</a:t>
            </a:r>
            <a:r>
              <a:rPr lang="en-US" dirty="0" smtClean="0">
                <a:latin typeface="Arial" charset="0"/>
                <a:cs typeface="Arial" charset="0"/>
              </a:rPr>
              <a:t> </a:t>
            </a:r>
            <a:r>
              <a:rPr lang="en-US" dirty="0" err="1" smtClean="0">
                <a:latin typeface="Arial" charset="0"/>
                <a:cs typeface="Arial" charset="0"/>
              </a:rPr>
              <a:t>đường</a:t>
            </a:r>
            <a:r>
              <a:rPr lang="en-US" dirty="0" smtClean="0">
                <a:latin typeface="Arial" charset="0"/>
                <a:cs typeface="Arial" charset="0"/>
              </a:rPr>
              <a:t> </a:t>
            </a:r>
            <a:r>
              <a:rPr lang="en-US" dirty="0" err="1" smtClean="0">
                <a:latin typeface="Arial" charset="0"/>
                <a:cs typeface="Arial" charset="0"/>
              </a:rPr>
              <a:t>tiêu</a:t>
            </a:r>
            <a:r>
              <a:rPr lang="en-US" dirty="0" smtClean="0">
                <a:latin typeface="Arial" charset="0"/>
                <a:cs typeface="Arial" charset="0"/>
              </a:rPr>
              <a:t>  </a:t>
            </a:r>
            <a:r>
              <a:rPr lang="en-US" dirty="0" err="1" smtClean="0">
                <a:latin typeface="Arial" charset="0"/>
                <a:cs typeface="Arial" charset="0"/>
              </a:rPr>
              <a:t>hóa</a:t>
            </a:r>
            <a:endParaRPr lang="en-US" dirty="0" smtClean="0">
              <a:latin typeface="Arial" charset="0"/>
              <a:cs typeface="Arial" charset="0"/>
            </a:endParaRPr>
          </a:p>
          <a:p>
            <a:pPr algn="just" eaLnBrk="1" hangingPunct="1">
              <a:spcAft>
                <a:spcPts val="1200"/>
              </a:spcAft>
            </a:pPr>
            <a:r>
              <a:rPr lang="en-US" dirty="0" smtClean="0">
                <a:latin typeface="Arial" charset="0"/>
                <a:cs typeface="Arial" charset="0"/>
              </a:rPr>
              <a:t>Hay </a:t>
            </a:r>
            <a:r>
              <a:rPr lang="en-US" dirty="0" err="1" smtClean="0">
                <a:latin typeface="Arial" charset="0"/>
                <a:cs typeface="Arial" charset="0"/>
              </a:rPr>
              <a:t>gặp</a:t>
            </a:r>
            <a:r>
              <a:rPr lang="en-US" dirty="0" smtClean="0">
                <a:latin typeface="Arial" charset="0"/>
                <a:cs typeface="Arial" charset="0"/>
              </a:rPr>
              <a:t> </a:t>
            </a:r>
            <a:r>
              <a:rPr lang="en-US" dirty="0" err="1" smtClean="0">
                <a:latin typeface="Arial" charset="0"/>
                <a:cs typeface="Arial" charset="0"/>
              </a:rPr>
              <a:t>trẻ</a:t>
            </a:r>
            <a:r>
              <a:rPr lang="en-US" dirty="0" smtClean="0">
                <a:latin typeface="Arial" charset="0"/>
                <a:cs typeface="Arial" charset="0"/>
              </a:rPr>
              <a:t> &lt; 5 </a:t>
            </a:r>
            <a:r>
              <a:rPr lang="en-US" dirty="0" err="1" smtClean="0">
                <a:latin typeface="Arial" charset="0"/>
                <a:cs typeface="Arial" charset="0"/>
              </a:rPr>
              <a:t>tuổi</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Biểu</a:t>
            </a:r>
            <a:r>
              <a:rPr lang="en-US" dirty="0" smtClean="0">
                <a:latin typeface="Arial" charset="0"/>
                <a:cs typeface="Arial" charset="0"/>
              </a:rPr>
              <a:t> </a:t>
            </a:r>
            <a:r>
              <a:rPr lang="en-US" dirty="0" err="1" smtClean="0">
                <a:latin typeface="Arial" charset="0"/>
                <a:cs typeface="Arial" charset="0"/>
              </a:rPr>
              <a:t>hiện</a:t>
            </a:r>
            <a:r>
              <a:rPr lang="en-US" dirty="0" smtClean="0">
                <a:latin typeface="Arial" charset="0"/>
                <a:cs typeface="Arial" charset="0"/>
              </a:rPr>
              <a:t> </a:t>
            </a: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sốt</a:t>
            </a:r>
            <a:r>
              <a:rPr lang="en-US" dirty="0" smtClean="0">
                <a:latin typeface="Arial" charset="0"/>
                <a:cs typeface="Arial" charset="0"/>
              </a:rPr>
              <a:t>, </a:t>
            </a:r>
            <a:r>
              <a:rPr lang="en-US" dirty="0" err="1" smtClean="0">
                <a:latin typeface="Arial" charset="0"/>
                <a:cs typeface="Arial" charset="0"/>
              </a:rPr>
              <a:t>đau</a:t>
            </a:r>
            <a:r>
              <a:rPr lang="en-US" dirty="0" smtClean="0">
                <a:latin typeface="Arial" charset="0"/>
                <a:cs typeface="Arial" charset="0"/>
              </a:rPr>
              <a:t> </a:t>
            </a:r>
            <a:r>
              <a:rPr lang="en-US" dirty="0" err="1" smtClean="0">
                <a:latin typeface="Arial" charset="0"/>
                <a:cs typeface="Arial" charset="0"/>
              </a:rPr>
              <a:t>họng</a:t>
            </a:r>
            <a:r>
              <a:rPr lang="en-US" dirty="0" smtClean="0">
                <a:latin typeface="Arial" charset="0"/>
                <a:cs typeface="Arial" charset="0"/>
              </a:rPr>
              <a:t>, </a:t>
            </a:r>
            <a:r>
              <a:rPr lang="en-US" dirty="0" err="1" smtClean="0">
                <a:latin typeface="Arial" charset="0"/>
                <a:cs typeface="Arial" charset="0"/>
              </a:rPr>
              <a:t>tổn</a:t>
            </a:r>
            <a:r>
              <a:rPr lang="en-US" dirty="0" smtClean="0">
                <a:latin typeface="Arial" charset="0"/>
                <a:cs typeface="Arial" charset="0"/>
              </a:rPr>
              <a:t> </a:t>
            </a:r>
            <a:r>
              <a:rPr lang="en-US" dirty="0" err="1" smtClean="0">
                <a:latin typeface="Arial" charset="0"/>
                <a:cs typeface="Arial" charset="0"/>
              </a:rPr>
              <a:t>thương</a:t>
            </a:r>
            <a:r>
              <a:rPr lang="en-US" dirty="0" smtClean="0">
                <a:latin typeface="Arial" charset="0"/>
                <a:cs typeface="Arial" charset="0"/>
              </a:rPr>
              <a:t> </a:t>
            </a:r>
            <a:r>
              <a:rPr lang="en-US" dirty="0" err="1" smtClean="0">
                <a:latin typeface="Arial" charset="0"/>
                <a:cs typeface="Arial" charset="0"/>
              </a:rPr>
              <a:t>niêm</a:t>
            </a:r>
            <a:r>
              <a:rPr lang="en-US" dirty="0" smtClean="0">
                <a:latin typeface="Arial" charset="0"/>
                <a:cs typeface="Arial" charset="0"/>
              </a:rPr>
              <a:t> </a:t>
            </a:r>
            <a:r>
              <a:rPr lang="en-US" dirty="0" err="1" smtClean="0">
                <a:latin typeface="Arial" charset="0"/>
                <a:cs typeface="Arial" charset="0"/>
              </a:rPr>
              <a:t>mạc</a:t>
            </a:r>
            <a:r>
              <a:rPr lang="en-US" dirty="0" smtClean="0">
                <a:latin typeface="Arial" charset="0"/>
                <a:cs typeface="Arial" charset="0"/>
              </a:rPr>
              <a:t> </a:t>
            </a:r>
            <a:r>
              <a:rPr lang="en-US" dirty="0" err="1" smtClean="0">
                <a:latin typeface="Arial" charset="0"/>
                <a:cs typeface="Arial" charset="0"/>
              </a:rPr>
              <a:t>miệng</a:t>
            </a:r>
            <a:r>
              <a:rPr lang="en-US" dirty="0" smtClean="0">
                <a:latin typeface="Arial" charset="0"/>
                <a:cs typeface="Arial" charset="0"/>
              </a:rPr>
              <a:t> </a:t>
            </a:r>
            <a:r>
              <a:rPr lang="en-US" dirty="0" err="1" smtClean="0">
                <a:latin typeface="Arial" charset="0"/>
                <a:cs typeface="Arial" charset="0"/>
              </a:rPr>
              <a:t>và</a:t>
            </a:r>
            <a:r>
              <a:rPr lang="en-US" dirty="0" smtClean="0">
                <a:latin typeface="Arial" charset="0"/>
                <a:cs typeface="Arial" charset="0"/>
              </a:rPr>
              <a:t> </a:t>
            </a:r>
            <a:r>
              <a:rPr lang="en-US" dirty="0" err="1" smtClean="0">
                <a:latin typeface="Arial" charset="0"/>
                <a:cs typeface="Arial" charset="0"/>
              </a:rPr>
              <a:t>da</a:t>
            </a:r>
            <a:r>
              <a:rPr lang="en-US" dirty="0" smtClean="0">
                <a:latin typeface="Arial" charset="0"/>
                <a:cs typeface="Arial" charset="0"/>
              </a:rPr>
              <a:t> </a:t>
            </a:r>
            <a:r>
              <a:rPr lang="en-US" dirty="0" err="1" smtClean="0">
                <a:latin typeface="Arial" charset="0"/>
                <a:cs typeface="Arial" charset="0"/>
              </a:rPr>
              <a:t>dạng</a:t>
            </a:r>
            <a:r>
              <a:rPr lang="en-US" dirty="0" smtClean="0">
                <a:latin typeface="Arial" charset="0"/>
                <a:cs typeface="Arial" charset="0"/>
              </a:rPr>
              <a:t> </a:t>
            </a:r>
            <a:r>
              <a:rPr lang="en-US" dirty="0" err="1" smtClean="0">
                <a:latin typeface="Arial" charset="0"/>
                <a:cs typeface="Arial" charset="0"/>
              </a:rPr>
              <a:t>phỏng</a:t>
            </a:r>
            <a:r>
              <a:rPr lang="en-US" dirty="0" smtClean="0">
                <a:latin typeface="Arial" charset="0"/>
                <a:cs typeface="Arial" charset="0"/>
              </a:rPr>
              <a:t> </a:t>
            </a:r>
            <a:r>
              <a:rPr lang="en-US" dirty="0" err="1" smtClean="0">
                <a:latin typeface="Arial" charset="0"/>
                <a:cs typeface="Arial" charset="0"/>
              </a:rPr>
              <a:t>nước</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tay</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chân</a:t>
            </a:r>
            <a:r>
              <a:rPr lang="en-US" dirty="0" smtClean="0">
                <a:latin typeface="Arial" charset="0"/>
                <a:cs typeface="Arial" charset="0"/>
              </a:rPr>
              <a:t>, </a:t>
            </a:r>
            <a:r>
              <a:rPr lang="en-US" dirty="0" err="1" smtClean="0">
                <a:latin typeface="Arial" charset="0"/>
                <a:cs typeface="Arial" charset="0"/>
              </a:rPr>
              <a:t>đầu</a:t>
            </a:r>
            <a:r>
              <a:rPr lang="en-US" dirty="0" smtClean="0">
                <a:latin typeface="Arial" charset="0"/>
                <a:cs typeface="Arial" charset="0"/>
              </a:rPr>
              <a:t> </a:t>
            </a:r>
            <a:r>
              <a:rPr lang="en-US" dirty="0" err="1" smtClean="0">
                <a:latin typeface="Arial" charset="0"/>
                <a:cs typeface="Arial" charset="0"/>
              </a:rPr>
              <a:t>gối</a:t>
            </a:r>
            <a:r>
              <a:rPr lang="en-US" dirty="0" smtClean="0">
                <a:latin typeface="Arial" charset="0"/>
                <a:cs typeface="Arial" charset="0"/>
              </a:rPr>
              <a:t>, </a:t>
            </a:r>
            <a:r>
              <a:rPr lang="en-US" dirty="0" err="1" smtClean="0">
                <a:latin typeface="Arial" charset="0"/>
                <a:cs typeface="Arial" charset="0"/>
              </a:rPr>
              <a:t>mông</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Biến</a:t>
            </a:r>
            <a:r>
              <a:rPr lang="en-US" dirty="0" smtClean="0">
                <a:latin typeface="Arial" charset="0"/>
                <a:cs typeface="Arial" charset="0"/>
              </a:rPr>
              <a:t> </a:t>
            </a:r>
            <a:r>
              <a:rPr lang="en-US" dirty="0" err="1" smtClean="0">
                <a:latin typeface="Arial" charset="0"/>
                <a:cs typeface="Arial" charset="0"/>
              </a:rPr>
              <a:t>chứng</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não-màng</a:t>
            </a:r>
            <a:r>
              <a:rPr lang="en-US" dirty="0" smtClean="0">
                <a:latin typeface="Arial" charset="0"/>
                <a:cs typeface="Arial" charset="0"/>
              </a:rPr>
              <a:t> </a:t>
            </a:r>
            <a:r>
              <a:rPr lang="en-US" dirty="0" err="1" smtClean="0">
                <a:latin typeface="Arial" charset="0"/>
                <a:cs typeface="Arial" charset="0"/>
              </a:rPr>
              <a:t>não</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cơ</a:t>
            </a:r>
            <a:r>
              <a:rPr lang="en-US" dirty="0" smtClean="0">
                <a:latin typeface="Arial" charset="0"/>
                <a:cs typeface="Arial" charset="0"/>
              </a:rPr>
              <a:t> </a:t>
            </a:r>
            <a:r>
              <a:rPr lang="en-US" dirty="0" err="1" smtClean="0">
                <a:latin typeface="Arial" charset="0"/>
                <a:cs typeface="Arial" charset="0"/>
              </a:rPr>
              <a:t>tim</a:t>
            </a:r>
            <a:r>
              <a:rPr lang="en-US" dirty="0" smtClean="0">
                <a:latin typeface="Arial" charset="0"/>
                <a:cs typeface="Arial" charset="0"/>
              </a:rPr>
              <a:t>, </a:t>
            </a:r>
            <a:r>
              <a:rPr lang="en-US" dirty="0" err="1" smtClean="0">
                <a:latin typeface="Arial" charset="0"/>
                <a:cs typeface="Arial" charset="0"/>
              </a:rPr>
              <a:t>phù</a:t>
            </a:r>
            <a:r>
              <a:rPr lang="en-US" dirty="0" smtClean="0">
                <a:latin typeface="Arial" charset="0"/>
                <a:cs typeface="Arial" charset="0"/>
              </a:rPr>
              <a:t> </a:t>
            </a:r>
            <a:r>
              <a:rPr lang="en-US" dirty="0" err="1" smtClean="0">
                <a:latin typeface="Arial" charset="0"/>
                <a:cs typeface="Arial" charset="0"/>
              </a:rPr>
              <a:t>phổi</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tử</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vong</a:t>
            </a:r>
            <a:endParaRPr lang="en-US" dirty="0" smtClean="0">
              <a:latin typeface="Arial" charset="0"/>
              <a:cs typeface="Arial" charset="0"/>
              <a:sym typeface="Wingdings" pitchFamily="2" charset="2"/>
            </a:endParaRPr>
          </a:p>
          <a:p>
            <a:pPr algn="just" eaLnBrk="1" hangingPunct="1">
              <a:spcAft>
                <a:spcPts val="1200"/>
              </a:spcAft>
            </a:pP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Chưa</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có</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phòng</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bệnh</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đặc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hiệu</a:t>
            </a:r>
            <a:r>
              <a:rPr lang="en-US" dirty="0" smtClean="0">
                <a:latin typeface="Arial" charset="0"/>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 (1)</a:t>
            </a:r>
          </a:p>
        </p:txBody>
      </p:sp>
      <p:sp>
        <p:nvSpPr>
          <p:cNvPr id="1028" name="Content Placeholder 2"/>
          <p:cNvSpPr>
            <a:spLocks noGrp="1"/>
          </p:cNvSpPr>
          <p:nvPr>
            <p:ph idx="1"/>
          </p:nvPr>
        </p:nvSpPr>
        <p:spPr>
          <a:xfrm>
            <a:off x="301625" y="1219200"/>
            <a:ext cx="8504238" cy="5410200"/>
          </a:xfrm>
        </p:spPr>
        <p:txBody>
          <a:bodyPr/>
          <a:lstStyle/>
          <a:p>
            <a:pPr eaLnBrk="1" hangingPunct="1">
              <a:lnSpc>
                <a:spcPct val="90000"/>
              </a:lnSpc>
            </a:pP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trung</a:t>
            </a:r>
            <a:r>
              <a:rPr lang="en-US" sz="2400" dirty="0" smtClean="0">
                <a:latin typeface="Arial" charset="0"/>
                <a:cs typeface="Arial" charset="0"/>
              </a:rPr>
              <a:t> </a:t>
            </a:r>
            <a:r>
              <a:rPr lang="en-US" sz="2400" dirty="0" err="1" smtClean="0">
                <a:latin typeface="Arial" charset="0"/>
                <a:cs typeface="Arial" charset="0"/>
              </a:rPr>
              <a:t>bình</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1,64</a:t>
            </a:r>
          </a:p>
          <a:p>
            <a:pPr eaLnBrk="1" hangingPunct="1">
              <a:lnSpc>
                <a:spcPct val="90000"/>
              </a:lnSpc>
            </a:pPr>
            <a:r>
              <a:rPr lang="en-US" sz="2400" dirty="0" err="1" smtClean="0">
                <a:latin typeface="Arial" charset="0"/>
                <a:cs typeface="Arial" charset="0"/>
              </a:rPr>
              <a:t>Nhóm</a:t>
            </a:r>
            <a:r>
              <a:rPr lang="en-US" sz="2400" dirty="0" smtClean="0">
                <a:latin typeface="Arial" charset="0"/>
                <a:cs typeface="Arial" charset="0"/>
              </a:rPr>
              <a:t> </a:t>
            </a: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a:t>
            </a:r>
            <a:r>
              <a:rPr lang="en-US" sz="2400" dirty="0" err="1" smtClean="0">
                <a:latin typeface="Arial" charset="0"/>
                <a:cs typeface="Arial" charset="0"/>
              </a:rPr>
              <a:t>nhiều</a:t>
            </a:r>
            <a:r>
              <a:rPr lang="en-US" sz="2400" dirty="0" smtClean="0">
                <a:latin typeface="Arial" charset="0"/>
                <a:cs typeface="Arial" charset="0"/>
              </a:rPr>
              <a:t> </a:t>
            </a:r>
            <a:r>
              <a:rPr lang="en-US" sz="2400" dirty="0" err="1" smtClean="0">
                <a:latin typeface="Arial" charset="0"/>
                <a:cs typeface="Arial" charset="0"/>
              </a:rPr>
              <a:t>nhất</a:t>
            </a:r>
            <a:r>
              <a:rPr lang="en-US" sz="2400" dirty="0" smtClean="0">
                <a:latin typeface="Arial" charset="0"/>
                <a:cs typeface="Arial" charset="0"/>
              </a:rPr>
              <a:t>: 1 – 4 </a:t>
            </a:r>
            <a:r>
              <a:rPr lang="en-US" sz="2400" dirty="0" err="1" smtClean="0">
                <a:latin typeface="Arial" charset="0"/>
                <a:cs typeface="Arial" charset="0"/>
              </a:rPr>
              <a:t>tuổi</a:t>
            </a:r>
            <a:r>
              <a:rPr lang="en-US" sz="2400" dirty="0" smtClean="0">
                <a:latin typeface="Arial" charset="0"/>
                <a:cs typeface="Arial" charset="0"/>
              </a:rPr>
              <a:t>.</a:t>
            </a:r>
          </a:p>
          <a:p>
            <a:pPr eaLnBrk="1" hangingPunct="1">
              <a:lnSpc>
                <a:spcPct val="90000"/>
              </a:lnSpc>
            </a:pPr>
            <a:endParaRPr lang="en-US" sz="2400" dirty="0" smtClean="0">
              <a:latin typeface="Arial" charset="0"/>
              <a:cs typeface="Arial" charset="0"/>
            </a:endParaRPr>
          </a:p>
          <a:p>
            <a:pP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ct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buFont typeface="Wingdings 2" pitchFamily="18" charset="2"/>
              <a:buNone/>
            </a:pPr>
            <a:endParaRPr lang="en-US" dirty="0" smtClean="0"/>
          </a:p>
        </p:txBody>
      </p:sp>
      <p:graphicFrame>
        <p:nvGraphicFramePr>
          <p:cNvPr id="5" name="Chart 4"/>
          <p:cNvGraphicFramePr/>
          <p:nvPr/>
        </p:nvGraphicFramePr>
        <p:xfrm>
          <a:off x="304800" y="2286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(2)</a:t>
            </a:r>
          </a:p>
        </p:txBody>
      </p:sp>
      <p:sp>
        <p:nvSpPr>
          <p:cNvPr id="2052" name="Content Placeholder 2"/>
          <p:cNvSpPr>
            <a:spLocks noGrp="1"/>
          </p:cNvSpPr>
          <p:nvPr>
            <p:ph idx="1"/>
          </p:nvPr>
        </p:nvSpPr>
        <p:spPr>
          <a:xfrm>
            <a:off x="301625" y="990600"/>
            <a:ext cx="8504238" cy="5715000"/>
          </a:xfrm>
        </p:spPr>
        <p:txBody>
          <a:bodyPr/>
          <a:lstStyle/>
          <a:p>
            <a:pPr eaLnBrk="1" hangingPunct="1">
              <a:lnSpc>
                <a:spcPct val="80000"/>
              </a:lnSpc>
            </a:pPr>
            <a:r>
              <a:rPr lang="en-US" sz="2200" dirty="0" err="1" smtClean="0">
                <a:latin typeface="Arial" charset="0"/>
                <a:cs typeface="Arial" charset="0"/>
              </a:rPr>
              <a:t>Mùa</a:t>
            </a:r>
            <a:r>
              <a:rPr lang="en-US" sz="2200" dirty="0" smtClean="0">
                <a:latin typeface="Arial" charset="0"/>
                <a:cs typeface="Arial" charset="0"/>
              </a:rPr>
              <a:t> </a:t>
            </a:r>
            <a:r>
              <a:rPr lang="en-US" sz="2200" dirty="0" err="1" smtClean="0">
                <a:latin typeface="Arial" charset="0"/>
                <a:cs typeface="Arial" charset="0"/>
              </a:rPr>
              <a:t>dịch</a:t>
            </a:r>
            <a:r>
              <a:rPr lang="en-US" sz="2200" dirty="0" smtClean="0">
                <a:latin typeface="Arial" charset="0"/>
                <a:cs typeface="Arial" charset="0"/>
              </a:rPr>
              <a:t>: </a:t>
            </a:r>
            <a:r>
              <a:rPr lang="en-US" sz="2200" dirty="0" err="1" smtClean="0">
                <a:latin typeface="Arial" charset="0"/>
                <a:cs typeface="Arial" charset="0"/>
              </a:rPr>
              <a:t>Không</a:t>
            </a:r>
            <a:r>
              <a:rPr lang="en-US" sz="2200" dirty="0" smtClean="0">
                <a:latin typeface="Arial" charset="0"/>
                <a:cs typeface="Arial" charset="0"/>
              </a:rPr>
              <a:t> </a:t>
            </a:r>
            <a:r>
              <a:rPr lang="en-US" sz="2200" dirty="0" err="1" smtClean="0">
                <a:latin typeface="Arial" charset="0"/>
                <a:cs typeface="Arial" charset="0"/>
              </a:rPr>
              <a:t>cố</a:t>
            </a:r>
            <a:r>
              <a:rPr lang="en-US" sz="2200" dirty="0" smtClean="0">
                <a:latin typeface="Arial" charset="0"/>
                <a:cs typeface="Arial" charset="0"/>
              </a:rPr>
              <a:t> </a:t>
            </a:r>
            <a:r>
              <a:rPr lang="en-US" sz="2200" dirty="0" err="1" smtClean="0">
                <a:latin typeface="Arial" charset="0"/>
                <a:cs typeface="Arial" charset="0"/>
              </a:rPr>
              <a:t>định</a:t>
            </a:r>
            <a:r>
              <a:rPr lang="en-US" sz="2200" dirty="0" smtClean="0">
                <a:latin typeface="Arial" charset="0"/>
                <a:cs typeface="Arial" charset="0"/>
              </a:rPr>
              <a:t>. </a:t>
            </a:r>
            <a:r>
              <a:rPr lang="en-US" sz="2200" dirty="0" err="1" smtClean="0">
                <a:latin typeface="Arial" charset="0"/>
                <a:cs typeface="Arial" charset="0"/>
              </a:rPr>
              <a:t>Một</a:t>
            </a:r>
            <a:r>
              <a:rPr lang="en-US" sz="2200" dirty="0" smtClean="0">
                <a:latin typeface="Arial" charset="0"/>
                <a:cs typeface="Arial" charset="0"/>
              </a:rPr>
              <a:t> </a:t>
            </a:r>
            <a:r>
              <a:rPr lang="en-US" sz="2200" dirty="0" err="1" smtClean="0">
                <a:latin typeface="Arial" charset="0"/>
                <a:cs typeface="Arial" charset="0"/>
              </a:rPr>
              <a:t>năm</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có</a:t>
            </a:r>
            <a:r>
              <a:rPr lang="en-US" sz="2200" dirty="0" smtClean="0">
                <a:latin typeface="Arial" charset="0"/>
                <a:cs typeface="Arial" charset="0"/>
              </a:rPr>
              <a:t> 2 </a:t>
            </a:r>
            <a:r>
              <a:rPr lang="en-US" sz="2200" dirty="0" err="1" smtClean="0">
                <a:latin typeface="Arial" charset="0"/>
                <a:cs typeface="Arial" charset="0"/>
              </a:rPr>
              <a:t>đỉnh</a:t>
            </a:r>
            <a:r>
              <a:rPr lang="en-US" sz="2200" dirty="0" smtClean="0">
                <a:latin typeface="Arial" charset="0"/>
                <a:cs typeface="Arial" charset="0"/>
              </a:rPr>
              <a:t>: </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3</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hai</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9, 10 </a:t>
            </a:r>
            <a:r>
              <a:rPr lang="en-US" sz="2200" dirty="0" err="1" smtClean="0">
                <a:latin typeface="Arial" charset="0"/>
                <a:cs typeface="Arial" charset="0"/>
              </a:rPr>
              <a:t>và</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cao</a:t>
            </a:r>
            <a:r>
              <a:rPr lang="en-US" sz="2200" dirty="0" smtClean="0">
                <a:latin typeface="Arial" charset="0"/>
                <a:cs typeface="Arial" charset="0"/>
              </a:rPr>
              <a:t> </a:t>
            </a:r>
            <a:r>
              <a:rPr lang="en-US" sz="2200" dirty="0" err="1" smtClean="0">
                <a:latin typeface="Arial" charset="0"/>
                <a:cs typeface="Arial" charset="0"/>
              </a:rPr>
              <a:t>hơn</a:t>
            </a:r>
            <a:r>
              <a:rPr lang="en-US" sz="2200" dirty="0" smtClean="0">
                <a:latin typeface="Arial" charset="0"/>
                <a:cs typeface="Arial" charset="0"/>
              </a:rPr>
              <a:t> </a:t>
            </a: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p:txBody>
      </p:sp>
      <p:graphicFrame>
        <p:nvGraphicFramePr>
          <p:cNvPr id="2050" name="Chart 3"/>
          <p:cNvGraphicFramePr>
            <a:graphicFrameLocks/>
          </p:cNvGraphicFramePr>
          <p:nvPr/>
        </p:nvGraphicFramePr>
        <p:xfrm>
          <a:off x="101600" y="2235200"/>
          <a:ext cx="9093200" cy="3606800"/>
        </p:xfrm>
        <a:graphic>
          <a:graphicData uri="http://schemas.openxmlformats.org/presentationml/2006/ole">
            <mc:AlternateContent xmlns:mc="http://schemas.openxmlformats.org/markup-compatibility/2006">
              <mc:Choice xmlns:v="urn:schemas-microsoft-com:vml" Requires="v">
                <p:oleObj spid="_x0000_s6147" r:id="rId4" imgW="9089924" imgH="3603048" progId="Excel.Sheet.8">
                  <p:embed/>
                </p:oleObj>
              </mc:Choice>
              <mc:Fallback>
                <p:oleObj r:id="rId4" imgW="9089924" imgH="3603048"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2235200"/>
                        <a:ext cx="9093200"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762000"/>
          </a:xfrm>
        </p:spPr>
        <p:txBody>
          <a:bodyPr/>
          <a:lstStyle/>
          <a:p>
            <a:pPr algn="ctr" eaLnBrk="1" hangingPunct="1">
              <a:spcBef>
                <a:spcPts val="1200"/>
              </a:spcBef>
              <a:spcAft>
                <a:spcPts val="600"/>
              </a:spcAft>
            </a:pPr>
            <a:r>
              <a:rPr lang="pt-BR" sz="3200" smtClean="0">
                <a:solidFill>
                  <a:schemeClr val="tx1"/>
                </a:solidFill>
                <a:latin typeface="Arial" charset="0"/>
                <a:cs typeface="Arial" charset="0"/>
              </a:rPr>
              <a:t>3. Tác nhân gây bệnh</a:t>
            </a:r>
            <a:endParaRPr lang="en-US" sz="3200" smtClean="0">
              <a:solidFill>
                <a:schemeClr val="tx1"/>
              </a:solidFill>
              <a:latin typeface="Arial" charset="0"/>
              <a:cs typeface="Arial" charset="0"/>
            </a:endParaRPr>
          </a:p>
        </p:txBody>
      </p:sp>
      <p:sp>
        <p:nvSpPr>
          <p:cNvPr id="10243" name="Content Placeholder 2"/>
          <p:cNvSpPr>
            <a:spLocks noGrp="1"/>
          </p:cNvSpPr>
          <p:nvPr>
            <p:ph idx="1"/>
          </p:nvPr>
        </p:nvSpPr>
        <p:spPr>
          <a:xfrm>
            <a:off x="533400" y="1524000"/>
            <a:ext cx="8229600" cy="4525963"/>
          </a:xfrm>
        </p:spPr>
        <p:txBody>
          <a:bodyPr/>
          <a:lstStyle/>
          <a:p>
            <a:pPr eaLnBrk="1" hangingPunct="1">
              <a:lnSpc>
                <a:spcPct val="80000"/>
              </a:lnSpc>
              <a:buFont typeface="Arial" charset="0"/>
              <a:buNone/>
            </a:pPr>
            <a:r>
              <a:rPr lang="en-US" sz="2400" dirty="0" err="1" smtClean="0">
                <a:solidFill>
                  <a:srgbClr val="FF0000"/>
                </a:solidFill>
                <a:latin typeface="Arial" charset="0"/>
                <a:cs typeface="Arial" charset="0"/>
              </a:rPr>
              <a:t>Enteroviruses</a:t>
            </a:r>
            <a:endParaRPr lang="en-US" sz="2400" dirty="0" smtClean="0">
              <a:solidFill>
                <a:srgbClr val="FF0000"/>
              </a:solidFill>
              <a:latin typeface="Arial" charset="0"/>
              <a:cs typeface="Arial" charset="0"/>
            </a:endParaRPr>
          </a:p>
          <a:p>
            <a:pPr marL="1096963" lvl="3" eaLnBrk="1" hangingPunct="1">
              <a:lnSpc>
                <a:spcPct val="80000"/>
              </a:lnSpc>
              <a:buClr>
                <a:srgbClr val="10CF9B"/>
              </a:buClr>
              <a:buFont typeface="Arial" charset="0"/>
              <a:buNone/>
            </a:pPr>
            <a:endParaRPr lang="en-US" sz="1900" dirty="0" smtClean="0">
              <a:latin typeface="Arial" charset="0"/>
              <a:cs typeface="Arial" charset="0"/>
            </a:endParaRPr>
          </a:p>
          <a:p>
            <a:pPr marL="1096963" lvl="3">
              <a:lnSpc>
                <a:spcPct val="80000"/>
              </a:lnSpc>
              <a:buClr>
                <a:srgbClr val="10CF9B"/>
              </a:buClr>
              <a:buNone/>
            </a:pPr>
            <a:r>
              <a:rPr lang="en-US" sz="2800" dirty="0" err="1" smtClean="0">
                <a:solidFill>
                  <a:srgbClr val="002060"/>
                </a:solidFill>
                <a:latin typeface="Arial" charset="0"/>
                <a:cs typeface="Arial" charset="0"/>
              </a:rPr>
              <a:t>Enteroviruses</a:t>
            </a:r>
            <a:r>
              <a:rPr lang="en-US" sz="2800" dirty="0" smtClean="0">
                <a:solidFill>
                  <a:srgbClr val="002060"/>
                </a:solidFill>
                <a:latin typeface="Arial" charset="0"/>
                <a:cs typeface="Arial" charset="0"/>
              </a:rPr>
              <a:t> (71)</a:t>
            </a:r>
          </a:p>
          <a:p>
            <a:pPr marL="1096963" lvl="3" eaLnBrk="1" hangingPunct="1">
              <a:lnSpc>
                <a:spcPct val="80000"/>
              </a:lnSpc>
              <a:buClr>
                <a:srgbClr val="10CF9B"/>
              </a:buClr>
              <a:buFont typeface="Arial" charset="0"/>
              <a:buNone/>
            </a:pPr>
            <a:r>
              <a:rPr lang="en-US" sz="2800" dirty="0" err="1" smtClean="0">
                <a:solidFill>
                  <a:srgbClr val="002060"/>
                </a:solidFill>
                <a:latin typeface="Arial" charset="0"/>
                <a:cs typeface="Arial" charset="0"/>
              </a:rPr>
              <a:t>Coxakies</a:t>
            </a:r>
            <a:r>
              <a:rPr lang="en-US" sz="2800" dirty="0" smtClean="0">
                <a:solidFill>
                  <a:srgbClr val="002060"/>
                </a:solidFill>
                <a:latin typeface="Arial" charset="0"/>
                <a:cs typeface="Arial" charset="0"/>
              </a:rPr>
              <a:t> (A16, A6)</a:t>
            </a:r>
          </a:p>
          <a:p>
            <a:pPr marL="1096963" lvl="3" eaLnBrk="1" hangingPunct="1">
              <a:lnSpc>
                <a:spcPct val="80000"/>
              </a:lnSpc>
              <a:buClr>
                <a:srgbClr val="10CF9B"/>
              </a:buClr>
              <a:buFont typeface="Arial" charset="0"/>
              <a:buNone/>
            </a:pPr>
            <a:r>
              <a:rPr lang="en-US" sz="2800" dirty="0" smtClean="0">
                <a:solidFill>
                  <a:srgbClr val="002060"/>
                </a:solidFill>
                <a:latin typeface="Arial" charset="0"/>
                <a:cs typeface="Arial" charset="0"/>
              </a:rPr>
              <a:t>Echoviruses</a:t>
            </a:r>
          </a:p>
          <a:p>
            <a:pPr marL="1096963" lvl="3" eaLnBrk="1" hangingPunct="1">
              <a:lnSpc>
                <a:spcPct val="80000"/>
              </a:lnSpc>
              <a:buClr>
                <a:srgbClr val="10CF9B"/>
              </a:buClr>
              <a:buFont typeface="Arial" charset="0"/>
              <a:buNone/>
            </a:pPr>
            <a:r>
              <a:rPr lang="en-US" sz="2800" dirty="0" smtClean="0">
                <a:solidFill>
                  <a:srgbClr val="0B5395"/>
                </a:solidFill>
                <a:latin typeface="Arial" charset="0"/>
                <a:cs typeface="Arial" charset="0"/>
              </a:rPr>
              <a:t> </a:t>
            </a:r>
          </a:p>
          <a:p>
            <a:pPr marL="1096963" lvl="3" eaLnBrk="1" hangingPunct="1">
              <a:lnSpc>
                <a:spcPct val="80000"/>
              </a:lnSpc>
              <a:buClr>
                <a:srgbClr val="10CF9B"/>
              </a:buClr>
              <a:buFont typeface="Arial" charset="0"/>
              <a:buNone/>
            </a:pPr>
            <a:r>
              <a:rPr lang="en-US" sz="2800" dirty="0" err="1" smtClean="0">
                <a:solidFill>
                  <a:srgbClr val="0B5395"/>
                </a:solidFill>
                <a:latin typeface="Arial" charset="0"/>
                <a:cs typeface="Arial" charset="0"/>
              </a:rPr>
              <a:t>Dễ</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bị</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tiêu</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diệt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bởi</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tia</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cực</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tím</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nhiệt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độ</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cao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formaldehyt</a:t>
            </a:r>
            <a:r>
              <a:rPr lang="en-US" sz="2800" dirty="0" smtClean="0">
                <a:solidFill>
                  <a:srgbClr val="0B5395"/>
                </a:solidFill>
                <a:latin typeface="Arial" charset="0"/>
                <a:cs typeface="Arial" charset="0"/>
              </a:rPr>
              <a:t>, dung </a:t>
            </a:r>
            <a:r>
              <a:rPr lang="en-US" sz="2800" dirty="0" err="1" smtClean="0">
                <a:solidFill>
                  <a:srgbClr val="0B5395"/>
                </a:solidFill>
                <a:latin typeface="Arial" charset="0"/>
                <a:cs typeface="Arial" charset="0"/>
              </a:rPr>
              <a:t>dịch</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có</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Clo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hoạt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tính</a:t>
            </a:r>
            <a:endParaRPr lang="en-US" sz="2800" dirty="0" smtClean="0">
              <a:solidFill>
                <a:srgbClr val="0B5395"/>
              </a:solidFill>
              <a:latin typeface="Arial" charset="0"/>
              <a:cs typeface="Arial" charset="0"/>
            </a:endParaRPr>
          </a:p>
          <a:p>
            <a:pPr marL="1096963" lvl="3" eaLnBrk="1" hangingPunct="1">
              <a:lnSpc>
                <a:spcPct val="80000"/>
              </a:lnSpc>
              <a:buClr>
                <a:srgbClr val="10CF9B"/>
              </a:buClr>
            </a:pP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Hà</a:t>
            </a:r>
            <a:r>
              <a:rPr lang="en-US" sz="2800" dirty="0" smtClean="0">
                <a:latin typeface="Arial" charset="0"/>
                <a:cs typeface="Arial" charset="0"/>
              </a:rPr>
              <a:t> </a:t>
            </a:r>
            <a:r>
              <a:rPr lang="en-US" sz="2800" dirty="0" err="1" smtClean="0">
                <a:latin typeface="Arial" charset="0"/>
                <a:cs typeface="Arial" charset="0"/>
              </a:rPr>
              <a:t>Nội</a:t>
            </a:r>
            <a:r>
              <a:rPr lang="en-US" sz="2800" dirty="0" smtClean="0">
                <a:latin typeface="Arial" charset="0"/>
                <a:cs typeface="Arial" charset="0"/>
              </a:rPr>
              <a:t>, </a:t>
            </a:r>
            <a:r>
              <a:rPr lang="en-US" sz="2800" dirty="0" err="1" smtClean="0">
                <a:latin typeface="Arial" charset="0"/>
                <a:cs typeface="Arial" charset="0"/>
              </a:rPr>
              <a:t>hiện</a:t>
            </a:r>
            <a:r>
              <a:rPr lang="en-US" sz="2800" dirty="0" smtClean="0">
                <a:latin typeface="Arial" charset="0"/>
                <a:cs typeface="Arial" charset="0"/>
              </a:rPr>
              <a:t> </a:t>
            </a: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lưu</a:t>
            </a:r>
            <a:r>
              <a:rPr lang="en-US" sz="2800" dirty="0" smtClean="0">
                <a:latin typeface="Arial" charset="0"/>
                <a:cs typeface="Arial" charset="0"/>
              </a:rPr>
              <a:t> </a:t>
            </a:r>
            <a:r>
              <a:rPr lang="en-US" sz="2800" dirty="0" err="1" smtClean="0">
                <a:latin typeface="Arial" charset="0"/>
                <a:cs typeface="Arial" charset="0"/>
              </a:rPr>
              <a:t>hành</a:t>
            </a:r>
            <a:r>
              <a:rPr lang="en-US" sz="2800" dirty="0" smtClean="0">
                <a:latin typeface="Arial" charset="0"/>
                <a:cs typeface="Arial" charset="0"/>
              </a:rPr>
              <a:t> </a:t>
            </a:r>
            <a:r>
              <a:rPr lang="en-US" sz="2800" dirty="0" err="1" smtClean="0">
                <a:latin typeface="Arial" charset="0"/>
                <a:cs typeface="Arial" charset="0"/>
              </a:rPr>
              <a:t>cả</a:t>
            </a:r>
            <a:r>
              <a:rPr lang="en-US" sz="2800" dirty="0" smtClean="0">
                <a:latin typeface="Arial" charset="0"/>
                <a:cs typeface="Arial" charset="0"/>
              </a:rPr>
              <a:t> EV71 </a:t>
            </a:r>
            <a:r>
              <a:rPr lang="en-US" sz="2800" dirty="0" err="1" smtClean="0">
                <a:latin typeface="Arial" charset="0"/>
                <a:cs typeface="Arial" charset="0"/>
              </a:rPr>
              <a:t>và</a:t>
            </a:r>
            <a:r>
              <a:rPr lang="en-US" sz="2800" dirty="0" smtClean="0">
                <a:latin typeface="Arial" charset="0"/>
                <a:cs typeface="Arial" charset="0"/>
              </a:rPr>
              <a:t> </a:t>
            </a:r>
            <a:r>
              <a:rPr lang="en-US" sz="2800" dirty="0" err="1" smtClean="0">
                <a:latin typeface="Arial" charset="0"/>
                <a:cs typeface="Arial" charset="0"/>
              </a:rPr>
              <a:t>coxakies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7848600" cy="5029200"/>
          </a:xfrm>
        </p:spPr>
        <p:txBody>
          <a:bodyPr/>
          <a:lstStyle/>
          <a:p>
            <a:pPr algn="just"/>
            <a:r>
              <a:rPr lang="nl-NL" dirty="0" smtClean="0"/>
              <a:t>Theo báo cáo của Cục Y tế dự phòng, tình hình dịch bệnh cả nước tuần 10/2019 như sau:</a:t>
            </a:r>
            <a:endParaRPr lang="en-US" dirty="0" smtClean="0"/>
          </a:p>
          <a:p>
            <a:pPr algn="just">
              <a:buNone/>
            </a:pPr>
            <a:r>
              <a:rPr lang="nl-NL" b="1" dirty="0" smtClean="0"/>
              <a:t>+ Bệnh sốt phát ban nghi sởi</a:t>
            </a:r>
            <a:r>
              <a:rPr lang="en-US" dirty="0" smtClean="0"/>
              <a:t>: </a:t>
            </a:r>
            <a:r>
              <a:rPr lang="en-US" dirty="0" err="1" smtClean="0"/>
              <a:t>Trong</a:t>
            </a:r>
            <a:r>
              <a:rPr lang="en-US" dirty="0" smtClean="0"/>
              <a:t> </a:t>
            </a:r>
            <a:r>
              <a:rPr lang="en-US" dirty="0" err="1" smtClean="0"/>
              <a:t>tuần</a:t>
            </a:r>
            <a:r>
              <a:rPr lang="en-US" dirty="0" smtClean="0"/>
              <a:t> 10/2019,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1.027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tại</a:t>
            </a:r>
            <a:r>
              <a:rPr lang="en-US" dirty="0" smtClean="0"/>
              <a:t> 55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96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với</a:t>
            </a:r>
            <a:r>
              <a:rPr lang="en-US" dirty="0" smtClean="0"/>
              <a:t> </a:t>
            </a:r>
            <a:r>
              <a:rPr lang="en-US" dirty="0" err="1" smtClean="0"/>
              <a:t>sởi</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tại</a:t>
            </a:r>
            <a:r>
              <a:rPr lang="en-US" dirty="0" smtClean="0"/>
              <a:t> </a:t>
            </a:r>
            <a:r>
              <a:rPr lang="en-US" dirty="0" err="1" smtClean="0"/>
              <a:t>Đắk</a:t>
            </a:r>
            <a:r>
              <a:rPr lang="en-US" dirty="0" smtClean="0"/>
              <a:t> </a:t>
            </a:r>
            <a:r>
              <a:rPr lang="en-US" dirty="0" err="1" smtClean="0"/>
              <a:t>Lắk</a:t>
            </a:r>
            <a:r>
              <a:rPr lang="en-US" dirty="0" smtClean="0"/>
              <a:t> (</a:t>
            </a:r>
            <a:r>
              <a:rPr lang="en-US" dirty="0" err="1" smtClean="0"/>
              <a:t>sởi</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nặng</a:t>
            </a:r>
            <a:r>
              <a:rPr lang="en-US" dirty="0" smtClean="0"/>
              <a:t>/</a:t>
            </a:r>
            <a:r>
              <a:rPr lang="en-US" dirty="0" err="1" smtClean="0"/>
              <a:t>nhiễm</a:t>
            </a:r>
            <a:r>
              <a:rPr lang="en-US" dirty="0" smtClean="0"/>
              <a:t> </a:t>
            </a:r>
            <a:r>
              <a:rPr lang="en-US" dirty="0" err="1" smtClean="0"/>
              <a:t>trùng</a:t>
            </a:r>
            <a:r>
              <a:rPr lang="en-US" dirty="0" smtClean="0"/>
              <a:t> </a:t>
            </a:r>
            <a:r>
              <a:rPr lang="en-US" dirty="0" err="1" smtClean="0"/>
              <a:t>huyết</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2019 </a:t>
            </a:r>
            <a:r>
              <a:rPr lang="en-US" dirty="0" err="1" smtClean="0"/>
              <a:t>toàn</a:t>
            </a:r>
            <a:r>
              <a:rPr lang="en-US" dirty="0" smtClean="0"/>
              <a:t> </a:t>
            </a:r>
            <a:r>
              <a:rPr lang="en-US" dirty="0" err="1" smtClean="0"/>
              <a:t>quốc</a:t>
            </a:r>
            <a:r>
              <a:rPr lang="en-US" dirty="0" smtClean="0"/>
              <a:t> </a:t>
            </a:r>
            <a:r>
              <a:rPr lang="en-US" dirty="0" err="1" smtClean="0"/>
              <a:t>ghi</a:t>
            </a:r>
            <a:r>
              <a:rPr lang="en-US" dirty="0" smtClean="0"/>
              <a:t> </a:t>
            </a:r>
            <a:r>
              <a:rPr lang="en-US" dirty="0" err="1" smtClean="0"/>
              <a:t>nhận</a:t>
            </a:r>
            <a:r>
              <a:rPr lang="en-US" dirty="0" smtClean="0"/>
              <a:t> 10.223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1.277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dương</a:t>
            </a:r>
            <a:r>
              <a:rPr lang="en-US" dirty="0" smtClean="0"/>
              <a:t> </a:t>
            </a:r>
            <a:r>
              <a:rPr lang="en-US" dirty="0" err="1" smtClean="0"/>
              <a:t>tính</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8229600" cy="742950"/>
          </a:xfrm>
        </p:spPr>
        <p:txBody>
          <a:bodyPr>
            <a:normAutofit fontScale="90000"/>
          </a:bodyPr>
          <a:lstStyle/>
          <a:p>
            <a:pPr algn="ctr" eaLnBrk="1" hangingPunct="1">
              <a:spcBef>
                <a:spcPts val="1200"/>
              </a:spcBef>
              <a:spcAft>
                <a:spcPts val="600"/>
              </a:spcAft>
            </a:pPr>
            <a:r>
              <a:rPr lang="pt-BR" sz="2800" dirty="0" smtClean="0">
                <a:solidFill>
                  <a:schemeClr val="tx1"/>
                </a:solidFill>
                <a:latin typeface="Arial" charset="0"/>
                <a:cs typeface="Arial" charset="0"/>
              </a:rPr>
              <a:t>4. Nguồn bệnh, thời kỳ ủ bệnh và thời kỳ lây truyền</a:t>
            </a:r>
            <a:endParaRPr lang="en-US" sz="2800" dirty="0" smtClean="0">
              <a:solidFill>
                <a:schemeClr val="tx1"/>
              </a:solidFill>
              <a:latin typeface="Arial" charset="0"/>
              <a:cs typeface="Arial" charset="0"/>
            </a:endParaRPr>
          </a:p>
        </p:txBody>
      </p:sp>
      <p:sp>
        <p:nvSpPr>
          <p:cNvPr id="11267" name="Content Placeholder 2"/>
          <p:cNvSpPr>
            <a:spLocks noGrp="1"/>
          </p:cNvSpPr>
          <p:nvPr>
            <p:ph idx="1"/>
          </p:nvPr>
        </p:nvSpPr>
        <p:spPr>
          <a:xfrm>
            <a:off x="304800" y="1295400"/>
            <a:ext cx="8229600" cy="5410200"/>
          </a:xfrm>
        </p:spPr>
        <p:txBody>
          <a:bodyPr/>
          <a:lstStyle/>
          <a:p>
            <a:pPr marL="404813" indent="-404813" algn="just" eaLnBrk="1" hangingPunct="1">
              <a:lnSpc>
                <a:spcPct val="140000"/>
              </a:lnSpc>
            </a:pPr>
            <a:r>
              <a:rPr lang="pt-BR" sz="2400" dirty="0" smtClean="0">
                <a:latin typeface="Arial" charset="0"/>
                <a:cs typeface="Arial" charset="0"/>
              </a:rPr>
              <a:t>Nguồn bệnh: là người mắc bệnh, người mang vi rút không triệu chứng. </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ủ bệnh: từ 3 đến 7 ngày.</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lây truyền: vài ngày trước khi phát bệnh, mạnh nhất trong tuần đầu của bệnh và có thể kéo dài vài tuần sau đó, thậm chí sau khi bệnh nhân hết triệu chứng. Vi rút có khả năng đào thải qua phân trong vòng từ 2 đến 4 tuần, cá biệt có thể tới 12 tuần sau khi nhiễm.</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762000"/>
          </a:xfrm>
        </p:spPr>
        <p:txBody>
          <a:bodyPr>
            <a:normAutofit fontScale="90000"/>
          </a:bodyPr>
          <a:lstStyle/>
          <a:p>
            <a:pPr eaLnBrk="1" hangingPunct="1">
              <a:defRPr/>
            </a:pP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smtClean="0">
                <a:solidFill>
                  <a:schemeClr val="tx1"/>
                </a:solidFill>
                <a:latin typeface="Times New Roman" pitchFamily="18" charset="0"/>
                <a:cs typeface="Times New Roman" pitchFamily="18" charset="0"/>
              </a:rPr>
              <a:t>5. Đường lây truyền</a:t>
            </a:r>
            <a:r>
              <a:rPr lang="en-US" sz="2400" smtClean="0">
                <a:latin typeface="Times New Roman" pitchFamily="18" charset="0"/>
                <a:cs typeface="Times New Roman" pitchFamily="18" charset="0"/>
              </a:rPr>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12291" name="Content Placeholder 2"/>
          <p:cNvSpPr>
            <a:spLocks noGrp="1"/>
          </p:cNvSpPr>
          <p:nvPr>
            <p:ph idx="1"/>
          </p:nvPr>
        </p:nvSpPr>
        <p:spPr>
          <a:xfrm>
            <a:off x="533400" y="1447800"/>
            <a:ext cx="8229600" cy="1295400"/>
          </a:xfrm>
        </p:spPr>
        <p:txBody>
          <a:bodyPr/>
          <a:lstStyle/>
          <a:p>
            <a:pPr eaLnBrk="1" hangingPunct="1"/>
            <a:r>
              <a:rPr lang="en-US" smtClean="0">
                <a:latin typeface="Arial" charset="0"/>
                <a:cs typeface="Arial" charset="0"/>
              </a:rPr>
              <a:t>Tiêu hóa: phân - miệng</a:t>
            </a:r>
          </a:p>
          <a:p>
            <a:pPr eaLnBrk="1" hangingPunct="1"/>
            <a:r>
              <a:rPr lang="en-US" smtClean="0">
                <a:latin typeface="Arial" charset="0"/>
                <a:cs typeface="Arial" charset="0"/>
              </a:rPr>
              <a:t>Tiếp xúc trực tiếp: n</a:t>
            </a:r>
            <a:r>
              <a:rPr lang="vi-VN" smtClean="0">
                <a:latin typeface="Arial" charset="0"/>
                <a:cs typeface="Arial" charset="0"/>
              </a:rPr>
              <a:t>ước bọt, nốt phỏng nước</a:t>
            </a:r>
            <a:endParaRPr lang="en-US" smtClean="0">
              <a:latin typeface="Arial" charset="0"/>
              <a:cs typeface="Arial" charset="0"/>
            </a:endParaRPr>
          </a:p>
        </p:txBody>
      </p:sp>
      <p:sp>
        <p:nvSpPr>
          <p:cNvPr id="12292" name="Title 1"/>
          <p:cNvSpPr txBox="1">
            <a:spLocks/>
          </p:cNvSpPr>
          <p:nvPr/>
        </p:nvSpPr>
        <p:spPr bwMode="auto">
          <a:xfrm>
            <a:off x="533400" y="3124200"/>
            <a:ext cx="8229600" cy="1020763"/>
          </a:xfrm>
          <a:prstGeom prst="rect">
            <a:avLst/>
          </a:prstGeom>
          <a:noFill/>
          <a:ln w="9525">
            <a:noFill/>
            <a:miter lim="800000"/>
            <a:headEnd/>
            <a:tailEnd/>
          </a:ln>
        </p:spPr>
        <p:txBody>
          <a:bodyPr anchor="ctr"/>
          <a:lstStyle/>
          <a:p>
            <a:pPr algn="just">
              <a:spcBef>
                <a:spcPts val="600"/>
              </a:spcBef>
              <a:spcAft>
                <a:spcPts val="600"/>
              </a:spcAft>
            </a:pPr>
            <a:r>
              <a:rPr lang="pt-BR" sz="3200"/>
              <a:t>6. Tính cảm nhiễm</a:t>
            </a:r>
            <a:endParaRPr lang="en-US" sz="2800"/>
          </a:p>
        </p:txBody>
      </p:sp>
      <p:sp>
        <p:nvSpPr>
          <p:cNvPr id="12293" name="Content Placeholder 2"/>
          <p:cNvSpPr txBox="1">
            <a:spLocks/>
          </p:cNvSpPr>
          <p:nvPr/>
        </p:nvSpPr>
        <p:spPr bwMode="auto">
          <a:xfrm>
            <a:off x="533400" y="4419600"/>
            <a:ext cx="82296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err="1"/>
              <a:t>Mọi</a:t>
            </a:r>
            <a:r>
              <a:rPr lang="en-US" sz="3200" dirty="0"/>
              <a:t> </a:t>
            </a:r>
            <a:r>
              <a:rPr lang="en-US" sz="3200" dirty="0" err="1"/>
              <a:t>lứa</a:t>
            </a:r>
            <a:r>
              <a:rPr lang="en-US" sz="3200" dirty="0"/>
              <a:t> </a:t>
            </a:r>
            <a:r>
              <a:rPr lang="en-US" sz="3200" dirty="0" err="1"/>
              <a:t>tuổi</a:t>
            </a:r>
            <a:endParaRPr lang="en-US" sz="3200" dirty="0"/>
          </a:p>
          <a:p>
            <a:pPr marL="342900" indent="-342900">
              <a:spcBef>
                <a:spcPct val="20000"/>
              </a:spcBef>
              <a:buFont typeface="Arial" charset="0"/>
              <a:buChar char="•"/>
            </a:pPr>
            <a:r>
              <a:rPr lang="en-US" sz="3200" dirty="0"/>
              <a:t>Hay </a:t>
            </a:r>
            <a:r>
              <a:rPr lang="en-US" sz="3200" dirty="0" err="1"/>
              <a:t>gặp</a:t>
            </a:r>
            <a:r>
              <a:rPr lang="en-US" sz="3200" dirty="0"/>
              <a:t> </a:t>
            </a:r>
            <a:r>
              <a:rPr lang="en-US" sz="3200" dirty="0" err="1"/>
              <a:t>trẻ</a:t>
            </a:r>
            <a:r>
              <a:rPr lang="en-US" sz="3200" dirty="0"/>
              <a:t> &lt; 5 </a:t>
            </a:r>
            <a:r>
              <a:rPr lang="en-US" sz="3200" dirty="0" err="1"/>
              <a:t>tuổi</a:t>
            </a:r>
            <a:r>
              <a:rPr lang="en-US" sz="3200" dirty="0"/>
              <a:t> (</a:t>
            </a:r>
            <a:r>
              <a:rPr lang="en-US" sz="3200" dirty="0" err="1"/>
              <a:t>đặc</a:t>
            </a:r>
            <a:r>
              <a:rPr lang="en-US" sz="3200" dirty="0"/>
              <a:t> </a:t>
            </a:r>
            <a:r>
              <a:rPr lang="en-US" sz="3200" dirty="0" err="1"/>
              <a:t>biệt</a:t>
            </a:r>
            <a:r>
              <a:rPr lang="en-US" sz="3200" dirty="0"/>
              <a:t> </a:t>
            </a:r>
            <a:r>
              <a:rPr lang="en-US" sz="3200" dirty="0" smtClean="0"/>
              <a:t>1-4 </a:t>
            </a:r>
            <a:r>
              <a:rPr lang="en-US" sz="3200" dirty="0" err="1"/>
              <a:t>tuổi</a:t>
            </a:r>
            <a:r>
              <a:rPr lang="en-US" sz="3200"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hangingPunct="1">
              <a:spcBef>
                <a:spcPts val="1200"/>
              </a:spcBef>
              <a:spcAft>
                <a:spcPts val="600"/>
              </a:spcAft>
            </a:pPr>
            <a:r>
              <a:rPr lang="pt-BR" sz="2500" smtClean="0">
                <a:solidFill>
                  <a:schemeClr val="tx1"/>
                </a:solidFill>
                <a:latin typeface="Arial" charset="0"/>
                <a:cs typeface="Arial" charset="0"/>
              </a:rPr>
              <a:t>II. HƯỚNG DẪN GIÁM SÁT BỆNH TAY CHÂN MIỆNG</a:t>
            </a:r>
            <a:endParaRPr lang="en-US" sz="2500" smtClean="0">
              <a:solidFill>
                <a:schemeClr val="tx1"/>
              </a:solidFill>
              <a:latin typeface="Arial" charset="0"/>
              <a:cs typeface="Arial" charset="0"/>
            </a:endParaRPr>
          </a:p>
        </p:txBody>
      </p:sp>
      <p:sp>
        <p:nvSpPr>
          <p:cNvPr id="13315" name="Content Placeholder 2"/>
          <p:cNvSpPr>
            <a:spLocks noGrp="1"/>
          </p:cNvSpPr>
          <p:nvPr>
            <p:ph idx="1"/>
          </p:nvPr>
        </p:nvSpPr>
        <p:spPr>
          <a:xfrm>
            <a:off x="381000" y="1295400"/>
            <a:ext cx="4343400" cy="4953000"/>
          </a:xfrm>
        </p:spPr>
        <p:txBody>
          <a:bodyPr/>
          <a:lstStyle/>
          <a:p>
            <a:pPr marL="514350" indent="-514350" algn="just" eaLnBrk="1" hangingPunct="1">
              <a:lnSpc>
                <a:spcPct val="70000"/>
              </a:lnSpc>
              <a:buFont typeface="Arial" charset="0"/>
              <a:buNone/>
            </a:pPr>
            <a:r>
              <a:rPr lang="en-US" sz="2100" b="1" i="1" dirty="0" smtClean="0">
                <a:solidFill>
                  <a:srgbClr val="C00000"/>
                </a:solidFill>
              </a:rPr>
              <a:t>1. </a:t>
            </a:r>
            <a:r>
              <a:rPr lang="pt-BR" sz="2100" b="1" i="1" dirty="0" smtClean="0">
                <a:solidFill>
                  <a:srgbClr val="C00000"/>
                </a:solidFill>
                <a:latin typeface="Arial" charset="0"/>
                <a:cs typeface="Arial" charset="0"/>
              </a:rPr>
              <a:t>Ca bệnh lâm sàng (ca bệnh giám sát)</a:t>
            </a:r>
          </a:p>
          <a:p>
            <a:pPr marL="514350" indent="-514350" algn="just" eaLnBrk="1" hangingPunct="1">
              <a:lnSpc>
                <a:spcPct val="70000"/>
              </a:lnSpc>
              <a:buFont typeface="Arial" charset="0"/>
              <a:buNone/>
            </a:pPr>
            <a:endParaRPr lang="en-US" sz="2100" dirty="0" smtClean="0">
              <a:latin typeface="Arial" charset="0"/>
              <a:cs typeface="Arial" charset="0"/>
            </a:endParaRPr>
          </a:p>
          <a:p>
            <a:pPr marL="514350" indent="-514350" algn="just" eaLnBrk="1" hangingPunct="1">
              <a:lnSpc>
                <a:spcPct val="70000"/>
              </a:lnSpc>
              <a:buFont typeface="Arial" charset="0"/>
              <a:buChar char="•"/>
            </a:pPr>
            <a:r>
              <a:rPr lang="pt-BR" sz="2100" dirty="0" smtClean="0">
                <a:latin typeface="Arial" charset="0"/>
                <a:cs typeface="Arial" charset="0"/>
              </a:rPr>
              <a:t>Có sốt, ban chủ yếu dạng phỏng nước ở lòng bàn tay lòng bàn chân, đầu gối, mông, miệng, có thể kèm theo loét ở miệng.</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dirty="0" smtClean="0">
                <a:latin typeface="Arial" charset="0"/>
                <a:cs typeface="Arial" charset="0"/>
              </a:rPr>
              <a:t>	(Phân độ theo Quyết định số 2554/QĐ-BYT ngày 19/07/2011)</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b="1" i="1" dirty="0" smtClean="0">
                <a:latin typeface="Arial" charset="0"/>
                <a:cs typeface="Arial" charset="0"/>
              </a:rPr>
              <a:t>	  </a:t>
            </a:r>
          </a:p>
          <a:p>
            <a:pPr marL="514350" indent="-514350" eaLnBrk="1" hangingPunct="1">
              <a:lnSpc>
                <a:spcPct val="70000"/>
              </a:lnSpc>
              <a:buFont typeface="Arial" charset="0"/>
              <a:buNone/>
            </a:pPr>
            <a:endParaRPr lang="en-US" sz="1800" dirty="0" smtClean="0">
              <a:latin typeface="Times New Roman" pitchFamily="18" charset="0"/>
              <a:cs typeface="Times New Roman" pitchFamily="18" charset="0"/>
            </a:endParaRPr>
          </a:p>
        </p:txBody>
      </p:sp>
      <p:pic>
        <p:nvPicPr>
          <p:cNvPr id="13316" name="Picture 1"/>
          <p:cNvPicPr>
            <a:picLocks noChangeAspect="1"/>
          </p:cNvPicPr>
          <p:nvPr/>
        </p:nvPicPr>
        <p:blipFill>
          <a:blip r:embed="rId3"/>
          <a:srcRect/>
          <a:stretch>
            <a:fillRect/>
          </a:stretch>
        </p:blipFill>
        <p:spPr bwMode="auto">
          <a:xfrm>
            <a:off x="4876800" y="1371600"/>
            <a:ext cx="4057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666750"/>
          </a:xfrm>
        </p:spPr>
        <p:txBody>
          <a:bodyPr/>
          <a:lstStyle/>
          <a:p>
            <a:r>
              <a:rPr lang="vi-VN" sz="3600" smtClean="0">
                <a:cs typeface="Arial" charset="0"/>
              </a:rPr>
              <a:t>Chẩn đoán phân biệt</a:t>
            </a:r>
            <a:endParaRPr lang="en-US" sz="3600" smtClean="0">
              <a:latin typeface="Arial" charset="0"/>
              <a:cs typeface="Arial" charset="0"/>
            </a:endParaRPr>
          </a:p>
        </p:txBody>
      </p:sp>
      <p:sp>
        <p:nvSpPr>
          <p:cNvPr id="14339" name="Content Placeholder 2"/>
          <p:cNvSpPr>
            <a:spLocks noGrp="1"/>
          </p:cNvSpPr>
          <p:nvPr>
            <p:ph idx="1"/>
          </p:nvPr>
        </p:nvSpPr>
        <p:spPr>
          <a:xfrm>
            <a:off x="457200" y="1524000"/>
            <a:ext cx="8229600" cy="4800600"/>
          </a:xfrm>
        </p:spPr>
        <p:txBody>
          <a:bodyPr/>
          <a:lstStyle/>
          <a:p>
            <a:r>
              <a:rPr lang="en-US" sz="2400" smtClean="0">
                <a:latin typeface="Arial" charset="0"/>
                <a:cs typeface="Arial" charset="0"/>
              </a:rPr>
              <a:t>Chẩn </a:t>
            </a:r>
            <a:r>
              <a:rPr lang="vi-VN" sz="2400" smtClean="0">
                <a:latin typeface="Arial" charset="0"/>
                <a:cs typeface="Arial" charset="0"/>
              </a:rPr>
              <a:t>đ</a:t>
            </a:r>
            <a:r>
              <a:rPr lang="en-US" sz="2400" smtClean="0">
                <a:latin typeface="Arial" charset="0"/>
                <a:cs typeface="Arial" charset="0"/>
              </a:rPr>
              <a:t>oán phân biệt </a:t>
            </a:r>
          </a:p>
          <a:p>
            <a:pPr lvl="1"/>
            <a:r>
              <a:rPr lang="en-US" smtClean="0">
                <a:latin typeface="Arial" charset="0"/>
                <a:cs typeface="Arial" charset="0"/>
              </a:rPr>
              <a:t>Thủy </a:t>
            </a:r>
            <a:r>
              <a:rPr lang="vi-VN" smtClean="0">
                <a:latin typeface="Arial" charset="0"/>
                <a:cs typeface="Arial" charset="0"/>
              </a:rPr>
              <a:t>đậu: Nốt phỏng nước đa lứa tuổi, rải rác toàn thân.</a:t>
            </a:r>
          </a:p>
          <a:p>
            <a:pPr lvl="1"/>
            <a:r>
              <a:rPr lang="vi-VN" smtClean="0">
                <a:latin typeface="Arial" charset="0"/>
                <a:cs typeface="Arial" charset="0"/>
              </a:rPr>
              <a:t>Bệnh ngoài da (ghẻ nước)  thường không sốt</a:t>
            </a:r>
          </a:p>
          <a:p>
            <a:r>
              <a:rPr lang="vi-VN" sz="2400" smtClean="0">
                <a:latin typeface="Arial" charset="0"/>
                <a:cs typeface="Arial" charset="0"/>
              </a:rPr>
              <a:t>Trường hơp nghi ngờ TCM:</a:t>
            </a:r>
          </a:p>
          <a:p>
            <a:pPr lvl="1"/>
            <a:r>
              <a:rPr lang="vi-VN" smtClean="0">
                <a:latin typeface="Arial" charset="0"/>
                <a:cs typeface="Arial" charset="0"/>
              </a:rPr>
              <a:t>Sốt</a:t>
            </a:r>
          </a:p>
          <a:p>
            <a:pPr lvl="1"/>
            <a:r>
              <a:rPr lang="vi-VN" smtClean="0">
                <a:latin typeface="Arial" charset="0"/>
              </a:rPr>
              <a:t>Nốt phỏng lòng bàn tay, hoặc lòng bàn chân, hoặc mông, hoặc đầu gối, hoặc loét miệng.</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150000"/>
              </a:lnSpc>
              <a:buNone/>
            </a:pPr>
            <a:r>
              <a:rPr lang="en-US" sz="2800" b="1" dirty="0" smtClean="0"/>
              <a:t>PHẦN 3: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và</a:t>
            </a:r>
            <a:r>
              <a:rPr lang="en-US" sz="2800" b="1" dirty="0" smtClean="0"/>
              <a:t> </a:t>
            </a:r>
            <a:r>
              <a:rPr lang="en-US" sz="2800" b="1" dirty="0" err="1" smtClean="0"/>
              <a:t>các</a:t>
            </a:r>
            <a:r>
              <a:rPr lang="en-US" sz="2800" b="1" dirty="0" smtClean="0"/>
              <a:t> </a:t>
            </a:r>
            <a:r>
              <a:rPr lang="en-US" sz="2800" b="1" dirty="0" err="1" smtClean="0"/>
              <a:t>biện</a:t>
            </a:r>
            <a:r>
              <a:rPr lang="en-US" sz="2800" b="1" dirty="0" smtClean="0"/>
              <a:t> </a:t>
            </a:r>
            <a:r>
              <a:rPr lang="en-US" sz="2800" b="1" dirty="0" err="1" smtClean="0"/>
              <a:t>pháp</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bệnh</a:t>
            </a:r>
            <a:r>
              <a:rPr lang="en-US" sz="2800" b="1" dirty="0" smtClean="0"/>
              <a:t> </a:t>
            </a:r>
            <a:r>
              <a:rPr lang="en-US" sz="2800" b="1" dirty="0" err="1" smtClean="0"/>
              <a:t>Sởi</a:t>
            </a:r>
            <a:r>
              <a:rPr lang="en-US" sz="2800" b="1" dirty="0" smtClean="0"/>
              <a:t> </a:t>
            </a:r>
            <a:endParaRPr lang="en-US" sz="2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mtClean="0"/>
              <a:t>Dịch tễ học (1)</a:t>
            </a:r>
          </a:p>
        </p:txBody>
      </p:sp>
      <p:sp>
        <p:nvSpPr>
          <p:cNvPr id="4099" name="Rectangle 3"/>
          <p:cNvSpPr>
            <a:spLocks noGrp="1"/>
          </p:cNvSpPr>
          <p:nvPr>
            <p:ph type="body" idx="1"/>
          </p:nvPr>
        </p:nvSpPr>
        <p:spPr>
          <a:xfrm>
            <a:off x="457200" y="1295400"/>
            <a:ext cx="8229600" cy="4856163"/>
          </a:xfrm>
        </p:spPr>
        <p:txBody>
          <a:bodyPr/>
          <a:lstStyle/>
          <a:p>
            <a:pPr>
              <a:lnSpc>
                <a:spcPct val="110000"/>
              </a:lnSpc>
            </a:pPr>
            <a:r>
              <a:rPr lang="en-US" sz="2000" dirty="0" err="1" smtClean="0"/>
              <a:t>Biểu</a:t>
            </a:r>
            <a:r>
              <a:rPr lang="en-US" sz="2000" dirty="0" smtClean="0"/>
              <a:t> </a:t>
            </a:r>
            <a:r>
              <a:rPr lang="en-US" sz="2000" dirty="0" err="1" smtClean="0"/>
              <a:t>hiện</a:t>
            </a:r>
            <a:r>
              <a:rPr lang="en-US" sz="2000" dirty="0" smtClean="0"/>
              <a:t>: </a:t>
            </a:r>
            <a:r>
              <a:rPr lang="en-US" sz="2000" dirty="0" err="1" smtClean="0"/>
              <a:t>sốt</a:t>
            </a:r>
            <a:r>
              <a:rPr lang="en-US" sz="2000" dirty="0" smtClean="0"/>
              <a:t>, </a:t>
            </a:r>
            <a:r>
              <a:rPr lang="en-US" sz="2000" dirty="0" err="1" smtClean="0"/>
              <a:t>phát</a:t>
            </a:r>
            <a:r>
              <a:rPr lang="en-US" sz="2000" dirty="0" smtClean="0"/>
              <a:t> ban </a:t>
            </a:r>
            <a:r>
              <a:rPr lang="en-US" sz="2000" dirty="0" err="1" smtClean="0"/>
              <a:t>và</a:t>
            </a:r>
            <a:r>
              <a:rPr lang="en-US" sz="2000" dirty="0" smtClean="0"/>
              <a:t> </a:t>
            </a:r>
            <a:r>
              <a:rPr lang="en-US" sz="2000" dirty="0" err="1" smtClean="0"/>
              <a:t>viêm</a:t>
            </a:r>
            <a:r>
              <a:rPr lang="en-US" sz="2000" dirty="0" smtClean="0"/>
              <a:t> long, </a:t>
            </a:r>
            <a:r>
              <a:rPr lang="en-US" sz="2000" dirty="0" err="1" smtClean="0"/>
              <a:t>hạt</a:t>
            </a:r>
            <a:r>
              <a:rPr lang="en-US" sz="2000" dirty="0" smtClean="0"/>
              <a:t> </a:t>
            </a:r>
            <a:r>
              <a:rPr lang="en-US" sz="2000" dirty="0" err="1" smtClean="0"/>
              <a:t>nhỏ</a:t>
            </a:r>
            <a:r>
              <a:rPr lang="en-US" sz="2000" dirty="0" smtClean="0"/>
              <a:t> </a:t>
            </a:r>
            <a:r>
              <a:rPr lang="en-US" sz="2000" dirty="0" err="1" smtClean="0"/>
              <a:t>màu</a:t>
            </a:r>
            <a:r>
              <a:rPr lang="en-US" sz="2000" dirty="0" smtClean="0"/>
              <a:t> </a:t>
            </a:r>
            <a:r>
              <a:rPr lang="en-US" sz="2000" dirty="0" err="1" smtClean="0"/>
              <a:t>trắng</a:t>
            </a:r>
            <a:r>
              <a:rPr lang="en-US" sz="2000" dirty="0" smtClean="0"/>
              <a:t> (</a:t>
            </a:r>
            <a:r>
              <a:rPr lang="en-US" sz="2000" dirty="0" err="1" smtClean="0"/>
              <a:t>Koplik</a:t>
            </a:r>
            <a:r>
              <a:rPr lang="en-US" sz="2000" dirty="0" smtClean="0"/>
              <a:t>) ở </a:t>
            </a:r>
            <a:r>
              <a:rPr lang="en-US" sz="2000" dirty="0" err="1" smtClean="0"/>
              <a:t>niêm</a:t>
            </a:r>
            <a:r>
              <a:rPr lang="en-US" sz="2000" dirty="0" smtClean="0"/>
              <a:t> </a:t>
            </a:r>
            <a:r>
              <a:rPr lang="en-US" sz="2000" dirty="0" err="1" smtClean="0"/>
              <a:t>mạc</a:t>
            </a:r>
            <a:r>
              <a:rPr lang="en-US" sz="2000" dirty="0" smtClean="0"/>
              <a:t> </a:t>
            </a:r>
            <a:r>
              <a:rPr lang="en-US" sz="2000" dirty="0" err="1" smtClean="0"/>
              <a:t>miệng</a:t>
            </a:r>
            <a:r>
              <a:rPr lang="en-US" sz="2000" dirty="0" smtClean="0"/>
              <a:t>. </a:t>
            </a:r>
          </a:p>
          <a:p>
            <a:pPr>
              <a:lnSpc>
                <a:spcPct val="110000"/>
              </a:lnSpc>
            </a:pPr>
            <a:r>
              <a:rPr lang="en-US" sz="2000" dirty="0" err="1" smtClean="0"/>
              <a:t>Người</a:t>
            </a:r>
            <a:r>
              <a:rPr lang="en-US" sz="2000" dirty="0" smtClean="0"/>
              <a:t> </a:t>
            </a:r>
            <a:r>
              <a:rPr lang="en-US" sz="2000" dirty="0" err="1" smtClean="0"/>
              <a:t>là</a:t>
            </a:r>
            <a:r>
              <a:rPr lang="en-US" sz="2000" dirty="0" smtClean="0"/>
              <a:t> ổ </a:t>
            </a:r>
            <a:r>
              <a:rPr lang="en-US" sz="2000" dirty="0" err="1" smtClean="0"/>
              <a:t>chứa</a:t>
            </a:r>
            <a:r>
              <a:rPr lang="en-US" sz="2000" dirty="0" smtClean="0"/>
              <a:t> </a:t>
            </a:r>
            <a:r>
              <a:rPr lang="en-US" sz="2000" dirty="0" err="1" smtClean="0"/>
              <a:t>duy</a:t>
            </a:r>
            <a:r>
              <a:rPr lang="en-US" sz="2000" dirty="0" smtClean="0"/>
              <a:t> </a:t>
            </a:r>
            <a:r>
              <a:rPr lang="en-US" sz="2000" dirty="0" err="1" smtClean="0"/>
              <a:t>nhất</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ủ </a:t>
            </a:r>
            <a:r>
              <a:rPr lang="en-US" sz="2000" dirty="0" err="1" smtClean="0"/>
              <a:t>bệnh</a:t>
            </a:r>
            <a:r>
              <a:rPr lang="en-US" sz="2000" dirty="0" smtClean="0"/>
              <a:t> </a:t>
            </a:r>
            <a:r>
              <a:rPr lang="en-US" sz="2000" dirty="0" err="1" smtClean="0"/>
              <a:t>kéo</a:t>
            </a:r>
            <a:r>
              <a:rPr lang="en-US" sz="2000" dirty="0" smtClean="0"/>
              <a:t> </a:t>
            </a:r>
            <a:r>
              <a:rPr lang="en-US" sz="2000" dirty="0" err="1" smtClean="0"/>
              <a:t>dài</a:t>
            </a:r>
            <a:r>
              <a:rPr lang="en-US" sz="2000" dirty="0" smtClean="0"/>
              <a:t> </a:t>
            </a:r>
            <a:r>
              <a:rPr lang="en-US" sz="2000" dirty="0" err="1" smtClean="0"/>
              <a:t>từ</a:t>
            </a:r>
            <a:r>
              <a:rPr lang="en-US" sz="2000" dirty="0" smtClean="0"/>
              <a:t> 7 – 18 </a:t>
            </a:r>
            <a:r>
              <a:rPr lang="en-US" sz="2000" dirty="0" err="1" smtClean="0"/>
              <a:t>ngày</a:t>
            </a:r>
            <a:r>
              <a:rPr lang="en-US" sz="2000" dirty="0" smtClean="0"/>
              <a:t>, </a:t>
            </a:r>
            <a:r>
              <a:rPr lang="en-US" sz="2000" dirty="0" err="1" smtClean="0"/>
              <a:t>trung</a:t>
            </a:r>
            <a:r>
              <a:rPr lang="en-US" sz="2000" dirty="0" smtClean="0"/>
              <a:t> </a:t>
            </a:r>
            <a:r>
              <a:rPr lang="en-US" sz="2000" dirty="0" err="1" smtClean="0"/>
              <a:t>bình</a:t>
            </a:r>
            <a:r>
              <a:rPr lang="en-US" sz="2000" dirty="0" smtClean="0"/>
              <a:t> 10 </a:t>
            </a:r>
            <a:r>
              <a:rPr lang="en-US" sz="2000" dirty="0" err="1" smtClean="0"/>
              <a:t>ngày</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a:t>
            </a:r>
            <a:r>
              <a:rPr lang="en-US" sz="2000" dirty="0" err="1" smtClean="0"/>
              <a:t>lây</a:t>
            </a:r>
            <a:r>
              <a:rPr lang="en-US" sz="2000" dirty="0" smtClean="0"/>
              <a:t> </a:t>
            </a:r>
            <a:r>
              <a:rPr lang="en-US" sz="2000" dirty="0" err="1" smtClean="0"/>
              <a:t>truyền</a:t>
            </a:r>
            <a:r>
              <a:rPr lang="en-US" sz="2000" dirty="0" smtClean="0"/>
              <a:t> </a:t>
            </a:r>
            <a:r>
              <a:rPr lang="en-US" sz="2000" dirty="0" err="1" smtClean="0"/>
              <a:t>từ</a:t>
            </a:r>
            <a:r>
              <a:rPr lang="en-US" sz="2000" dirty="0" smtClean="0"/>
              <a:t> 5 </a:t>
            </a:r>
            <a:r>
              <a:rPr lang="en-US" sz="2000" dirty="0" err="1" smtClean="0"/>
              <a:t>ngày</a:t>
            </a:r>
            <a:r>
              <a:rPr lang="en-US" sz="2000" dirty="0" smtClean="0"/>
              <a:t> </a:t>
            </a:r>
            <a:r>
              <a:rPr lang="en-US" sz="2000" dirty="0" err="1" smtClean="0"/>
              <a:t>trước</a:t>
            </a:r>
            <a:r>
              <a:rPr lang="en-US" sz="2000" dirty="0" smtClean="0"/>
              <a:t> </a:t>
            </a:r>
            <a:r>
              <a:rPr lang="en-US" sz="2000" dirty="0" err="1" smtClean="0"/>
              <a:t>cho</a:t>
            </a:r>
            <a:r>
              <a:rPr lang="en-US" sz="2000" dirty="0" smtClean="0"/>
              <a:t> </a:t>
            </a:r>
            <a:r>
              <a:rPr lang="en-US" sz="2000" dirty="0" err="1" smtClean="0"/>
              <a:t>tới</a:t>
            </a:r>
            <a:r>
              <a:rPr lang="en-US" sz="2000" dirty="0" smtClean="0"/>
              <a:t> 5 </a:t>
            </a:r>
            <a:r>
              <a:rPr lang="en-US" sz="2000" dirty="0" err="1" smtClean="0"/>
              <a:t>ngày</a:t>
            </a:r>
            <a:r>
              <a:rPr lang="en-US" sz="2000" dirty="0" smtClean="0"/>
              <a:t> </a:t>
            </a:r>
            <a:r>
              <a:rPr lang="en-US" sz="2000" dirty="0" err="1" smtClean="0"/>
              <a:t>sau</a:t>
            </a:r>
            <a:r>
              <a:rPr lang="en-US" sz="2000" dirty="0" smtClean="0"/>
              <a:t> </a:t>
            </a:r>
            <a:r>
              <a:rPr lang="en-US" sz="2000" dirty="0" err="1" smtClean="0"/>
              <a:t>phát</a:t>
            </a:r>
            <a:r>
              <a:rPr lang="en-US" sz="2000" dirty="0" smtClean="0"/>
              <a:t> ban. </a:t>
            </a:r>
          </a:p>
          <a:p>
            <a:pPr>
              <a:lnSpc>
                <a:spcPct val="110000"/>
              </a:lnSpc>
            </a:pPr>
            <a:r>
              <a:rPr lang="en-US" sz="2000" dirty="0" err="1" smtClean="0"/>
              <a:t>Bệnh</a:t>
            </a:r>
            <a:r>
              <a:rPr lang="en-US" sz="2000" dirty="0" smtClean="0"/>
              <a:t> </a:t>
            </a:r>
            <a:r>
              <a:rPr lang="en-US" sz="2000" dirty="0" err="1" smtClean="0"/>
              <a:t>chủ</a:t>
            </a:r>
            <a:r>
              <a:rPr lang="en-US" sz="2000" dirty="0" smtClean="0"/>
              <a:t> </a:t>
            </a:r>
            <a:r>
              <a:rPr lang="en-US" sz="2000" dirty="0" err="1" smtClean="0"/>
              <a:t>yếu</a:t>
            </a:r>
            <a:r>
              <a:rPr lang="en-US" sz="2000" dirty="0" smtClean="0"/>
              <a:t> </a:t>
            </a:r>
            <a:r>
              <a:rPr lang="en-US" sz="2000" dirty="0" err="1" smtClean="0"/>
              <a:t>lây</a:t>
            </a:r>
            <a:r>
              <a:rPr lang="en-US" sz="2000" dirty="0" smtClean="0"/>
              <a:t> qua </a:t>
            </a:r>
            <a:r>
              <a:rPr lang="en-US" sz="2000" dirty="0" err="1" smtClean="0"/>
              <a:t>đường</a:t>
            </a:r>
            <a:r>
              <a:rPr lang="en-US" sz="2000" dirty="0" smtClean="0"/>
              <a:t> </a:t>
            </a:r>
            <a:r>
              <a:rPr lang="en-US" sz="2000" dirty="0" err="1" smtClean="0"/>
              <a:t>hô</a:t>
            </a:r>
            <a:r>
              <a:rPr lang="en-US" sz="2000" dirty="0" smtClean="0"/>
              <a:t> </a:t>
            </a:r>
            <a:r>
              <a:rPr lang="en-US" sz="2000" dirty="0" err="1" smtClean="0"/>
              <a:t>hấp</a:t>
            </a:r>
            <a:r>
              <a:rPr lang="en-US" sz="2000" dirty="0" smtClean="0"/>
              <a:t> do </a:t>
            </a:r>
            <a:r>
              <a:rPr lang="en-US" sz="2000" dirty="0" err="1" smtClean="0"/>
              <a:t>hít</a:t>
            </a:r>
            <a:r>
              <a:rPr lang="en-US" sz="2000" dirty="0" smtClean="0"/>
              <a:t> </a:t>
            </a:r>
            <a:r>
              <a:rPr lang="en-US" sz="2000" dirty="0" err="1" smtClean="0"/>
              <a:t>phải</a:t>
            </a:r>
            <a:r>
              <a:rPr lang="en-US" sz="2000" dirty="0" smtClean="0"/>
              <a:t> </a:t>
            </a:r>
            <a:r>
              <a:rPr lang="en-US" sz="2000" dirty="0" err="1" smtClean="0"/>
              <a:t>các</a:t>
            </a:r>
            <a:r>
              <a:rPr lang="en-US" sz="2000" dirty="0" smtClean="0"/>
              <a:t> </a:t>
            </a:r>
            <a:r>
              <a:rPr lang="en-US" sz="2000" dirty="0" err="1" smtClean="0"/>
              <a:t>dịch</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bắn</a:t>
            </a:r>
            <a:r>
              <a:rPr lang="en-US" sz="2000" dirty="0" smtClean="0"/>
              <a:t> </a:t>
            </a:r>
            <a:r>
              <a:rPr lang="en-US" sz="2000" dirty="0" err="1" smtClean="0"/>
              <a:t>ra</a:t>
            </a:r>
            <a:r>
              <a:rPr lang="en-US" sz="2000" dirty="0" smtClean="0"/>
              <a:t> </a:t>
            </a:r>
            <a:r>
              <a:rPr lang="en-US" sz="2000" dirty="0" err="1" smtClean="0"/>
              <a:t>được</a:t>
            </a:r>
            <a:r>
              <a:rPr lang="en-US" sz="2000" dirty="0" smtClean="0"/>
              <a:t> </a:t>
            </a:r>
            <a:r>
              <a:rPr lang="en-US" sz="2000" dirty="0" err="1" smtClean="0"/>
              <a:t>khuếch</a:t>
            </a:r>
            <a:r>
              <a:rPr lang="en-US" sz="2000" dirty="0" smtClean="0"/>
              <a:t> </a:t>
            </a:r>
            <a:r>
              <a:rPr lang="en-US" sz="2000" dirty="0" err="1" smtClean="0"/>
              <a:t>tán</a:t>
            </a:r>
            <a:r>
              <a:rPr lang="en-US" sz="2000" dirty="0" smtClean="0"/>
              <a:t> </a:t>
            </a: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hoặc</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với</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đường</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p>
          <a:p>
            <a:pPr>
              <a:lnSpc>
                <a:spcPct val="110000"/>
              </a:lnSpc>
            </a:pPr>
            <a:r>
              <a:rPr lang="en-US" sz="2000" dirty="0" err="1" smtClean="0"/>
              <a:t>Bệnh</a:t>
            </a:r>
            <a:r>
              <a:rPr lang="en-US" sz="2000" dirty="0" smtClean="0"/>
              <a:t> </a:t>
            </a:r>
            <a:r>
              <a:rPr lang="en-US" sz="2000" dirty="0" err="1" smtClean="0"/>
              <a:t>sởi</a:t>
            </a:r>
            <a:r>
              <a:rPr lang="en-US" sz="2000" dirty="0" smtClean="0"/>
              <a:t> </a:t>
            </a:r>
            <a:r>
              <a:rPr lang="en-US" sz="2000" dirty="0" err="1" smtClean="0"/>
              <a:t>có</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lây</a:t>
            </a:r>
            <a:r>
              <a:rPr lang="en-US" sz="2000" dirty="0" smtClean="0"/>
              <a:t> </a:t>
            </a:r>
            <a:r>
              <a:rPr lang="en-US" sz="2000" dirty="0" err="1" smtClean="0"/>
              <a:t>nhiễm</a:t>
            </a:r>
            <a:r>
              <a:rPr lang="en-US" sz="2000" dirty="0" smtClean="0"/>
              <a:t> </a:t>
            </a:r>
            <a:r>
              <a:rPr lang="en-US" sz="2000" dirty="0" err="1" smtClean="0"/>
              <a:t>rất</a:t>
            </a:r>
            <a:r>
              <a:rPr lang="en-US" sz="2000" dirty="0" smtClean="0"/>
              <a:t> </a:t>
            </a:r>
            <a:r>
              <a:rPr lang="en-US" sz="2000" dirty="0" err="1" smtClean="0"/>
              <a:t>cao</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trong</a:t>
            </a:r>
            <a:r>
              <a:rPr lang="en-US" sz="2000" dirty="0" smtClean="0"/>
              <a:t> </a:t>
            </a:r>
            <a:r>
              <a:rPr lang="en-US" sz="2000" dirty="0" err="1" smtClean="0"/>
              <a:t>điều</a:t>
            </a:r>
            <a:r>
              <a:rPr lang="en-US" sz="2000" dirty="0" smtClean="0"/>
              <a:t> </a:t>
            </a:r>
            <a:r>
              <a:rPr lang="en-US" sz="2000" dirty="0" err="1" smtClean="0"/>
              <a:t>kiện</a:t>
            </a:r>
            <a:r>
              <a:rPr lang="en-US" sz="2000" dirty="0" smtClean="0"/>
              <a:t> </a:t>
            </a:r>
            <a:r>
              <a:rPr lang="en-US" sz="2000" dirty="0" err="1" smtClean="0"/>
              <a:t>sống</a:t>
            </a:r>
            <a:r>
              <a:rPr lang="en-US" sz="2000" dirty="0" smtClean="0"/>
              <a:t> </a:t>
            </a:r>
            <a:r>
              <a:rPr lang="en-US" sz="2000" dirty="0" err="1" smtClean="0"/>
              <a:t>khép</a:t>
            </a:r>
            <a:r>
              <a:rPr lang="en-US" sz="2000" dirty="0" smtClean="0"/>
              <a:t> </a:t>
            </a:r>
            <a:r>
              <a:rPr lang="en-US" sz="2000" dirty="0" err="1" smtClean="0"/>
              <a:t>kín</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có</a:t>
            </a:r>
            <a:r>
              <a:rPr lang="en-US" sz="2000" dirty="0" smtClean="0"/>
              <a:t> </a:t>
            </a:r>
            <a:r>
              <a:rPr lang="en-US" sz="2000" dirty="0" err="1" smtClean="0"/>
              <a:t>được</a:t>
            </a:r>
            <a:r>
              <a:rPr lang="en-US" sz="2000" dirty="0" smtClean="0"/>
              <a:t> </a:t>
            </a:r>
            <a:r>
              <a:rPr lang="en-US" sz="2000" dirty="0" err="1" smtClean="0"/>
              <a:t>sau</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hoặc</a:t>
            </a:r>
            <a:r>
              <a:rPr lang="en-US" sz="2000" dirty="0" smtClean="0"/>
              <a:t> </a:t>
            </a:r>
            <a:r>
              <a:rPr lang="en-US" sz="2000" dirty="0" err="1" smtClean="0"/>
              <a:t>sau</a:t>
            </a:r>
            <a:r>
              <a:rPr lang="en-US" sz="2000" dirty="0" smtClean="0"/>
              <a:t> </a:t>
            </a:r>
            <a:r>
              <a:rPr lang="en-US" sz="2000" dirty="0" err="1" smtClean="0"/>
              <a:t>tiêm</a:t>
            </a:r>
            <a:r>
              <a:rPr lang="en-US" sz="2000" dirty="0" smtClean="0"/>
              <a:t> </a:t>
            </a:r>
            <a:r>
              <a:rPr lang="en-US" sz="2000" dirty="0" err="1" smtClean="0"/>
              <a:t>vắc</a:t>
            </a:r>
            <a:r>
              <a:rPr lang="en-US" sz="2000" dirty="0" smtClean="0"/>
              <a:t> </a:t>
            </a:r>
            <a:r>
              <a:rPr lang="en-US" sz="2000" dirty="0" err="1" smtClean="0"/>
              <a:t>xin</a:t>
            </a:r>
            <a:r>
              <a:rPr lang="en-US" sz="2000" dirty="0" smtClean="0"/>
              <a:t> </a:t>
            </a:r>
            <a:r>
              <a:rPr lang="en-US" sz="2000" dirty="0" err="1" smtClean="0"/>
              <a:t>bền</a:t>
            </a:r>
            <a:r>
              <a:rPr lang="en-US" sz="2000" dirty="0" smtClean="0"/>
              <a:t> </a:t>
            </a:r>
            <a:r>
              <a:rPr lang="en-US" sz="2000" dirty="0" err="1" smtClean="0"/>
              <a:t>vững</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mẹ</a:t>
            </a:r>
            <a:r>
              <a:rPr lang="en-US" sz="2000" dirty="0" smtClean="0"/>
              <a:t> </a:t>
            </a:r>
            <a:r>
              <a:rPr lang="en-US" sz="2000" dirty="0" err="1" smtClean="0"/>
              <a:t>truyền</a:t>
            </a:r>
            <a:r>
              <a:rPr lang="en-US" sz="2000" dirty="0" smtClean="0"/>
              <a:t> </a:t>
            </a:r>
            <a:r>
              <a:rPr lang="en-US" sz="2000" dirty="0" err="1" smtClean="0"/>
              <a:t>cho</a:t>
            </a:r>
            <a:r>
              <a:rPr lang="en-US" sz="2000" dirty="0" smtClean="0"/>
              <a:t> con </a:t>
            </a:r>
            <a:r>
              <a:rPr lang="en-US" sz="2000" dirty="0" err="1" smtClean="0"/>
              <a:t>có</a:t>
            </a:r>
            <a:r>
              <a:rPr lang="en-US" sz="2000" dirty="0" smtClean="0"/>
              <a:t> </a:t>
            </a:r>
            <a:r>
              <a:rPr lang="en-US" sz="2000" dirty="0" err="1" smtClean="0"/>
              <a:t>thể</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trẻ</a:t>
            </a:r>
            <a:r>
              <a:rPr lang="en-US" sz="2000" dirty="0" smtClean="0"/>
              <a:t> 6 </a:t>
            </a:r>
            <a:r>
              <a:rPr lang="en-US" sz="2000" dirty="0" err="1" smtClean="0"/>
              <a:t>đến</a:t>
            </a:r>
            <a:r>
              <a:rPr lang="en-US" sz="2000" dirty="0" smtClean="0"/>
              <a:t> 9 </a:t>
            </a:r>
            <a:r>
              <a:rPr lang="en-US" sz="2000" dirty="0" err="1" smtClean="0"/>
              <a:t>tháng</a:t>
            </a:r>
            <a:r>
              <a:rPr lang="en-US" sz="2000" dirty="0"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mtClean="0"/>
              <a:t>Dịch tễ học (2)</a:t>
            </a:r>
          </a:p>
        </p:txBody>
      </p:sp>
      <p:sp>
        <p:nvSpPr>
          <p:cNvPr id="5123" name="Rectangle 3"/>
          <p:cNvSpPr>
            <a:spLocks noGrp="1"/>
          </p:cNvSpPr>
          <p:nvPr>
            <p:ph type="body" idx="1"/>
          </p:nvPr>
        </p:nvSpPr>
        <p:spPr>
          <a:xfrm>
            <a:off x="457200" y="1295400"/>
            <a:ext cx="8229600" cy="5273675"/>
          </a:xfrm>
        </p:spPr>
        <p:txBody>
          <a:bodyPr/>
          <a:lstStyle/>
          <a:p>
            <a:r>
              <a:rPr lang="en-US" smtClean="0"/>
              <a:t>Virus còn hoạt động và gây nhiễm trong không khí và trên bề mặt nhiễm tới 2 giờ</a:t>
            </a:r>
          </a:p>
          <a:p>
            <a:r>
              <a:rPr lang="en-US" smtClean="0"/>
              <a:t>Bệnh sởi có thể gây ra nhiều biến chứng nguy hiểm như viêm tai giữa, viêm phổi, tiêu chảy, khô loét giác mạc mắt, thậm chí có thể viêm não dễ dẫn đến tử vong, bệnh đặc biệt nghiêm trọng ở trẻ nhỏ, trẻ suy dinh dưỡng. </a:t>
            </a:r>
          </a:p>
          <a:p>
            <a:r>
              <a:rPr lang="en-US" smtClean="0"/>
              <a:t>Sởi là bệnh tử vong hàng đầu trong số các bệnh phòng được bằng vắc xin</a:t>
            </a:r>
          </a:p>
          <a:p>
            <a:r>
              <a:rPr lang="en-US" smtClean="0"/>
              <a:t>Trên 95% ca tử vong là ở các nước đang phát triển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mtClean="0"/>
              <a:t>GIÁM SÁT (1)</a:t>
            </a:r>
          </a:p>
        </p:txBody>
      </p:sp>
      <p:sp>
        <p:nvSpPr>
          <p:cNvPr id="6147" name="Rectangle 3"/>
          <p:cNvSpPr>
            <a:spLocks noGrp="1"/>
          </p:cNvSpPr>
          <p:nvPr>
            <p:ph type="body" idx="1"/>
          </p:nvPr>
        </p:nvSpPr>
        <p:spPr>
          <a:xfrm>
            <a:off x="457200" y="1295400"/>
            <a:ext cx="8229600" cy="2613025"/>
          </a:xfrm>
        </p:spPr>
        <p:txBody>
          <a:bodyPr/>
          <a:lstStyle/>
          <a:p>
            <a:r>
              <a:rPr lang="en-US" b="1" smtClean="0"/>
              <a:t>1. Định nghĩa trường hợp nghi sởi(trường hợp giám sát sởi)</a:t>
            </a:r>
            <a:r>
              <a:rPr lang="en-US" smtClean="0"/>
              <a:t> </a:t>
            </a:r>
          </a:p>
          <a:p>
            <a:r>
              <a:rPr lang="en-US" smtClean="0"/>
              <a:t>Là trường hợp sốt, phát ban và kèm theo ít nhất một trong các triệu chứng: ho, chảy nước mũi, viêm kết mạc, nổi hạch (cổ, chẩm, sau tai), sưng đau khớp.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Bệnh sởi cổ điển</a:t>
            </a:r>
          </a:p>
        </p:txBody>
      </p:sp>
      <p:pic>
        <p:nvPicPr>
          <p:cNvPr id="16387" name="Picture 5" descr="Measles8"/>
          <p:cNvPicPr>
            <a:picLocks noChangeAspect="1" noChangeArrowheads="1"/>
          </p:cNvPicPr>
          <p:nvPr/>
        </p:nvPicPr>
        <p:blipFill>
          <a:blip r:embed="rId2"/>
          <a:srcRect/>
          <a:stretch>
            <a:fillRect/>
          </a:stretch>
        </p:blipFill>
        <p:spPr bwMode="auto">
          <a:xfrm>
            <a:off x="1066800" y="1295400"/>
            <a:ext cx="3419475" cy="5143500"/>
          </a:xfrm>
          <a:prstGeom prst="rect">
            <a:avLst/>
          </a:prstGeom>
          <a:noFill/>
          <a:ln w="9525">
            <a:noFill/>
            <a:miter lim="800000"/>
            <a:headEnd/>
            <a:tailEnd/>
          </a:ln>
        </p:spPr>
      </p:pic>
      <p:pic>
        <p:nvPicPr>
          <p:cNvPr id="16388" name="Picture 7" descr="Measles14"/>
          <p:cNvPicPr>
            <a:picLocks noChangeAspect="1" noChangeArrowheads="1"/>
          </p:cNvPicPr>
          <p:nvPr/>
        </p:nvPicPr>
        <p:blipFill>
          <a:blip r:embed="rId3"/>
          <a:srcRect/>
          <a:stretch>
            <a:fillRect/>
          </a:stretch>
        </p:blipFill>
        <p:spPr bwMode="auto">
          <a:xfrm>
            <a:off x="4876800" y="1295400"/>
            <a:ext cx="2500313" cy="2743200"/>
          </a:xfrm>
          <a:prstGeom prst="rect">
            <a:avLst/>
          </a:prstGeom>
          <a:noFill/>
          <a:ln w="9525">
            <a:noFill/>
            <a:miter lim="800000"/>
            <a:headEnd/>
            <a:tailEnd/>
          </a:ln>
        </p:spPr>
      </p:pic>
      <p:pic>
        <p:nvPicPr>
          <p:cNvPr id="16389" name="Picture 9" descr="Measles7"/>
          <p:cNvPicPr>
            <a:picLocks noChangeAspect="1" noChangeArrowheads="1"/>
          </p:cNvPicPr>
          <p:nvPr/>
        </p:nvPicPr>
        <p:blipFill>
          <a:blip r:embed="rId4"/>
          <a:srcRect/>
          <a:stretch>
            <a:fillRect/>
          </a:stretch>
        </p:blipFill>
        <p:spPr bwMode="auto">
          <a:xfrm>
            <a:off x="4876800" y="4114800"/>
            <a:ext cx="2971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NguyenQuocThai\Documents\Measles\Presentation\Ban BN\P1000533.JPG"/>
          <p:cNvPicPr>
            <a:picLocks noChangeAspect="1" noChangeArrowheads="1"/>
          </p:cNvPicPr>
          <p:nvPr/>
        </p:nvPicPr>
        <p:blipFill>
          <a:blip r:embed="rId2" cstate="print"/>
          <a:srcRect l="4688" t="8333" r="17969" b="7291"/>
          <a:stretch>
            <a:fillRect/>
          </a:stretch>
        </p:blipFill>
        <p:spPr bwMode="auto">
          <a:xfrm>
            <a:off x="3786188" y="2474913"/>
            <a:ext cx="5357812" cy="4383087"/>
          </a:xfrm>
          <a:prstGeom prst="rect">
            <a:avLst/>
          </a:prstGeom>
          <a:noFill/>
          <a:ln w="9525">
            <a:noFill/>
            <a:miter lim="800000"/>
            <a:headEnd/>
            <a:tailEnd/>
          </a:ln>
        </p:spPr>
      </p:pic>
      <p:pic>
        <p:nvPicPr>
          <p:cNvPr id="17411" name="Picture 2" descr="C:\Users\NguyenQuocThai\Documents\Measles\Presentation\Ban BN\P1000530.JPG"/>
          <p:cNvPicPr>
            <a:picLocks noChangeAspect="1" noChangeArrowheads="1"/>
          </p:cNvPicPr>
          <p:nvPr/>
        </p:nvPicPr>
        <p:blipFill>
          <a:blip r:embed="rId3" cstate="print"/>
          <a:srcRect l="16406" t="27083" r="19531" b="20833"/>
          <a:stretch>
            <a:fillRect/>
          </a:stretch>
        </p:blipFill>
        <p:spPr bwMode="auto">
          <a:xfrm>
            <a:off x="0" y="0"/>
            <a:ext cx="5857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8001000" cy="5029200"/>
          </a:xfrm>
        </p:spPr>
        <p:txBody>
          <a:bodyPr/>
          <a:lstStyle/>
          <a:p>
            <a:pPr>
              <a:buNone/>
            </a:pPr>
            <a:r>
              <a:rPr lang="pt-BR" b="1" dirty="0" smtClean="0"/>
              <a:t>+ Bệnh sốt xuất huyết</a:t>
            </a:r>
            <a:r>
              <a:rPr lang="en-US" dirty="0" smtClean="0"/>
              <a:t>: </a:t>
            </a:r>
            <a:r>
              <a:rPr lang="pt-BR" dirty="0" smtClean="0"/>
              <a:t>Tuần 10/2019, cả nước ghi nhận 2.305 trường hợp mắc sốt xuất huyết, không tử vong. Trong đó số trường hợp nhập viện là 1.745 trường hợp. Tích lũy từ đầu năm đến nay cả nước ghi nhận 41.591 trường hợp mắc sốt xuất huyết, 02 tử vong tại Bà Rịa - Vũng Tàu và Tiền Giang. So với cùng kỳ năm 2018 (11.390/1) số mắc tăng 3,7 lần.</a:t>
            </a:r>
            <a:r>
              <a:rPr lang="nl-NL" b="1" dirty="0" smtClean="0"/>
              <a:t> </a:t>
            </a:r>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NguyenQuocThai\Documents\Measles\Presentation\Ban BN\P1000535.JPG"/>
          <p:cNvPicPr>
            <a:picLocks noChangeAspect="1" noChangeArrowheads="1"/>
          </p:cNvPicPr>
          <p:nvPr/>
        </p:nvPicPr>
        <p:blipFill>
          <a:blip r:embed="rId2"/>
          <a:srcRect l="12500" t="6267" r="23399" b="25999"/>
          <a:stretch>
            <a:fillRect/>
          </a:stretch>
        </p:blipFill>
        <p:spPr bwMode="auto">
          <a:xfrm>
            <a:off x="1676400" y="1676400"/>
            <a:ext cx="5621338"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NguyenQuocThai\Documents\Measles\Presentation\Ban BN\P1000536.JPG"/>
          <p:cNvPicPr>
            <a:picLocks noChangeAspect="1" noChangeArrowheads="1"/>
          </p:cNvPicPr>
          <p:nvPr/>
        </p:nvPicPr>
        <p:blipFill>
          <a:blip r:embed="rId2"/>
          <a:srcRect l="9375" t="7291" r="20313" b="16666"/>
          <a:stretch>
            <a:fillRect/>
          </a:stretch>
        </p:blipFill>
        <p:spPr bwMode="auto">
          <a:xfrm>
            <a:off x="0" y="0"/>
            <a:ext cx="6429375" cy="5214938"/>
          </a:xfrm>
          <a:prstGeom prst="rect">
            <a:avLst/>
          </a:prstGeom>
          <a:noFill/>
          <a:ln w="9525">
            <a:noFill/>
            <a:miter lim="800000"/>
            <a:headEnd/>
            <a:tailEnd/>
          </a:ln>
        </p:spPr>
      </p:pic>
      <p:pic>
        <p:nvPicPr>
          <p:cNvPr id="19459" name="Picture 2" descr="C:\Users\NguyenQuocThai\Documents\Measles\Presentation\Ban BN\P1000537.JPG"/>
          <p:cNvPicPr>
            <a:picLocks noChangeAspect="1" noChangeArrowheads="1"/>
          </p:cNvPicPr>
          <p:nvPr/>
        </p:nvPicPr>
        <p:blipFill>
          <a:blip r:embed="rId3"/>
          <a:srcRect t="15625" r="35156"/>
          <a:stretch>
            <a:fillRect/>
          </a:stretch>
        </p:blipFill>
        <p:spPr bwMode="auto">
          <a:xfrm>
            <a:off x="4500563" y="2325688"/>
            <a:ext cx="4643437"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mtClean="0"/>
              <a:t>PHÒNG BỆNH</a:t>
            </a:r>
          </a:p>
        </p:txBody>
      </p:sp>
      <p:sp>
        <p:nvSpPr>
          <p:cNvPr id="7171" name="Rectangle 3"/>
          <p:cNvSpPr>
            <a:spLocks noGrp="1"/>
          </p:cNvSpPr>
          <p:nvPr>
            <p:ph type="body" idx="1"/>
          </p:nvPr>
        </p:nvSpPr>
        <p:spPr>
          <a:xfrm>
            <a:off x="457200" y="1295400"/>
            <a:ext cx="8229600" cy="5584825"/>
          </a:xfrm>
        </p:spPr>
        <p:txBody>
          <a:bodyPr/>
          <a:lstStyle/>
          <a:p>
            <a:pPr>
              <a:lnSpc>
                <a:spcPct val="110000"/>
              </a:lnSpc>
              <a:buFont typeface="Arial" charset="0"/>
              <a:buNone/>
            </a:pPr>
            <a:r>
              <a:rPr lang="en-US" sz="2200" dirty="0" smtClean="0"/>
              <a:t>1. </a:t>
            </a:r>
            <a:r>
              <a:rPr lang="en-US" sz="2200" dirty="0" err="1" smtClean="0"/>
              <a:t>Tuyên</a:t>
            </a:r>
            <a:r>
              <a:rPr lang="en-US" sz="2200" dirty="0" smtClean="0"/>
              <a:t> </a:t>
            </a:r>
            <a:r>
              <a:rPr lang="en-US" sz="2200" dirty="0" err="1" smtClean="0"/>
              <a:t>truyền</a:t>
            </a:r>
            <a:r>
              <a:rPr lang="en-US" sz="2200" dirty="0" smtClean="0"/>
              <a:t> </a:t>
            </a:r>
            <a:r>
              <a:rPr lang="en-US" sz="2200" dirty="0" err="1" smtClean="0"/>
              <a:t>sâu</a:t>
            </a:r>
            <a:r>
              <a:rPr lang="en-US" sz="2200" dirty="0" smtClean="0"/>
              <a:t> </a:t>
            </a:r>
            <a:r>
              <a:rPr lang="en-US" sz="2200" dirty="0" err="1" smtClean="0"/>
              <a:t>rộng</a:t>
            </a:r>
            <a:r>
              <a:rPr lang="en-US" sz="2200" dirty="0" smtClean="0"/>
              <a:t> </a:t>
            </a:r>
            <a:r>
              <a:rPr lang="en-US" sz="2200" dirty="0" err="1" smtClean="0"/>
              <a:t>trong</a:t>
            </a:r>
            <a:r>
              <a:rPr lang="en-US" sz="2200" dirty="0" smtClean="0"/>
              <a:t> </a:t>
            </a:r>
            <a:r>
              <a:rPr lang="en-US" sz="2200" dirty="0" err="1" smtClean="0"/>
              <a:t>cộng</a:t>
            </a:r>
            <a:r>
              <a:rPr lang="en-US" sz="2200" dirty="0" smtClean="0"/>
              <a:t> </a:t>
            </a:r>
            <a:r>
              <a:rPr lang="en-US" sz="2200" dirty="0" err="1" smtClean="0"/>
              <a:t>đồng</a:t>
            </a:r>
            <a:r>
              <a:rPr lang="en-US" sz="2200" dirty="0" smtClean="0"/>
              <a:t> </a:t>
            </a:r>
            <a:r>
              <a:rPr lang="en-US" sz="2200" dirty="0" err="1" smtClean="0"/>
              <a:t>về</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cách</a:t>
            </a:r>
            <a:r>
              <a:rPr lang="en-US" sz="2200" dirty="0" smtClean="0"/>
              <a:t> </a:t>
            </a:r>
            <a:r>
              <a:rPr lang="en-US" sz="2200" dirty="0" err="1" smtClean="0"/>
              <a:t>nhận</a:t>
            </a:r>
            <a:r>
              <a:rPr lang="en-US" sz="2200" dirty="0" smtClean="0"/>
              <a:t> </a:t>
            </a:r>
            <a:r>
              <a:rPr lang="en-US" sz="2200" dirty="0" err="1" smtClean="0"/>
              <a:t>biết</a:t>
            </a:r>
            <a:r>
              <a:rPr lang="en-US" sz="2200" dirty="0" smtClean="0"/>
              <a:t> </a:t>
            </a:r>
            <a:r>
              <a:rPr lang="en-US" sz="2200" dirty="0" err="1" smtClean="0"/>
              <a:t>và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chống</a:t>
            </a:r>
            <a:r>
              <a:rPr lang="en-US" sz="2200" dirty="0" smtClean="0"/>
              <a:t>.</a:t>
            </a:r>
          </a:p>
          <a:p>
            <a:pPr>
              <a:lnSpc>
                <a:spcPct val="110000"/>
              </a:lnSpc>
              <a:buFont typeface="Arial" charset="0"/>
              <a:buNone/>
            </a:pPr>
            <a:r>
              <a:rPr lang="en-US" sz="2200" dirty="0" smtClean="0"/>
              <a:t>2. </a:t>
            </a:r>
            <a:r>
              <a:rPr lang="en-US" sz="2200" dirty="0" err="1" smtClean="0"/>
              <a:t>Nâng</a:t>
            </a:r>
            <a:r>
              <a:rPr lang="en-US" sz="2200" dirty="0" smtClean="0"/>
              <a:t> </a:t>
            </a:r>
            <a:r>
              <a:rPr lang="en-US" sz="2200" dirty="0" err="1" smtClean="0"/>
              <a:t>cao</a:t>
            </a:r>
            <a:r>
              <a:rPr lang="en-US" sz="2200" dirty="0" smtClean="0"/>
              <a:t> </a:t>
            </a:r>
            <a:r>
              <a:rPr lang="en-US" sz="2200" dirty="0" err="1" smtClean="0"/>
              <a:t>sức</a:t>
            </a:r>
            <a:r>
              <a:rPr lang="en-US" sz="2200" dirty="0" smtClean="0"/>
              <a:t> </a:t>
            </a:r>
            <a:r>
              <a:rPr lang="en-US" sz="2200" dirty="0" err="1" smtClean="0"/>
              <a:t>đề</a:t>
            </a:r>
            <a:r>
              <a:rPr lang="en-US" sz="2200" dirty="0" smtClean="0"/>
              <a:t> </a:t>
            </a:r>
            <a:r>
              <a:rPr lang="en-US" sz="2200" dirty="0" err="1" smtClean="0"/>
              <a:t>kháng</a:t>
            </a:r>
            <a:r>
              <a:rPr lang="en-US" sz="2200" dirty="0" smtClean="0"/>
              <a:t> </a:t>
            </a:r>
            <a:r>
              <a:rPr lang="en-US" sz="2200" dirty="0" err="1" smtClean="0"/>
              <a:t>cơ</a:t>
            </a:r>
            <a:r>
              <a:rPr lang="en-US" sz="2200" dirty="0" smtClean="0"/>
              <a:t> </a:t>
            </a:r>
            <a:r>
              <a:rPr lang="en-US" sz="2200" dirty="0" err="1" smtClean="0"/>
              <a:t>thể</a:t>
            </a:r>
            <a:r>
              <a:rPr lang="en-US" sz="2200" dirty="0" smtClean="0"/>
              <a:t> </a:t>
            </a:r>
            <a:r>
              <a:rPr lang="en-US" sz="2200" dirty="0" err="1" smtClean="0"/>
              <a:t>bằng</a:t>
            </a:r>
            <a:r>
              <a:rPr lang="en-US" sz="2200" dirty="0" smtClean="0"/>
              <a:t>: </a:t>
            </a:r>
            <a:r>
              <a:rPr lang="en-US" sz="2200" dirty="0" err="1" smtClean="0"/>
              <a:t>ăn</a:t>
            </a:r>
            <a:r>
              <a:rPr lang="en-US" sz="2200" dirty="0" smtClean="0"/>
              <a:t> </a:t>
            </a:r>
            <a:r>
              <a:rPr lang="en-US" sz="2200" dirty="0" err="1" smtClean="0"/>
              <a:t>uống</a:t>
            </a:r>
            <a:r>
              <a:rPr lang="en-US" sz="2200" dirty="0" smtClean="0"/>
              <a:t> </a:t>
            </a:r>
            <a:r>
              <a:rPr lang="en-US" sz="2200" dirty="0" err="1" smtClean="0"/>
              <a:t>đủ</a:t>
            </a:r>
            <a:r>
              <a:rPr lang="en-US" sz="2200" dirty="0" smtClean="0"/>
              <a:t> </a:t>
            </a:r>
            <a:r>
              <a:rPr lang="en-US" sz="2200" dirty="0" err="1" smtClean="0"/>
              <a:t>chất</a:t>
            </a:r>
            <a:r>
              <a:rPr lang="en-US" sz="2200" dirty="0" smtClean="0"/>
              <a:t> </a:t>
            </a:r>
            <a:r>
              <a:rPr lang="en-US" sz="2200" dirty="0" err="1" smtClean="0"/>
              <a:t>dinh</a:t>
            </a:r>
            <a:r>
              <a:rPr lang="en-US" sz="2200" dirty="0" smtClean="0"/>
              <a:t> </a:t>
            </a:r>
            <a:r>
              <a:rPr lang="en-US" sz="2200" dirty="0" err="1" smtClean="0"/>
              <a:t>dưỡng</a:t>
            </a:r>
            <a:r>
              <a:rPr lang="en-US" sz="2200" dirty="0" smtClean="0"/>
              <a:t>, </a:t>
            </a:r>
            <a:r>
              <a:rPr lang="en-US" sz="2200" dirty="0" err="1" smtClean="0"/>
              <a:t>bổ</a:t>
            </a:r>
            <a:r>
              <a:rPr lang="en-US" sz="2200" dirty="0" smtClean="0"/>
              <a:t> sung </a:t>
            </a:r>
            <a:r>
              <a:rPr lang="en-US" sz="2200" dirty="0" err="1" smtClean="0"/>
              <a:t>hợp</a:t>
            </a:r>
            <a:r>
              <a:rPr lang="en-US" sz="2200" dirty="0" smtClean="0"/>
              <a:t> </a:t>
            </a:r>
            <a:r>
              <a:rPr lang="en-US" sz="2200" dirty="0" err="1" smtClean="0"/>
              <a:t>lý</a:t>
            </a:r>
            <a:r>
              <a:rPr lang="en-US" sz="2200" dirty="0" smtClean="0"/>
              <a:t> </a:t>
            </a:r>
            <a:r>
              <a:rPr lang="en-US" sz="2200" dirty="0" err="1" smtClean="0"/>
              <a:t>các</a:t>
            </a:r>
            <a:r>
              <a:rPr lang="en-US" sz="2200" dirty="0" smtClean="0"/>
              <a:t> vitamin </a:t>
            </a:r>
            <a:r>
              <a:rPr lang="en-US" sz="2200" dirty="0" err="1" smtClean="0"/>
              <a:t>và</a:t>
            </a:r>
            <a:r>
              <a:rPr lang="en-US" sz="2200" dirty="0" smtClean="0"/>
              <a:t> </a:t>
            </a:r>
            <a:r>
              <a:rPr lang="en-US" sz="2200" dirty="0" err="1" smtClean="0"/>
              <a:t>khoáng</a:t>
            </a:r>
            <a:r>
              <a:rPr lang="en-US" sz="2200" dirty="0" smtClean="0"/>
              <a:t> </a:t>
            </a:r>
            <a:r>
              <a:rPr lang="en-US" sz="2200" dirty="0" err="1" smtClean="0"/>
              <a:t>chất</a:t>
            </a:r>
            <a:r>
              <a:rPr lang="en-US" sz="2200" dirty="0" smtClean="0"/>
              <a:t>.</a:t>
            </a:r>
          </a:p>
          <a:p>
            <a:pPr>
              <a:lnSpc>
                <a:spcPct val="110000"/>
              </a:lnSpc>
              <a:buFont typeface="Arial" charset="0"/>
              <a:buNone/>
            </a:pPr>
            <a:r>
              <a:rPr lang="en-US" sz="2200" dirty="0" smtClean="0"/>
              <a:t>3. </a:t>
            </a:r>
            <a:r>
              <a:rPr lang="en-US" sz="2200" dirty="0" err="1" smtClean="0"/>
              <a:t>Tiêm</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là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quan</a:t>
            </a:r>
            <a:r>
              <a:rPr lang="en-US" sz="2200" dirty="0" smtClean="0"/>
              <a:t> </a:t>
            </a:r>
            <a:r>
              <a:rPr lang="en-US" sz="2200" dirty="0" err="1" smtClean="0"/>
              <a:t>trọng</a:t>
            </a:r>
            <a:r>
              <a:rPr lang="en-US" sz="2200" dirty="0" smtClean="0"/>
              <a:t> </a:t>
            </a:r>
            <a:r>
              <a:rPr lang="en-US" sz="2200" dirty="0" err="1" smtClean="0"/>
              <a:t>nhất</a:t>
            </a:r>
            <a:r>
              <a:rPr lang="en-US" sz="2200" dirty="0" smtClean="0"/>
              <a:t>. </a:t>
            </a:r>
            <a:r>
              <a:rPr lang="en-US" sz="2200" dirty="0" err="1" smtClean="0"/>
              <a:t>Có</a:t>
            </a:r>
            <a:r>
              <a:rPr lang="en-US" sz="2200" dirty="0" smtClean="0"/>
              <a:t> </a:t>
            </a:r>
            <a:r>
              <a:rPr lang="en-US" sz="2200" dirty="0" err="1" smtClean="0"/>
              <a:t>thể</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dạng</a:t>
            </a:r>
            <a:r>
              <a:rPr lang="en-US" sz="2200" dirty="0" smtClean="0"/>
              <a:t> </a:t>
            </a:r>
            <a:r>
              <a:rPr lang="en-US" sz="2200" dirty="0" err="1" smtClean="0"/>
              <a:t>đơn</a:t>
            </a:r>
            <a:r>
              <a:rPr lang="en-US" sz="2200" dirty="0" smtClean="0"/>
              <a:t> </a:t>
            </a:r>
            <a:r>
              <a:rPr lang="en-US" sz="2200" dirty="0" err="1" smtClean="0"/>
              <a:t>hoặc</a:t>
            </a:r>
            <a:r>
              <a:rPr lang="en-US" sz="2200" dirty="0" smtClean="0"/>
              <a:t> </a:t>
            </a:r>
            <a:r>
              <a:rPr lang="en-US" sz="2200" dirty="0" err="1" smtClean="0"/>
              <a:t>dạng</a:t>
            </a:r>
            <a:r>
              <a:rPr lang="en-US" sz="2200" dirty="0" smtClean="0"/>
              <a:t> </a:t>
            </a:r>
            <a:r>
              <a:rPr lang="en-US" sz="2200" dirty="0" err="1" smtClean="0"/>
              <a:t>phối</a:t>
            </a:r>
            <a:r>
              <a:rPr lang="en-US" sz="2200" dirty="0" smtClean="0"/>
              <a:t> </a:t>
            </a:r>
            <a:r>
              <a:rPr lang="en-US" sz="2200" dirty="0" err="1" smtClean="0"/>
              <a:t>hợp</a:t>
            </a:r>
            <a:r>
              <a:rPr lang="en-US" sz="2200" dirty="0" smtClean="0"/>
              <a:t> (</a:t>
            </a:r>
            <a:r>
              <a:rPr lang="en-US" sz="2200" dirty="0" err="1" smtClean="0"/>
              <a:t>sởi</a:t>
            </a:r>
            <a:r>
              <a:rPr lang="en-US" sz="2200" dirty="0" smtClean="0"/>
              <a:t> – rubella </a:t>
            </a:r>
            <a:r>
              <a:rPr lang="en-US" sz="2200" dirty="0" err="1" smtClean="0"/>
              <a:t>hoặc</a:t>
            </a:r>
            <a:r>
              <a:rPr lang="en-US" sz="2200" dirty="0" smtClean="0"/>
              <a:t> </a:t>
            </a:r>
            <a:r>
              <a:rPr lang="en-US" sz="2200" dirty="0" err="1" smtClean="0"/>
              <a:t>sởi-quai</a:t>
            </a:r>
            <a:r>
              <a:rPr lang="en-US" sz="2200" dirty="0" smtClean="0"/>
              <a:t> </a:t>
            </a:r>
            <a:r>
              <a:rPr lang="en-US" sz="2200" dirty="0" err="1" smtClean="0"/>
              <a:t>bị</a:t>
            </a:r>
            <a:r>
              <a:rPr lang="en-US" sz="2200" dirty="0" smtClean="0"/>
              <a:t>-rubella).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mtClean="0"/>
              <a:t>CHỐNG DỊCH </a:t>
            </a:r>
          </a:p>
        </p:txBody>
      </p:sp>
      <p:sp>
        <p:nvSpPr>
          <p:cNvPr id="8195" name="Rectangle 3"/>
          <p:cNvSpPr>
            <a:spLocks noGrp="1"/>
          </p:cNvSpPr>
          <p:nvPr>
            <p:ph type="body" idx="1"/>
          </p:nvPr>
        </p:nvSpPr>
        <p:spPr>
          <a:xfrm>
            <a:off x="457200" y="1295400"/>
            <a:ext cx="8229600" cy="4578350"/>
          </a:xfrm>
        </p:spPr>
        <p:txBody>
          <a:bodyPr>
            <a:normAutofit lnSpcReduction="10000"/>
          </a:bodyPr>
          <a:lstStyle/>
          <a:p>
            <a:pPr>
              <a:buNone/>
            </a:pPr>
            <a:r>
              <a:rPr lang="en-US" sz="2200" dirty="0" smtClean="0"/>
              <a:t>- </a:t>
            </a:r>
            <a:r>
              <a:rPr lang="en-US" sz="2200" dirty="0" err="1" smtClean="0"/>
              <a:t>Khi</a:t>
            </a:r>
            <a:r>
              <a:rPr lang="en-US" sz="2200" dirty="0" smtClean="0"/>
              <a:t> </a:t>
            </a:r>
            <a:r>
              <a:rPr lang="en-US" sz="2200" dirty="0" err="1" smtClean="0"/>
              <a:t>phát</a:t>
            </a:r>
            <a:r>
              <a:rPr lang="en-US" sz="2200" dirty="0" smtClean="0"/>
              <a:t> </a:t>
            </a:r>
            <a:r>
              <a:rPr lang="en-US" sz="2200" dirty="0" err="1" smtClean="0"/>
              <a:t>hiện</a:t>
            </a:r>
            <a:r>
              <a:rPr lang="en-US" sz="2200" dirty="0" smtClean="0"/>
              <a:t> </a:t>
            </a:r>
            <a:r>
              <a:rPr lang="en-US" sz="2200" dirty="0" err="1" smtClean="0"/>
              <a:t>có</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nghi</a:t>
            </a:r>
            <a:r>
              <a:rPr lang="en-US" sz="2200" dirty="0" smtClean="0"/>
              <a:t> </a:t>
            </a:r>
            <a:r>
              <a:rPr lang="en-US" sz="2200" dirty="0" err="1" smtClean="0"/>
              <a:t>mắc</a:t>
            </a:r>
            <a:r>
              <a:rPr lang="en-US" sz="2200" dirty="0" smtClean="0"/>
              <a:t> </a:t>
            </a:r>
            <a:r>
              <a:rPr lang="en-US" sz="2200" dirty="0" err="1" smtClean="0"/>
              <a:t>bệnh</a:t>
            </a:r>
            <a:r>
              <a:rPr lang="en-US" sz="2200" dirty="0" smtClean="0"/>
              <a:t>/ổ </a:t>
            </a:r>
            <a:r>
              <a:rPr lang="en-US" sz="2200" dirty="0" err="1" smtClean="0"/>
              <a:t>dịch</a:t>
            </a:r>
            <a:r>
              <a:rPr lang="en-US" sz="2200" dirty="0" smtClean="0"/>
              <a:t>/</a:t>
            </a:r>
            <a:r>
              <a:rPr lang="en-US" sz="2200" dirty="0" err="1" smtClean="0"/>
              <a:t>dịch</a:t>
            </a:r>
            <a:r>
              <a:rPr lang="en-US" sz="2200" dirty="0" smtClean="0"/>
              <a:t> </a:t>
            </a:r>
            <a:r>
              <a:rPr lang="en-US" sz="2200" dirty="0" err="1" smtClean="0"/>
              <a:t>sởi</a:t>
            </a:r>
            <a:r>
              <a:rPr lang="en-US" sz="2200" dirty="0" smtClean="0"/>
              <a:t> </a:t>
            </a:r>
            <a:r>
              <a:rPr lang="en-US" sz="2200" dirty="0" err="1" smtClean="0"/>
              <a:t>cần</a:t>
            </a:r>
            <a:r>
              <a:rPr lang="en-US" sz="2200" dirty="0" smtClean="0"/>
              <a:t>:</a:t>
            </a:r>
          </a:p>
          <a:p>
            <a:pPr>
              <a:buNone/>
            </a:pP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và</a:t>
            </a:r>
            <a:r>
              <a:rPr lang="en-US" sz="2200" dirty="0" smtClean="0"/>
              <a:t> </a:t>
            </a:r>
            <a:r>
              <a:rPr lang="en-US" sz="2200" dirty="0" err="1" smtClean="0"/>
              <a:t>chăm</a:t>
            </a:r>
            <a:r>
              <a:rPr lang="en-US" sz="2200" dirty="0" smtClean="0"/>
              <a:t> </a:t>
            </a:r>
            <a:r>
              <a:rPr lang="en-US" sz="2200" dirty="0" err="1" smtClean="0"/>
              <a:t>sóc</a:t>
            </a:r>
            <a:r>
              <a:rPr lang="en-US" sz="2200" dirty="0" smtClean="0"/>
              <a:t> y </a:t>
            </a:r>
            <a:r>
              <a:rPr lang="en-US" sz="2200" dirty="0" err="1" smtClean="0"/>
              <a:t>tế</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trong</a:t>
            </a:r>
            <a:r>
              <a:rPr lang="en-US" sz="2200" dirty="0" smtClean="0"/>
              <a:t> 7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khi</a:t>
            </a:r>
            <a:r>
              <a:rPr lang="en-US" sz="2200" dirty="0" smtClean="0"/>
              <a:t> </a:t>
            </a:r>
            <a:r>
              <a:rPr lang="en-US" sz="2200" dirty="0" err="1" smtClean="0"/>
              <a:t>phát</a:t>
            </a:r>
            <a:r>
              <a:rPr lang="en-US" sz="2200" dirty="0" smtClean="0"/>
              <a:t> ban.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nhẹ</a:t>
            </a:r>
            <a:r>
              <a:rPr lang="en-US" sz="2200" dirty="0" smtClean="0"/>
              <a:t> </a:t>
            </a:r>
            <a:r>
              <a:rPr lang="en-US" sz="2200" dirty="0" err="1" smtClean="0"/>
              <a:t>cho</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nhà</a:t>
            </a:r>
            <a:r>
              <a:rPr lang="en-US" sz="2200" dirty="0" smtClean="0"/>
              <a:t> (</a:t>
            </a:r>
            <a:r>
              <a:rPr lang="en-US" sz="2200" dirty="0" err="1" smtClean="0"/>
              <a:t>nghỉ</a:t>
            </a:r>
            <a:r>
              <a:rPr lang="en-US" sz="2200" dirty="0" smtClean="0"/>
              <a:t> </a:t>
            </a:r>
            <a:r>
              <a:rPr lang="en-US" sz="2200" dirty="0" err="1" smtClean="0"/>
              <a:t>học</a:t>
            </a:r>
            <a:r>
              <a:rPr lang="en-US" sz="2200" dirty="0" smtClean="0"/>
              <a:t>, </a:t>
            </a:r>
            <a:r>
              <a:rPr lang="en-US" sz="2200" dirty="0" err="1" smtClean="0"/>
              <a:t>nghỉ</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không</a:t>
            </a:r>
            <a:r>
              <a:rPr lang="en-US" sz="2200" dirty="0" smtClean="0"/>
              <a:t> </a:t>
            </a:r>
            <a:r>
              <a:rPr lang="en-US" sz="2200" dirty="0" err="1" smtClean="0"/>
              <a:t>tham</a:t>
            </a:r>
            <a:r>
              <a:rPr lang="en-US" sz="2200" dirty="0" smtClean="0"/>
              <a:t> </a:t>
            </a:r>
            <a:r>
              <a:rPr lang="en-US" sz="2200" dirty="0" err="1" smtClean="0"/>
              <a:t>gia</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tập</a:t>
            </a:r>
            <a:r>
              <a:rPr lang="en-US" sz="2200" dirty="0" smtClean="0"/>
              <a:t> </a:t>
            </a:r>
            <a:r>
              <a:rPr lang="en-US" sz="2200" dirty="0" err="1" smtClean="0"/>
              <a:t>thể</a:t>
            </a:r>
            <a:r>
              <a:rPr lang="en-US" sz="2200" dirty="0" smtClean="0"/>
              <a:t>, </a:t>
            </a:r>
            <a:r>
              <a:rPr lang="en-US" sz="2200" dirty="0" err="1" smtClean="0"/>
              <a:t>tập</a:t>
            </a:r>
            <a:r>
              <a:rPr lang="en-US" sz="2200" dirty="0" smtClean="0"/>
              <a:t> </a:t>
            </a:r>
            <a:r>
              <a:rPr lang="en-US" sz="2200" dirty="0" err="1" smtClean="0"/>
              <a:t>trung</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nặng</a:t>
            </a:r>
            <a:r>
              <a:rPr lang="en-US" sz="2200" dirty="0" smtClean="0"/>
              <a:t> </a:t>
            </a:r>
            <a:r>
              <a:rPr lang="en-US" sz="2200" dirty="0" err="1" smtClean="0"/>
              <a:t>lên</a:t>
            </a:r>
            <a:r>
              <a:rPr lang="en-US" sz="2200" dirty="0" smtClean="0"/>
              <a:t> </a:t>
            </a:r>
            <a:r>
              <a:rPr lang="en-US" sz="2200" dirty="0" err="1" smtClean="0"/>
              <a:t>hoặc</a:t>
            </a:r>
            <a:r>
              <a:rPr lang="en-US" sz="2200" dirty="0" smtClean="0"/>
              <a:t> </a:t>
            </a:r>
            <a:r>
              <a:rPr lang="en-US" sz="2200" dirty="0" err="1" smtClean="0"/>
              <a:t>có</a:t>
            </a:r>
            <a:r>
              <a:rPr lang="en-US" sz="2200" dirty="0" smtClean="0"/>
              <a:t> </a:t>
            </a:r>
            <a:r>
              <a:rPr lang="en-US" sz="2200" dirty="0" err="1" smtClean="0"/>
              <a:t>dấu</a:t>
            </a:r>
            <a:r>
              <a:rPr lang="en-US" sz="2200" dirty="0" smtClean="0"/>
              <a:t> </a:t>
            </a:r>
            <a:r>
              <a:rPr lang="en-US" sz="2200" dirty="0" err="1" smtClean="0"/>
              <a:t>hiệu</a:t>
            </a:r>
            <a:r>
              <a:rPr lang="en-US" sz="2200" dirty="0" smtClean="0"/>
              <a:t> </a:t>
            </a:r>
            <a:r>
              <a:rPr lang="en-US" sz="2200" dirty="0" err="1" smtClean="0"/>
              <a:t>biến</a:t>
            </a:r>
            <a:r>
              <a:rPr lang="en-US" sz="2200" dirty="0" smtClean="0"/>
              <a:t> </a:t>
            </a:r>
            <a:r>
              <a:rPr lang="en-US" sz="2200" dirty="0" err="1" smtClean="0"/>
              <a:t>chứng</a:t>
            </a:r>
            <a:r>
              <a:rPr lang="en-US" sz="2200" dirty="0" smtClean="0"/>
              <a:t> </a:t>
            </a:r>
            <a:r>
              <a:rPr lang="en-US" sz="2200" dirty="0" err="1" smtClean="0"/>
              <a:t>phải</a:t>
            </a:r>
            <a:r>
              <a:rPr lang="en-US" sz="2200" dirty="0" smtClean="0"/>
              <a:t> </a:t>
            </a:r>
            <a:r>
              <a:rPr lang="en-US" sz="2200" dirty="0" err="1" smtClean="0"/>
              <a:t>điều</a:t>
            </a:r>
            <a:r>
              <a:rPr lang="en-US" sz="2200" dirty="0" smtClean="0"/>
              <a:t> </a:t>
            </a:r>
            <a:r>
              <a:rPr lang="en-US" sz="2200" dirty="0" err="1" smtClean="0"/>
              <a:t>trị</a:t>
            </a:r>
            <a:r>
              <a:rPr lang="en-US" sz="2200" dirty="0" smtClean="0"/>
              <a:t> </a:t>
            </a:r>
            <a:r>
              <a:rPr lang="en-US" sz="2200" dirty="0" err="1" smtClean="0"/>
              <a:t>và</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các</a:t>
            </a:r>
            <a:r>
              <a:rPr lang="en-US" sz="2200" dirty="0" smtClean="0"/>
              <a:t> </a:t>
            </a:r>
            <a:r>
              <a:rPr lang="en-US" sz="2200" dirty="0" err="1" smtClean="0"/>
              <a:t>cơ</a:t>
            </a:r>
            <a:r>
              <a:rPr lang="en-US" sz="2200" dirty="0" smtClean="0"/>
              <a:t> </a:t>
            </a:r>
            <a:r>
              <a:rPr lang="en-US" sz="2200" dirty="0" err="1" smtClean="0"/>
              <a:t>sở</a:t>
            </a:r>
            <a:r>
              <a:rPr lang="en-US" sz="2200" dirty="0" smtClean="0"/>
              <a:t> y </a:t>
            </a:r>
            <a:r>
              <a:rPr lang="en-US" sz="2200" dirty="0" err="1" smtClean="0"/>
              <a:t>tế</a:t>
            </a:r>
            <a:r>
              <a:rPr lang="en-US" sz="2200" dirty="0" smtClean="0"/>
              <a:t>. </a:t>
            </a:r>
            <a:r>
              <a:rPr lang="en-US" sz="2200" dirty="0" err="1" smtClean="0"/>
              <a:t>Trong</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phải</a:t>
            </a:r>
            <a:r>
              <a:rPr lang="en-US" sz="2200" dirty="0" smtClean="0"/>
              <a:t> </a:t>
            </a:r>
            <a:r>
              <a:rPr lang="en-US" sz="2200" dirty="0" err="1" smtClean="0"/>
              <a:t>đeo</a:t>
            </a:r>
            <a:r>
              <a:rPr lang="en-US" sz="2200" dirty="0" smtClean="0"/>
              <a:t> </a:t>
            </a:r>
            <a:r>
              <a:rPr lang="en-US" sz="2200" dirty="0" err="1" smtClean="0"/>
              <a:t>khẩu</a:t>
            </a:r>
            <a:r>
              <a:rPr lang="en-US" sz="2200" dirty="0" smtClean="0"/>
              <a:t> </a:t>
            </a:r>
            <a:r>
              <a:rPr lang="en-US" sz="2200" dirty="0" err="1" smtClean="0"/>
              <a:t>trang</a:t>
            </a:r>
            <a:r>
              <a:rPr lang="en-US" sz="2200" dirty="0" smtClean="0"/>
              <a:t> y </a:t>
            </a:r>
            <a:r>
              <a:rPr lang="en-US" sz="2200" dirty="0" err="1" smtClean="0"/>
              <a:t>tế</a:t>
            </a:r>
            <a:r>
              <a:rPr lang="en-US" sz="2200" dirty="0" smtClean="0"/>
              <a:t>.</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mắc</a:t>
            </a:r>
            <a:r>
              <a:rPr lang="en-US" sz="2000" dirty="0" smtClean="0"/>
              <a:t>/</a:t>
            </a:r>
            <a:r>
              <a:rPr lang="en-US" sz="2000" dirty="0" err="1" smtClean="0"/>
              <a:t>nghi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khi</a:t>
            </a:r>
            <a:r>
              <a:rPr lang="en-US" sz="2000" dirty="0" smtClean="0"/>
              <a:t> </a:t>
            </a:r>
            <a:r>
              <a:rPr lang="en-US" sz="2000" dirty="0" err="1" smtClean="0"/>
              <a:t>phải</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bệnh</a:t>
            </a:r>
            <a:r>
              <a:rPr lang="en-US" sz="2000" dirty="0" smtClean="0"/>
              <a:t> </a:t>
            </a:r>
            <a:r>
              <a:rPr lang="en-US" sz="2000" dirty="0" err="1" smtClean="0"/>
              <a:t>phải</a:t>
            </a:r>
            <a:r>
              <a:rPr lang="en-US" sz="2000" dirty="0" smtClean="0"/>
              <a:t> </a:t>
            </a:r>
            <a:r>
              <a:rPr lang="en-US" sz="2000" dirty="0" err="1" smtClean="0"/>
              <a:t>đeo</a:t>
            </a:r>
            <a:r>
              <a:rPr lang="en-US" sz="2000" dirty="0" smtClean="0"/>
              <a:t> </a:t>
            </a:r>
            <a:r>
              <a:rPr lang="en-US" sz="2000" dirty="0" err="1" smtClean="0"/>
              <a:t>khẩu</a:t>
            </a:r>
            <a:r>
              <a:rPr lang="en-US" sz="2000" dirty="0" smtClean="0"/>
              <a:t> </a:t>
            </a:r>
            <a:r>
              <a:rPr lang="en-US" sz="2000" dirty="0" err="1" smtClean="0"/>
              <a:t>trang</a:t>
            </a:r>
            <a:r>
              <a:rPr lang="en-US" sz="2000" dirty="0" smtClean="0"/>
              <a:t> y </a:t>
            </a:r>
            <a:r>
              <a:rPr lang="en-US" sz="2000" dirty="0" err="1" smtClean="0"/>
              <a:t>tế</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trang</a:t>
            </a:r>
            <a:r>
              <a:rPr lang="en-US" sz="2000" dirty="0" smtClean="0"/>
              <a:t> </a:t>
            </a:r>
            <a:r>
              <a:rPr lang="en-US" sz="2000" dirty="0" err="1" smtClean="0"/>
              <a:t>bị</a:t>
            </a:r>
            <a:r>
              <a:rPr lang="en-US" sz="2000" dirty="0" smtClean="0"/>
              <a:t> </a:t>
            </a:r>
            <a:r>
              <a:rPr lang="en-US" sz="2000" dirty="0" err="1" smtClean="0"/>
              <a:t>phòng</a:t>
            </a:r>
            <a:r>
              <a:rPr lang="en-US" sz="2000" dirty="0" smtClean="0"/>
              <a:t> </a:t>
            </a:r>
            <a:r>
              <a:rPr lang="en-US" sz="2000" dirty="0" err="1" smtClean="0"/>
              <a:t>hộ</a:t>
            </a:r>
            <a:r>
              <a:rPr lang="en-US" sz="2000" dirty="0" smtClean="0"/>
              <a:t> </a:t>
            </a:r>
            <a:r>
              <a:rPr lang="en-US" sz="2000" dirty="0" err="1" smtClean="0"/>
              <a:t>cá</a:t>
            </a:r>
            <a:r>
              <a:rPr lang="en-US" sz="2000" dirty="0" smtClean="0"/>
              <a:t> </a:t>
            </a:r>
            <a:r>
              <a:rPr lang="en-US" sz="2000" dirty="0" err="1" smtClean="0"/>
              <a:t>nhân</a:t>
            </a:r>
            <a:r>
              <a:rPr lang="en-US" sz="2000" dirty="0" smtClean="0"/>
              <a:t>. </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tập</a:t>
            </a:r>
            <a:r>
              <a:rPr lang="en-US" sz="2000" dirty="0" smtClean="0"/>
              <a:t> </a:t>
            </a:r>
            <a:r>
              <a:rPr lang="en-US" sz="2000" dirty="0" err="1" smtClean="0"/>
              <a:t>trung</a:t>
            </a:r>
            <a:r>
              <a:rPr lang="en-US" sz="2000" dirty="0" smtClean="0"/>
              <a:t> </a:t>
            </a:r>
            <a:r>
              <a:rPr lang="en-US" sz="2000" dirty="0" err="1" smtClean="0"/>
              <a:t>đông</a:t>
            </a:r>
            <a:r>
              <a:rPr lang="en-US" sz="2000" dirty="0" smtClean="0"/>
              <a:t> </a:t>
            </a:r>
            <a:r>
              <a:rPr lang="en-US" sz="2000" dirty="0" err="1" smtClean="0"/>
              <a:t>người</a:t>
            </a:r>
            <a:r>
              <a:rPr lang="en-US" sz="2000" dirty="0" smtClean="0"/>
              <a:t>, </a:t>
            </a:r>
            <a:r>
              <a:rPr lang="en-US" sz="2000" dirty="0" err="1" smtClean="0"/>
              <a:t>hội</a:t>
            </a:r>
            <a:r>
              <a:rPr lang="en-US" sz="2000" dirty="0" smtClean="0"/>
              <a:t> </a:t>
            </a:r>
            <a:r>
              <a:rPr lang="en-US" sz="2000" dirty="0" err="1" smtClean="0"/>
              <a:t>họp</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tại</a:t>
            </a:r>
            <a:r>
              <a:rPr lang="en-US" sz="2000" dirty="0" smtClean="0"/>
              <a:t> </a:t>
            </a:r>
            <a:r>
              <a:rPr lang="en-US" sz="2000" dirty="0" err="1" smtClean="0"/>
              <a:t>những</a:t>
            </a:r>
            <a:r>
              <a:rPr lang="en-US" sz="2000" dirty="0" smtClean="0"/>
              <a:t> </a:t>
            </a:r>
            <a:r>
              <a:rPr lang="en-US" sz="2000" dirty="0" err="1" smtClean="0"/>
              <a:t>phòng</a:t>
            </a:r>
            <a:r>
              <a:rPr lang="en-US" sz="2000" dirty="0" smtClean="0"/>
              <a:t> </a:t>
            </a:r>
            <a:r>
              <a:rPr lang="en-US" sz="2000" dirty="0" err="1" smtClean="0"/>
              <a:t>chật</a:t>
            </a:r>
            <a:r>
              <a:rPr lang="en-US" sz="2000" dirty="0" smtClean="0"/>
              <a:t> </a:t>
            </a:r>
            <a:r>
              <a:rPr lang="en-US" sz="2000" dirty="0" err="1" smtClean="0"/>
              <a:t>hẹp</a:t>
            </a:r>
            <a:r>
              <a:rPr lang="en-US" sz="2000" dirty="0" smtClean="0"/>
              <a:t>, </a:t>
            </a:r>
            <a:r>
              <a:rPr lang="en-US" sz="2000" dirty="0" err="1" smtClean="0"/>
              <a:t>ít</a:t>
            </a:r>
            <a:r>
              <a:rPr lang="en-US" sz="2000" dirty="0" smtClean="0"/>
              <a:t> </a:t>
            </a:r>
            <a:r>
              <a:rPr lang="en-US" sz="2000" dirty="0" err="1" smtClean="0"/>
              <a:t>thông</a:t>
            </a:r>
            <a:r>
              <a:rPr lang="en-US" sz="2000" dirty="0" smtClean="0"/>
              <a:t> </a:t>
            </a:r>
            <a:r>
              <a:rPr lang="en-US" sz="2000" dirty="0" err="1" smtClean="0"/>
              <a:t>khí</a:t>
            </a:r>
            <a:r>
              <a:rPr lang="en-US" sz="2000" dirty="0" smtClean="0"/>
              <a:t> ở </a:t>
            </a:r>
            <a:r>
              <a:rPr lang="en-US" sz="2000" dirty="0" err="1" smtClean="0"/>
              <a:t>khu</a:t>
            </a:r>
            <a:r>
              <a:rPr lang="en-US" sz="2000" dirty="0" smtClean="0"/>
              <a:t> </a:t>
            </a:r>
            <a:r>
              <a:rPr lang="en-US" sz="2000" dirty="0" err="1" smtClean="0"/>
              <a:t>vực</a:t>
            </a:r>
            <a:r>
              <a:rPr lang="en-US" sz="2000" dirty="0" smtClean="0"/>
              <a:t> ổ </a:t>
            </a:r>
            <a:r>
              <a:rPr lang="en-US" sz="2000" dirty="0" err="1" smtClean="0"/>
              <a:t>dịch</a:t>
            </a:r>
            <a:r>
              <a:rPr lang="en-US" sz="2000" dirty="0" smtClean="0"/>
              <a:t>.</a:t>
            </a:r>
          </a:p>
          <a:p>
            <a:pPr>
              <a:buFont typeface="Arial" charset="0"/>
              <a:buNone/>
            </a:pPr>
            <a:r>
              <a:rPr lang="en-US" sz="2000" dirty="0" smtClean="0"/>
              <a:t>+ </a:t>
            </a:r>
            <a:r>
              <a:rPr lang="en-US" sz="2000" dirty="0" err="1" smtClean="0"/>
              <a:t>Không</a:t>
            </a:r>
            <a:r>
              <a:rPr lang="en-US" sz="2000" dirty="0" smtClean="0"/>
              <a:t>  </a:t>
            </a:r>
            <a:r>
              <a:rPr lang="en-US" sz="2000" dirty="0" err="1" smtClean="0"/>
              <a:t>dùng</a:t>
            </a:r>
            <a:r>
              <a:rPr lang="en-US" sz="2000" dirty="0" smtClean="0"/>
              <a:t> </a:t>
            </a:r>
            <a:r>
              <a:rPr lang="en-US" sz="2000" dirty="0" err="1" smtClean="0"/>
              <a:t>chung</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dirty="0" err="1" smtClean="0"/>
              <a:t>bàn</a:t>
            </a:r>
            <a:r>
              <a:rPr lang="en-US" sz="2000" dirty="0" smtClean="0"/>
              <a:t> </a:t>
            </a:r>
            <a:r>
              <a:rPr lang="en-US" sz="2000" dirty="0" err="1" smtClean="0"/>
              <a:t>chải</a:t>
            </a:r>
            <a:r>
              <a:rPr lang="en-US" sz="2000" dirty="0" smtClean="0"/>
              <a:t>, </a:t>
            </a:r>
            <a:r>
              <a:rPr lang="en-US" sz="2000" dirty="0" err="1" smtClean="0"/>
              <a:t>kính</a:t>
            </a:r>
            <a:r>
              <a:rPr lang="en-US" sz="2000" dirty="0" smtClean="0"/>
              <a:t>, </a:t>
            </a:r>
            <a:r>
              <a:rPr lang="en-US" sz="2000" dirty="0" err="1" smtClean="0"/>
              <a:t>cốc</a:t>
            </a:r>
            <a:r>
              <a:rPr lang="en-US" sz="2000" dirty="0" smtClean="0"/>
              <a:t>, </a:t>
            </a:r>
            <a:r>
              <a:rPr lang="en-US" sz="2000" dirty="0" err="1" smtClean="0"/>
              <a:t>chén</a:t>
            </a:r>
            <a:r>
              <a:rPr lang="en-US" sz="2000" dirty="0" smtClean="0"/>
              <a:t>, </a:t>
            </a:r>
            <a:r>
              <a:rPr lang="en-US" sz="2000" dirty="0" err="1" smtClean="0"/>
              <a:t>bát</a:t>
            </a:r>
            <a:r>
              <a:rPr lang="en-US" sz="2000" dirty="0" smtClean="0"/>
              <a:t>, </a:t>
            </a:r>
            <a:r>
              <a:rPr lang="en-US" sz="2000" dirty="0" err="1" smtClean="0"/>
              <a:t>đũa</a:t>
            </a:r>
            <a:r>
              <a:rPr lang="en-US" sz="2000" dirty="0" smtClean="0"/>
              <a:t>..), </a:t>
            </a:r>
            <a:r>
              <a:rPr lang="en-US" sz="2000" dirty="0" err="1" smtClean="0"/>
              <a:t>đồ</a:t>
            </a:r>
            <a:r>
              <a:rPr lang="en-US" sz="2000" dirty="0" smtClean="0"/>
              <a:t> </a:t>
            </a:r>
            <a:r>
              <a:rPr lang="en-US" sz="2000" dirty="0" err="1" smtClean="0"/>
              <a:t>chơi</a:t>
            </a:r>
            <a:r>
              <a:rPr lang="en-US" sz="2000" dirty="0" smtClean="0"/>
              <a:t> </a:t>
            </a:r>
            <a:r>
              <a:rPr lang="en-US" sz="2000" dirty="0" err="1" smtClean="0"/>
              <a:t>hoặc</a:t>
            </a:r>
            <a:r>
              <a:rPr lang="en-US" sz="2000" dirty="0" smtClean="0"/>
              <a:t> </a:t>
            </a:r>
            <a:r>
              <a:rPr lang="en-US" sz="2000" dirty="0" err="1" smtClean="0"/>
              <a:t>đồ</a:t>
            </a:r>
            <a:r>
              <a:rPr lang="en-US" sz="2000" dirty="0" smtClean="0"/>
              <a:t> </a:t>
            </a:r>
            <a:r>
              <a:rPr lang="en-US" sz="2000" dirty="0" err="1" smtClean="0"/>
              <a:t>vật</a:t>
            </a:r>
            <a:r>
              <a:rPr lang="en-US" sz="2000" dirty="0" smtClean="0"/>
              <a:t> </a:t>
            </a:r>
            <a:r>
              <a:rPr lang="en-US" sz="2000" dirty="0" err="1" smtClean="0"/>
              <a:t>dễ</a:t>
            </a:r>
            <a:r>
              <a:rPr lang="en-US" sz="2000" dirty="0" smtClean="0"/>
              <a:t> </a:t>
            </a:r>
            <a:r>
              <a:rPr lang="en-US" sz="2000" dirty="0" err="1" smtClean="0"/>
              <a:t>bị</a:t>
            </a:r>
            <a:r>
              <a:rPr lang="en-US" sz="2000" dirty="0" smtClean="0"/>
              <a:t> ô </a:t>
            </a:r>
            <a:r>
              <a:rPr lang="en-US" sz="2000" dirty="0" err="1" smtClean="0"/>
              <a:t>nhiễm</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a:t>
            </a:r>
          </a:p>
          <a:p>
            <a:endParaRPr lang="en-US" sz="22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Tiêm chủng</a:t>
            </a:r>
          </a:p>
        </p:txBody>
      </p:sp>
      <p:sp>
        <p:nvSpPr>
          <p:cNvPr id="22531" name="Rectangle 3"/>
          <p:cNvSpPr>
            <a:spLocks noGrp="1"/>
          </p:cNvSpPr>
          <p:nvPr>
            <p:ph type="body" idx="1"/>
          </p:nvPr>
        </p:nvSpPr>
        <p:spPr>
          <a:xfrm>
            <a:off x="457200" y="1295400"/>
            <a:ext cx="8229600" cy="5422900"/>
          </a:xfrm>
        </p:spPr>
        <p:txBody>
          <a:bodyPr/>
          <a:lstStyle/>
          <a:p>
            <a:pPr>
              <a:lnSpc>
                <a:spcPct val="110000"/>
              </a:lnSpc>
            </a:pPr>
            <a:r>
              <a:rPr lang="en-US" smtClean="0"/>
              <a:t>Thực hiện theo chương trình tiêm chủng mở rộng</a:t>
            </a:r>
          </a:p>
          <a:p>
            <a:pPr lvl="1">
              <a:lnSpc>
                <a:spcPct val="110000"/>
              </a:lnSpc>
            </a:pPr>
            <a:r>
              <a:rPr lang="en-US" sz="2800" smtClean="0"/>
              <a:t>Tiêm mũi vắc xin thứ nhất: </a:t>
            </a:r>
          </a:p>
          <a:p>
            <a:pPr lvl="2">
              <a:lnSpc>
                <a:spcPct val="110000"/>
              </a:lnSpc>
            </a:pPr>
            <a:r>
              <a:rPr lang="en-US" smtClean="0"/>
              <a:t>9 tháng tuổi</a:t>
            </a:r>
          </a:p>
          <a:p>
            <a:pPr lvl="2">
              <a:lnSpc>
                <a:spcPct val="110000"/>
              </a:lnSpc>
            </a:pPr>
            <a:r>
              <a:rPr lang="en-US" smtClean="0"/>
              <a:t>những người chưa được tiêm phòng sởi</a:t>
            </a:r>
          </a:p>
          <a:p>
            <a:pPr lvl="1">
              <a:lnSpc>
                <a:spcPct val="110000"/>
              </a:lnSpc>
            </a:pPr>
            <a:r>
              <a:rPr lang="en-US" sz="2800" smtClean="0"/>
              <a:t>Tiêm mũi vắc xin nhắc lại:</a:t>
            </a:r>
          </a:p>
          <a:p>
            <a:pPr lvl="2">
              <a:lnSpc>
                <a:spcPct val="110000"/>
              </a:lnSpc>
            </a:pPr>
            <a:r>
              <a:rPr lang="en-US" smtClean="0"/>
              <a:t>Trong chiến dịch</a:t>
            </a:r>
          </a:p>
          <a:p>
            <a:pPr lvl="2">
              <a:lnSpc>
                <a:spcPct val="110000"/>
              </a:lnSpc>
            </a:pPr>
            <a:r>
              <a:rPr lang="en-US" smtClean="0"/>
              <a:t>Trẻ 18 tháng tuổi</a:t>
            </a:r>
          </a:p>
          <a:p>
            <a:pPr lvl="2">
              <a:lnSpc>
                <a:spcPct val="110000"/>
              </a:lnSpc>
            </a:pPr>
            <a:r>
              <a:rPr lang="en-US" smtClean="0"/>
              <a:t>Đã tiêm mũi vắc xin thứ nhất quá lâu trên 10 năm</a:t>
            </a:r>
          </a:p>
          <a:p>
            <a:pPr>
              <a:lnSpc>
                <a:spcPct val="110000"/>
              </a:lnSpc>
            </a:pPr>
            <a:r>
              <a:rPr lang="en-US" smtClean="0"/>
              <a:t>Nếu đối tượng có nguy cơ cao phơi nhiễm sởi, hoặc dễ biến chứng nếu nhiễm sởi thì có thể tiêm mũi vắc xin thứ hai sau mũi thứ nhất ít nhất 28 ngày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1700" b="1" dirty="0">
                <a:latin typeface="Times New Roman" pitchFamily="18" charset="0"/>
                <a:cs typeface="Times New Roman" pitchFamily="18" charset="0"/>
              </a:rPr>
              <a:t>SƠ ĐỒ TỔ CHỨC HỆ THỐNG THÔNG TIN, BÁO CÁO BỆNH TRUYỀN NHIỄM</a:t>
            </a:r>
            <a:r>
              <a:rPr lang="en-US" sz="1700" b="1" i="1" dirty="0">
                <a:latin typeface="Times New Roman" pitchFamily="18" charset="0"/>
                <a:cs typeface="Times New Roman" pitchFamily="18" charset="0"/>
              </a:rPr>
              <a:t> </a:t>
            </a:r>
            <a:r>
              <a:rPr lang="en-US" sz="1700" b="1" dirty="0">
                <a:latin typeface="Times New Roman" pitchFamily="18" charset="0"/>
                <a:cs typeface="Times New Roman" pitchFamily="18" charset="0"/>
              </a:rPr>
              <a:t/>
            </a:r>
            <a:br>
              <a:rPr lang="en-US" sz="1700" b="1" dirty="0">
                <a:latin typeface="Times New Roman" pitchFamily="18" charset="0"/>
                <a:cs typeface="Times New Roman" pitchFamily="18" charset="0"/>
              </a:rPr>
            </a:br>
            <a:endParaRPr lang="en-US" sz="1700" b="1"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067800" cy="5715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400" dirty="0" smtClean="0"/>
          </a:p>
          <a:p>
            <a:endParaRPr lang="en-US" sz="1400" dirty="0"/>
          </a:p>
          <a:p>
            <a:endParaRPr lang="en-US" sz="1400" dirty="0" smtClean="0"/>
          </a:p>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400800"/>
            <a:ext cx="57546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304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latin typeface="Times New Roman" pitchFamily="18" charset="0"/>
                <a:cs typeface="Times New Roman" pitchFamily="18" charset="0"/>
              </a:rPr>
              <a:t>CÁC TRƯỜNG HỢP PHẢI THÔNG TIN BÁO CÁO</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err="1"/>
              <a:t>Khi</a:t>
            </a:r>
            <a:r>
              <a:rPr lang="en-US" dirty="0"/>
              <a:t> </a:t>
            </a:r>
            <a:r>
              <a:rPr lang="en-US" dirty="0" err="1"/>
              <a:t>phát</a:t>
            </a:r>
            <a:r>
              <a:rPr lang="en-US" dirty="0"/>
              <a:t> </a:t>
            </a:r>
            <a:r>
              <a:rPr lang="en-US" dirty="0" err="1"/>
              <a:t>hiện</a:t>
            </a:r>
            <a:r>
              <a:rPr lang="en-US" dirty="0"/>
              <a:t> </a:t>
            </a:r>
            <a:r>
              <a:rPr lang="en-US" dirty="0" err="1"/>
              <a:t>người</a:t>
            </a:r>
            <a:r>
              <a:rPr lang="en-US" dirty="0"/>
              <a:t> </a:t>
            </a:r>
            <a:r>
              <a:rPr lang="en-US" dirty="0" err="1"/>
              <a:t>mắc</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phát</a:t>
            </a:r>
            <a:r>
              <a:rPr lang="en-US" dirty="0"/>
              <a:t> </a:t>
            </a:r>
            <a:r>
              <a:rPr lang="en-US" dirty="0" err="1"/>
              <a:t>hiện</a:t>
            </a:r>
            <a:r>
              <a:rPr lang="en-US" dirty="0"/>
              <a:t> ổ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phòng</a:t>
            </a:r>
            <a:r>
              <a:rPr lang="en-US" dirty="0"/>
              <a:t>, </a:t>
            </a:r>
            <a:r>
              <a:rPr lang="en-US" dirty="0" err="1"/>
              <a:t>chống</a:t>
            </a:r>
            <a:r>
              <a:rPr lang="en-US" dirty="0"/>
              <a:t>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có</a:t>
            </a:r>
            <a:r>
              <a:rPr lang="en-US" dirty="0"/>
              <a:t> </a:t>
            </a:r>
            <a:r>
              <a:rPr lang="en-US" dirty="0" err="1"/>
              <a:t>yêu</a:t>
            </a:r>
            <a:r>
              <a:rPr lang="en-US" dirty="0"/>
              <a:t> </a:t>
            </a:r>
            <a:r>
              <a:rPr lang="en-US" dirty="0" err="1"/>
              <a:t>cầu</a:t>
            </a:r>
            <a:r>
              <a:rPr lang="en-US" dirty="0"/>
              <a:t> </a:t>
            </a:r>
            <a:r>
              <a:rPr lang="en-US" dirty="0" err="1"/>
              <a:t>báo</a:t>
            </a:r>
            <a:r>
              <a:rPr lang="en-US" dirty="0"/>
              <a:t> </a:t>
            </a:r>
            <a:r>
              <a:rPr lang="en-US" dirty="0" err="1" smtClean="0"/>
              <a:t>cáo</a:t>
            </a:r>
            <a:r>
              <a:rPr lang="en-US" dirty="0" smtClean="0"/>
              <a:t>.</a:t>
            </a:r>
            <a:endParaRPr lang="en-US" dirty="0"/>
          </a:p>
        </p:txBody>
      </p:sp>
    </p:spTree>
    <p:extLst>
      <p:ext uri="{BB962C8B-B14F-4D97-AF65-F5344CB8AC3E}">
        <p14:creationId xmlns:p14="http://schemas.microsoft.com/office/powerpoint/2010/main" val="3661824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172200" cy="1894362"/>
          </a:xfrm>
        </p:spPr>
        <p:txBody>
          <a:bodyPr anchor="ctr">
            <a:normAutofit/>
          </a:bodyPr>
          <a:lstStyle/>
          <a:p>
            <a:r>
              <a:rPr lang="en-US" sz="3600" dirty="0" smtClean="0">
                <a:solidFill>
                  <a:schemeClr val="tx1"/>
                </a:solidFill>
              </a:rPr>
              <a:t>TRÂN TRỌNG CẢM ƠN!</a:t>
            </a:r>
            <a:endParaRPr lang="en-US" sz="3600" dirty="0">
              <a:solidFill>
                <a:schemeClr val="tx1"/>
              </a:solidFill>
            </a:endParaRPr>
          </a:p>
        </p:txBody>
      </p:sp>
    </p:spTree>
    <p:extLst>
      <p:ext uri="{BB962C8B-B14F-4D97-AF65-F5344CB8AC3E}">
        <p14:creationId xmlns:p14="http://schemas.microsoft.com/office/powerpoint/2010/main" val="162104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8077200" cy="4953000"/>
          </a:xfrm>
        </p:spPr>
        <p:txBody>
          <a:bodyPr>
            <a:normAutofit/>
          </a:bodyPr>
          <a:lstStyle/>
          <a:p>
            <a:pPr algn="just">
              <a:buNone/>
            </a:pPr>
            <a:r>
              <a:rPr lang="pt-BR" b="1" dirty="0" smtClean="0"/>
              <a:t>+ Bệnh t</a:t>
            </a:r>
            <a:r>
              <a:rPr lang="en-US" b="1" dirty="0" smtClean="0"/>
              <a:t>ay </a:t>
            </a:r>
            <a:r>
              <a:rPr lang="en-US" b="1" dirty="0" err="1" smtClean="0"/>
              <a:t>chân</a:t>
            </a:r>
            <a:r>
              <a:rPr lang="en-US" b="1" dirty="0" smtClean="0"/>
              <a:t> </a:t>
            </a:r>
            <a:r>
              <a:rPr lang="en-US" b="1" dirty="0" err="1" smtClean="0"/>
              <a:t>miệng</a:t>
            </a:r>
            <a:r>
              <a:rPr lang="en-US" b="1" dirty="0" smtClean="0"/>
              <a:t>: </a:t>
            </a:r>
            <a:r>
              <a:rPr lang="en-US" dirty="0" err="1" smtClean="0"/>
              <a:t>Trong</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582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(350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tử</a:t>
            </a:r>
            <a:r>
              <a:rPr lang="en-US" dirty="0" smtClean="0"/>
              <a:t> </a:t>
            </a:r>
            <a:r>
              <a:rPr lang="en-US" dirty="0" err="1" smtClean="0"/>
              <a:t>vong.Tích</a:t>
            </a:r>
            <a:r>
              <a:rPr lang="en-US" dirty="0" smtClean="0"/>
              <a:t> </a:t>
            </a:r>
            <a:r>
              <a:rPr lang="en-US" dirty="0" err="1" smtClean="0"/>
              <a:t>lũy</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a:t>
            </a:r>
            <a:r>
              <a:rPr lang="en-US" dirty="0" err="1" smtClean="0"/>
              <a:t>đến</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8.528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 </a:t>
            </a:r>
            <a:r>
              <a:rPr lang="en-US" dirty="0" err="1" smtClean="0"/>
              <a:t>tại</a:t>
            </a:r>
            <a:r>
              <a:rPr lang="en-US" dirty="0" smtClean="0"/>
              <a:t> 63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(4.804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a:t>
            </a:r>
            <a:r>
              <a:rPr lang="en-US" dirty="0" err="1" smtClean="0"/>
              <a:t>số</a:t>
            </a:r>
            <a:r>
              <a:rPr lang="en-US" dirty="0" smtClean="0"/>
              <a:t> </a:t>
            </a:r>
            <a:r>
              <a:rPr lang="en-US" dirty="0" err="1" smtClean="0"/>
              <a:t>mắc</a:t>
            </a:r>
            <a:r>
              <a:rPr lang="en-US" dirty="0" smtClean="0"/>
              <a:t> </a:t>
            </a:r>
            <a:r>
              <a:rPr lang="en-US" dirty="0" err="1" smtClean="0"/>
              <a:t>cả</a:t>
            </a:r>
            <a:r>
              <a:rPr lang="en-US" dirty="0" smtClean="0"/>
              <a:t> </a:t>
            </a:r>
            <a:r>
              <a:rPr lang="en-US" dirty="0" err="1" smtClean="0"/>
              <a:t>nước</a:t>
            </a:r>
            <a:r>
              <a:rPr lang="en-US" dirty="0" smtClean="0"/>
              <a:t> </a:t>
            </a:r>
            <a:r>
              <a:rPr lang="en-US" dirty="0" err="1" smtClean="0"/>
              <a:t>tăng</a:t>
            </a:r>
            <a:r>
              <a:rPr lang="en-US" dirty="0" smtClean="0"/>
              <a:t> 86,1%.</a:t>
            </a:r>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8077200" cy="5029200"/>
          </a:xfrm>
        </p:spPr>
        <p:txBody>
          <a:bodyPr>
            <a:normAutofit/>
          </a:bodyPr>
          <a:lstStyle/>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554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29/30 </a:t>
            </a:r>
            <a:r>
              <a:rPr lang="en-US" dirty="0" err="1" smtClean="0"/>
              <a:t>quận</a:t>
            </a:r>
            <a:r>
              <a:rPr lang="en-US" dirty="0" smtClean="0"/>
              <a:t> </a:t>
            </a:r>
            <a:r>
              <a:rPr lang="en-US" dirty="0" err="1" smtClean="0"/>
              <a:t>huyện</a:t>
            </a:r>
            <a:r>
              <a:rPr lang="en-US" dirty="0" smtClean="0"/>
              <a:t> (</a:t>
            </a:r>
            <a:r>
              <a:rPr lang="en-US" dirty="0" err="1" smtClean="0"/>
              <a:t>trừ</a:t>
            </a:r>
            <a:r>
              <a:rPr lang="en-US" dirty="0" smtClean="0"/>
              <a:t>: </a:t>
            </a:r>
            <a:r>
              <a:rPr lang="en-US" dirty="0" err="1" smtClean="0"/>
              <a:t>Mỹ</a:t>
            </a:r>
            <a:r>
              <a:rPr lang="en-US" dirty="0" smtClean="0"/>
              <a:t> </a:t>
            </a:r>
            <a:r>
              <a:rPr lang="en-US" dirty="0" err="1" smtClean="0"/>
              <a:t>Đức</a:t>
            </a:r>
            <a:r>
              <a:rPr lang="en-US" dirty="0" smtClean="0"/>
              <a:t>), 229/584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(61/0). </a:t>
            </a:r>
          </a:p>
          <a:p>
            <a:pPr algn="just">
              <a:buNone/>
            </a:pPr>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Hoàng</a:t>
            </a:r>
            <a:r>
              <a:rPr lang="en-US" dirty="0" smtClean="0"/>
              <a:t> Mai (87); </a:t>
            </a:r>
            <a:r>
              <a:rPr lang="en-US" dirty="0" err="1" smtClean="0"/>
              <a:t>Thanh</a:t>
            </a:r>
            <a:r>
              <a:rPr lang="en-US" dirty="0" smtClean="0"/>
              <a:t> </a:t>
            </a:r>
            <a:r>
              <a:rPr lang="en-US" dirty="0" err="1" smtClean="0"/>
              <a:t>Xuân</a:t>
            </a:r>
            <a:r>
              <a:rPr lang="en-US" dirty="0" smtClean="0"/>
              <a:t> (53); Nam </a:t>
            </a:r>
            <a:r>
              <a:rPr lang="en-US" dirty="0" err="1" smtClean="0"/>
              <a:t>Từ</a:t>
            </a:r>
            <a:r>
              <a:rPr lang="en-US" dirty="0" smtClean="0"/>
              <a:t> </a:t>
            </a:r>
            <a:r>
              <a:rPr lang="en-US" dirty="0" err="1" smtClean="0"/>
              <a:t>Liêm</a:t>
            </a:r>
            <a:r>
              <a:rPr lang="en-US" dirty="0" smtClean="0"/>
              <a:t> (46); </a:t>
            </a:r>
            <a:r>
              <a:rPr lang="en-US" dirty="0" err="1" smtClean="0"/>
              <a:t>Hà</a:t>
            </a:r>
            <a:r>
              <a:rPr lang="en-US" dirty="0" smtClean="0"/>
              <a:t> </a:t>
            </a:r>
            <a:r>
              <a:rPr lang="en-US" dirty="0" err="1" smtClean="0"/>
              <a:t>Đông</a:t>
            </a:r>
            <a:r>
              <a:rPr lang="en-US" dirty="0" smtClean="0"/>
              <a:t> (36); </a:t>
            </a:r>
            <a:r>
              <a:rPr lang="en-US" dirty="0" err="1" smtClean="0"/>
              <a:t>Ba</a:t>
            </a:r>
            <a:r>
              <a:rPr lang="en-US" dirty="0" smtClean="0"/>
              <a:t> </a:t>
            </a:r>
            <a:r>
              <a:rPr lang="en-US" dirty="0" err="1" smtClean="0"/>
              <a:t>Đình</a:t>
            </a:r>
            <a:r>
              <a:rPr lang="en-US" dirty="0" smtClean="0"/>
              <a:t> (31); </a:t>
            </a:r>
            <a:r>
              <a:rPr lang="en-US" dirty="0" err="1" smtClean="0"/>
              <a:t>Thanh</a:t>
            </a:r>
            <a:r>
              <a:rPr lang="en-US" dirty="0" smtClean="0"/>
              <a:t> </a:t>
            </a:r>
            <a:r>
              <a:rPr lang="en-US" dirty="0" err="1" smtClean="0"/>
              <a:t>Trì</a:t>
            </a:r>
            <a:r>
              <a:rPr lang="en-US" dirty="0" smtClean="0"/>
              <a:t> (30); Long </a:t>
            </a:r>
            <a:r>
              <a:rPr lang="en-US" dirty="0" err="1" smtClean="0"/>
              <a:t>Biên</a:t>
            </a:r>
            <a:r>
              <a:rPr lang="en-US" dirty="0" smtClean="0"/>
              <a:t> (28);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a:t>
            </a:r>
            <a:r>
              <a:rPr lang="en-US" dirty="0" err="1" smtClean="0"/>
              <a:t>Đông</a:t>
            </a:r>
            <a:r>
              <a:rPr lang="en-US" dirty="0" smtClean="0"/>
              <a:t> </a:t>
            </a:r>
            <a:r>
              <a:rPr lang="en-US" dirty="0" err="1" smtClean="0"/>
              <a:t>Anh</a:t>
            </a:r>
            <a:r>
              <a:rPr lang="en-US" dirty="0" smtClean="0"/>
              <a:t>, </a:t>
            </a:r>
            <a:r>
              <a:rPr lang="en-US" dirty="0" err="1" smtClean="0"/>
              <a:t>Đống</a:t>
            </a:r>
            <a:r>
              <a:rPr lang="en-US" dirty="0" smtClean="0"/>
              <a:t> </a:t>
            </a:r>
            <a:r>
              <a:rPr lang="en-US" dirty="0" err="1" smtClean="0"/>
              <a:t>Đa</a:t>
            </a:r>
            <a:r>
              <a:rPr lang="en-US" dirty="0" smtClean="0"/>
              <a:t> (21); </a:t>
            </a:r>
            <a:r>
              <a:rPr lang="en-US" dirty="0" err="1" smtClean="0"/>
              <a:t>Cầu</a:t>
            </a:r>
            <a:r>
              <a:rPr lang="en-US" dirty="0" smtClean="0"/>
              <a:t> </a:t>
            </a:r>
            <a:r>
              <a:rPr lang="en-US" dirty="0" err="1" smtClean="0"/>
              <a:t>Giấy</a:t>
            </a:r>
            <a:r>
              <a:rPr lang="en-US" dirty="0" smtClean="0"/>
              <a:t> (20).</a:t>
            </a:r>
          </a:p>
          <a:p>
            <a:pPr algn="just">
              <a:buNone/>
            </a:pPr>
            <a:r>
              <a:rPr lang="en-US" dirty="0" smtClean="0"/>
              <a:t>+ </a:t>
            </a:r>
            <a:r>
              <a:rPr lang="en-US" dirty="0" err="1" smtClean="0"/>
              <a:t>Một</a:t>
            </a:r>
            <a:r>
              <a:rPr lang="en-US" dirty="0" smtClean="0"/>
              <a:t> </a:t>
            </a:r>
            <a:r>
              <a:rPr lang="en-US" dirty="0" err="1" smtClean="0"/>
              <a:t>số</a:t>
            </a:r>
            <a:r>
              <a:rPr lang="en-US" dirty="0" smtClean="0"/>
              <a:t> </a:t>
            </a:r>
            <a:r>
              <a:rPr lang="en-US" dirty="0" err="1" smtClean="0"/>
              <a:t>xã</a:t>
            </a: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Định</a:t>
            </a:r>
            <a:r>
              <a:rPr lang="en-US" dirty="0" smtClean="0"/>
              <a:t> </a:t>
            </a:r>
            <a:r>
              <a:rPr lang="en-US" dirty="0" err="1" smtClean="0"/>
              <a:t>Công</a:t>
            </a:r>
            <a:r>
              <a:rPr lang="en-US" dirty="0" smtClean="0"/>
              <a:t> (22); </a:t>
            </a:r>
            <a:r>
              <a:rPr lang="en-US" dirty="0" err="1" smtClean="0"/>
              <a:t>Hoàng</a:t>
            </a:r>
            <a:r>
              <a:rPr lang="en-US" dirty="0" smtClean="0"/>
              <a:t> </a:t>
            </a:r>
            <a:r>
              <a:rPr lang="en-US" dirty="0" err="1" smtClean="0"/>
              <a:t>Liệt</a:t>
            </a:r>
            <a:r>
              <a:rPr lang="en-US" dirty="0" smtClean="0"/>
              <a:t> (19); </a:t>
            </a:r>
            <a:r>
              <a:rPr lang="en-US" dirty="0" err="1" smtClean="0"/>
              <a:t>Khương</a:t>
            </a:r>
            <a:r>
              <a:rPr lang="en-US" dirty="0" smtClean="0"/>
              <a:t> </a:t>
            </a:r>
            <a:r>
              <a:rPr lang="en-US" dirty="0" err="1" smtClean="0"/>
              <a:t>Đình</a:t>
            </a:r>
            <a:r>
              <a:rPr lang="en-US" dirty="0" smtClean="0"/>
              <a:t> (16); </a:t>
            </a:r>
            <a:r>
              <a:rPr lang="en-US" dirty="0" err="1" smtClean="0"/>
              <a:t>Trung</a:t>
            </a:r>
            <a:r>
              <a:rPr lang="en-US" dirty="0" smtClean="0"/>
              <a:t> </a:t>
            </a:r>
            <a:r>
              <a:rPr lang="en-US" dirty="0" err="1" smtClean="0"/>
              <a:t>Văn</a:t>
            </a:r>
            <a:r>
              <a:rPr lang="en-US" dirty="0" smtClean="0"/>
              <a:t> (16); </a:t>
            </a:r>
            <a:r>
              <a:rPr lang="en-US" dirty="0" err="1" smtClean="0"/>
              <a:t>Mễ</a:t>
            </a:r>
            <a:r>
              <a:rPr lang="en-US" dirty="0" smtClean="0"/>
              <a:t> </a:t>
            </a:r>
            <a:r>
              <a:rPr lang="en-US" dirty="0" err="1" smtClean="0"/>
              <a:t>Trì</a:t>
            </a:r>
            <a:r>
              <a:rPr lang="en-US" dirty="0" smtClean="0"/>
              <a:t> (13); </a:t>
            </a:r>
            <a:r>
              <a:rPr lang="en-US" dirty="0" err="1" smtClean="0"/>
              <a:t>Thanh</a:t>
            </a:r>
            <a:r>
              <a:rPr lang="en-US" dirty="0" smtClean="0"/>
              <a:t> </a:t>
            </a:r>
            <a:r>
              <a:rPr lang="en-US" dirty="0" err="1" smtClean="0"/>
              <a:t>Xuân</a:t>
            </a:r>
            <a:r>
              <a:rPr lang="en-US" dirty="0" smtClean="0"/>
              <a:t> </a:t>
            </a:r>
            <a:r>
              <a:rPr lang="en-US" dirty="0" err="1" smtClean="0"/>
              <a:t>Trung</a:t>
            </a:r>
            <a:r>
              <a:rPr lang="en-US" dirty="0" smtClean="0"/>
              <a:t> (12); </a:t>
            </a:r>
            <a:r>
              <a:rPr lang="en-US" dirty="0" err="1" smtClean="0"/>
              <a:t>Nhân</a:t>
            </a:r>
            <a:r>
              <a:rPr lang="en-US" dirty="0" smtClean="0"/>
              <a:t> </a:t>
            </a:r>
            <a:r>
              <a:rPr lang="en-US" dirty="0" err="1" smtClean="0"/>
              <a:t>Chính</a:t>
            </a:r>
            <a:r>
              <a:rPr lang="en-US" dirty="0" smtClean="0"/>
              <a:t> (10); </a:t>
            </a:r>
            <a:r>
              <a:rPr lang="en-US" dirty="0" err="1" smtClean="0"/>
              <a:t>Thành</a:t>
            </a:r>
            <a:r>
              <a:rPr lang="en-US" dirty="0" smtClean="0"/>
              <a:t> </a:t>
            </a:r>
            <a:r>
              <a:rPr lang="en-US" dirty="0" err="1" smtClean="0"/>
              <a:t>Công</a:t>
            </a:r>
            <a:r>
              <a:rPr lang="en-US" dirty="0" smtClean="0"/>
              <a:t> (9).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SXHD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7924800" cy="5029200"/>
          </a:xfrm>
        </p:spPr>
        <p:txBody>
          <a:bodyPr>
            <a:normAutofit/>
          </a:bodyPr>
          <a:lstStyle/>
          <a:p>
            <a:pPr>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150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27/30 </a:t>
            </a:r>
            <a:r>
              <a:rPr lang="en-US" dirty="0" err="1" smtClean="0"/>
              <a:t>quận</a:t>
            </a:r>
            <a:r>
              <a:rPr lang="en-US" dirty="0" smtClean="0"/>
              <a:t> </a:t>
            </a:r>
            <a:r>
              <a:rPr lang="en-US" dirty="0" err="1" smtClean="0"/>
              <a:t>huyện</a:t>
            </a:r>
            <a:r>
              <a:rPr lang="en-US" dirty="0" smtClean="0"/>
              <a:t>, 97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2,27 </a:t>
            </a:r>
            <a:r>
              <a:rPr lang="en-US" dirty="0" err="1" smtClean="0"/>
              <a:t>lần</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(66/0).</a:t>
            </a:r>
          </a:p>
          <a:p>
            <a:pPr lvl="0">
              <a:buNone/>
            </a:pPr>
            <a:r>
              <a:rPr lang="en-US" i="1" dirty="0" smtClean="0"/>
              <a:t>Ổ </a:t>
            </a:r>
            <a:r>
              <a:rPr lang="en-US" i="1" dirty="0" err="1" smtClean="0"/>
              <a:t>dịch</a:t>
            </a:r>
            <a:r>
              <a:rPr lang="en-US" dirty="0" smtClean="0"/>
              <a:t>:</a:t>
            </a:r>
          </a:p>
          <a:p>
            <a:pPr>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 ổ </a:t>
            </a:r>
            <a:r>
              <a:rPr lang="en-US" dirty="0" err="1" smtClean="0"/>
              <a:t>dịch</a:t>
            </a:r>
            <a:r>
              <a:rPr lang="en-US" dirty="0" smtClean="0"/>
              <a:t> </a:t>
            </a:r>
            <a:r>
              <a:rPr lang="en-US" dirty="0" err="1" smtClean="0"/>
              <a:t>tại</a:t>
            </a:r>
            <a:r>
              <a:rPr lang="en-US" dirty="0" smtClean="0"/>
              <a:t> </a:t>
            </a:r>
            <a:r>
              <a:rPr lang="en-US" dirty="0" err="1" smtClean="0"/>
              <a:t>Hai</a:t>
            </a:r>
            <a:r>
              <a:rPr lang="en-US" dirty="0" smtClean="0"/>
              <a:t> </a:t>
            </a:r>
            <a:r>
              <a:rPr lang="en-US" dirty="0" err="1" smtClean="0"/>
              <a:t>Bà</a:t>
            </a:r>
            <a:r>
              <a:rPr lang="en-US" dirty="0" smtClean="0"/>
              <a:t> </a:t>
            </a:r>
            <a:r>
              <a:rPr lang="en-US" dirty="0" err="1" smtClean="0"/>
              <a:t>Trưng</a:t>
            </a:r>
            <a:r>
              <a:rPr lang="en-US" dirty="0" smtClean="0"/>
              <a:t> (3); </a:t>
            </a:r>
            <a:r>
              <a:rPr lang="en-US" dirty="0" err="1" smtClean="0"/>
              <a:t>Thanh</a:t>
            </a:r>
            <a:r>
              <a:rPr lang="en-US" dirty="0" smtClean="0"/>
              <a:t> </a:t>
            </a:r>
            <a:r>
              <a:rPr lang="en-US" dirty="0" err="1" smtClean="0"/>
              <a:t>Trì</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(2); </a:t>
            </a:r>
            <a:r>
              <a:rPr lang="en-US" dirty="0" err="1" smtClean="0"/>
              <a:t>Hoàng</a:t>
            </a:r>
            <a:r>
              <a:rPr lang="en-US" dirty="0" smtClean="0"/>
              <a:t> Mai, </a:t>
            </a:r>
            <a:r>
              <a:rPr lang="en-US" dirty="0" err="1" smtClean="0"/>
              <a:t>Hà</a:t>
            </a:r>
            <a:r>
              <a:rPr lang="en-US" dirty="0" smtClean="0"/>
              <a:t> </a:t>
            </a:r>
            <a:r>
              <a:rPr lang="en-US" dirty="0" err="1" smtClean="0"/>
              <a:t>Đông</a:t>
            </a:r>
            <a:r>
              <a:rPr lang="en-US" dirty="0" smtClean="0"/>
              <a:t>, </a:t>
            </a:r>
            <a:r>
              <a:rPr lang="en-US" dirty="0" err="1" smtClean="0"/>
              <a:t>Thanh</a:t>
            </a:r>
            <a:r>
              <a:rPr lang="en-US" dirty="0" smtClean="0"/>
              <a:t> </a:t>
            </a:r>
            <a:r>
              <a:rPr lang="en-US" dirty="0" err="1" smtClean="0"/>
              <a:t>Oai</a:t>
            </a:r>
            <a:r>
              <a:rPr lang="en-US" dirty="0" smtClean="0"/>
              <a:t>, </a:t>
            </a:r>
            <a:r>
              <a:rPr lang="en-US" dirty="0" err="1" smtClean="0"/>
              <a:t>Thường</a:t>
            </a:r>
            <a:r>
              <a:rPr lang="en-US" dirty="0" smtClean="0"/>
              <a:t> </a:t>
            </a:r>
            <a:r>
              <a:rPr lang="en-US" dirty="0" err="1" smtClean="0"/>
              <a:t>Tín</a:t>
            </a:r>
            <a:r>
              <a:rPr lang="en-US" dirty="0" smtClean="0"/>
              <a:t>, </a:t>
            </a:r>
            <a:r>
              <a:rPr lang="en-US" dirty="0" err="1" smtClean="0"/>
              <a:t>Hoài</a:t>
            </a:r>
            <a:r>
              <a:rPr lang="en-US" dirty="0" smtClean="0"/>
              <a:t> </a:t>
            </a:r>
            <a:r>
              <a:rPr lang="en-US" dirty="0" err="1" smtClean="0"/>
              <a:t>Đức</a:t>
            </a:r>
            <a:r>
              <a:rPr lang="en-US" dirty="0" smtClean="0"/>
              <a:t>, </a:t>
            </a:r>
            <a:r>
              <a:rPr lang="en-US" dirty="0" err="1" smtClean="0"/>
              <a:t>Mê</a:t>
            </a:r>
            <a:r>
              <a:rPr lang="en-US" dirty="0" smtClean="0"/>
              <a:t> </a:t>
            </a:r>
            <a:r>
              <a:rPr lang="en-US" dirty="0" err="1" smtClean="0"/>
              <a:t>Linh</a:t>
            </a:r>
            <a:r>
              <a:rPr lang="en-US" dirty="0" smtClean="0"/>
              <a:t>, </a:t>
            </a:r>
            <a:r>
              <a:rPr lang="en-US" dirty="0" err="1" smtClean="0"/>
              <a:t>Thanh</a:t>
            </a:r>
            <a:r>
              <a:rPr lang="en-US" dirty="0" smtClean="0"/>
              <a:t> </a:t>
            </a:r>
            <a:r>
              <a:rPr lang="en-US" dirty="0" err="1" smtClean="0"/>
              <a:t>Xuân</a:t>
            </a:r>
            <a:r>
              <a:rPr lang="en-US" dirty="0" smtClean="0"/>
              <a:t>, </a:t>
            </a:r>
            <a:r>
              <a:rPr lang="en-US" dirty="0" err="1" smtClean="0"/>
              <a:t>Ba</a:t>
            </a:r>
            <a:r>
              <a:rPr lang="en-US" dirty="0" smtClean="0"/>
              <a:t> </a:t>
            </a:r>
            <a:r>
              <a:rPr lang="en-US" dirty="0" err="1" smtClean="0"/>
              <a:t>Đình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chỉ</a:t>
            </a:r>
            <a:r>
              <a:rPr lang="en-US" dirty="0" smtClean="0"/>
              <a:t> </a:t>
            </a:r>
            <a:r>
              <a:rPr lang="en-US" dirty="0" err="1" smtClean="0"/>
              <a:t>gồm</a:t>
            </a:r>
            <a:r>
              <a:rPr lang="en-US" dirty="0" smtClean="0"/>
              <a:t> 1 </a:t>
            </a:r>
            <a:r>
              <a:rPr lang="en-US" dirty="0" err="1" smtClean="0"/>
              <a:t>bệnh</a:t>
            </a:r>
            <a:r>
              <a:rPr lang="en-US" dirty="0" smtClean="0"/>
              <a:t> </a:t>
            </a:r>
            <a:r>
              <a:rPr lang="en-US" dirty="0" err="1" smtClean="0"/>
              <a:t>nhân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TCM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8001000" cy="4953000"/>
          </a:xfrm>
        </p:spPr>
        <p:txBody>
          <a:bodyPr>
            <a:normAutofit lnSpcReduction="10000"/>
          </a:bodyPr>
          <a:lstStyle/>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158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 </a:t>
            </a:r>
            <a:r>
              <a:rPr lang="en-US" dirty="0" err="1" smtClean="0"/>
              <a:t>quận</a:t>
            </a:r>
            <a:r>
              <a:rPr lang="en-US" dirty="0" smtClean="0"/>
              <a:t>, </a:t>
            </a:r>
            <a:r>
              <a:rPr lang="en-US" dirty="0" err="1" smtClean="0"/>
              <a:t>huyện</a:t>
            </a:r>
            <a:r>
              <a:rPr lang="en-US" dirty="0" smtClean="0"/>
              <a:t>, 107 </a:t>
            </a:r>
            <a:r>
              <a:rPr lang="en-US" dirty="0" err="1" smtClean="0"/>
              <a:t>xã</a:t>
            </a:r>
            <a:r>
              <a:rPr lang="en-US" dirty="0" smtClean="0"/>
              <a:t> </a:t>
            </a:r>
            <a:r>
              <a:rPr lang="en-US" dirty="0" err="1" smtClean="0"/>
              <a:t>phường</a:t>
            </a:r>
            <a:r>
              <a:rPr lang="en-US" dirty="0" smtClean="0"/>
              <a:t>. </a:t>
            </a:r>
            <a:r>
              <a:rPr lang="en-US" dirty="0" err="1" smtClean="0"/>
              <a:t>Một</a:t>
            </a:r>
            <a:r>
              <a:rPr lang="en-US" dirty="0" smtClean="0"/>
              <a:t> </a:t>
            </a:r>
            <a:r>
              <a:rPr lang="en-US" dirty="0" err="1" smtClean="0"/>
              <a:t>số</a:t>
            </a:r>
            <a:r>
              <a:rPr lang="en-US" dirty="0" smtClean="0"/>
              <a:t> </a:t>
            </a:r>
            <a:r>
              <a:rPr lang="en-US" dirty="0" err="1" smtClean="0"/>
              <a:t>quận</a:t>
            </a:r>
            <a:r>
              <a:rPr lang="en-US" dirty="0" smtClean="0"/>
              <a:t>, </a:t>
            </a:r>
            <a:r>
              <a:rPr lang="en-US" dirty="0" err="1" smtClean="0"/>
              <a:t>huyện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Đông</a:t>
            </a:r>
            <a:r>
              <a:rPr lang="en-US" dirty="0" smtClean="0"/>
              <a:t> </a:t>
            </a:r>
            <a:r>
              <a:rPr lang="en-US" dirty="0" err="1" smtClean="0"/>
              <a:t>Anh</a:t>
            </a:r>
            <a:r>
              <a:rPr lang="en-US" dirty="0" smtClean="0"/>
              <a:t> (25); Nam </a:t>
            </a:r>
            <a:r>
              <a:rPr lang="en-US" dirty="0" err="1" smtClean="0"/>
              <a:t>Từ</a:t>
            </a:r>
            <a:r>
              <a:rPr lang="en-US" dirty="0" smtClean="0"/>
              <a:t> </a:t>
            </a:r>
            <a:r>
              <a:rPr lang="en-US" dirty="0" err="1" smtClean="0"/>
              <a:t>Liêm</a:t>
            </a:r>
            <a:r>
              <a:rPr lang="en-US" dirty="0" smtClean="0"/>
              <a:t> (15); </a:t>
            </a:r>
            <a:r>
              <a:rPr lang="en-US" dirty="0" err="1" smtClean="0"/>
              <a:t>Mỹ</a:t>
            </a:r>
            <a:r>
              <a:rPr lang="en-US" dirty="0" smtClean="0"/>
              <a:t> </a:t>
            </a:r>
            <a:r>
              <a:rPr lang="en-US" dirty="0" err="1" smtClean="0"/>
              <a:t>Đức</a:t>
            </a:r>
            <a:r>
              <a:rPr lang="en-US" dirty="0" smtClean="0"/>
              <a:t> (14); </a:t>
            </a:r>
            <a:r>
              <a:rPr lang="en-US" dirty="0" err="1" smtClean="0"/>
              <a:t>Thanh</a:t>
            </a:r>
            <a:r>
              <a:rPr lang="en-US" dirty="0" smtClean="0"/>
              <a:t> </a:t>
            </a:r>
            <a:r>
              <a:rPr lang="en-US" dirty="0" err="1" smtClean="0"/>
              <a:t>Oai</a:t>
            </a:r>
            <a:r>
              <a:rPr lang="en-US" dirty="0" smtClean="0"/>
              <a:t> (12); </a:t>
            </a:r>
            <a:r>
              <a:rPr lang="en-US" dirty="0" err="1" smtClean="0"/>
              <a:t>Ba</a:t>
            </a:r>
            <a:r>
              <a:rPr lang="en-US" dirty="0" smtClean="0"/>
              <a:t> </a:t>
            </a:r>
            <a:r>
              <a:rPr lang="en-US" dirty="0" err="1" smtClean="0"/>
              <a:t>Vì</a:t>
            </a:r>
            <a:r>
              <a:rPr lang="en-US" dirty="0" smtClean="0"/>
              <a:t> (10); </a:t>
            </a:r>
            <a:r>
              <a:rPr lang="en-US" dirty="0" err="1" smtClean="0"/>
              <a:t>Tây</a:t>
            </a:r>
            <a:r>
              <a:rPr lang="en-US" dirty="0" smtClean="0"/>
              <a:t> </a:t>
            </a:r>
            <a:r>
              <a:rPr lang="en-US" dirty="0" err="1" smtClean="0"/>
              <a:t>Hồ</a:t>
            </a:r>
            <a:r>
              <a:rPr lang="en-US" dirty="0" smtClean="0"/>
              <a:t>, </a:t>
            </a:r>
            <a:r>
              <a:rPr lang="en-US" dirty="0" err="1" smtClean="0"/>
              <a:t>Đống</a:t>
            </a:r>
            <a:r>
              <a:rPr lang="en-US" dirty="0" smtClean="0"/>
              <a:t> </a:t>
            </a:r>
            <a:r>
              <a:rPr lang="en-US" dirty="0" err="1" smtClean="0"/>
              <a:t>Đa</a:t>
            </a:r>
            <a:r>
              <a:rPr lang="en-US" dirty="0" smtClean="0"/>
              <a:t> (7); Long </a:t>
            </a:r>
            <a:r>
              <a:rPr lang="en-US" dirty="0" err="1" smtClean="0"/>
              <a:t>Biên</a:t>
            </a:r>
            <a:r>
              <a:rPr lang="en-US" dirty="0" smtClean="0"/>
              <a:t>, </a:t>
            </a:r>
            <a:r>
              <a:rPr lang="en-US" dirty="0" err="1" smtClean="0"/>
              <a:t>Thanh</a:t>
            </a:r>
            <a:r>
              <a:rPr lang="en-US" dirty="0" smtClean="0"/>
              <a:t> </a:t>
            </a:r>
            <a:r>
              <a:rPr lang="en-US" dirty="0" err="1" smtClean="0"/>
              <a:t>Trì</a:t>
            </a:r>
            <a:r>
              <a:rPr lang="en-US" dirty="0" smtClean="0"/>
              <a:t> (6); </a:t>
            </a:r>
            <a:r>
              <a:rPr lang="en-US" dirty="0" err="1" smtClean="0"/>
              <a:t>Thanh</a:t>
            </a:r>
            <a:r>
              <a:rPr lang="en-US" dirty="0" smtClean="0"/>
              <a:t> </a:t>
            </a:r>
            <a:r>
              <a:rPr lang="en-US" dirty="0" err="1" smtClean="0"/>
              <a:t>Xuân</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(5). </a:t>
            </a:r>
            <a:r>
              <a:rPr lang="en-US" dirty="0" err="1" smtClean="0"/>
              <a:t>Số</a:t>
            </a:r>
            <a:r>
              <a:rPr lang="en-US" dirty="0" smtClean="0"/>
              <a:t> </a:t>
            </a:r>
            <a:r>
              <a:rPr lang="en-US" dirty="0" err="1" smtClean="0"/>
              <a:t>mắc</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(46/0).</a:t>
            </a:r>
          </a:p>
          <a:p>
            <a:pPr algn="just">
              <a:buNone/>
            </a:pPr>
            <a:r>
              <a:rPr lang="en-US" sz="2400" i="1" dirty="0" smtClean="0"/>
              <a:t>Ổ </a:t>
            </a:r>
            <a:r>
              <a:rPr lang="en-US" sz="2400" i="1" dirty="0" err="1" smtClean="0"/>
              <a:t>dịch</a:t>
            </a:r>
            <a:r>
              <a:rPr lang="en-US" sz="2400" i="1" dirty="0" smtClean="0"/>
              <a:t>:</a:t>
            </a:r>
            <a:endParaRPr lang="en-US" sz="2400" dirty="0" smtClean="0"/>
          </a:p>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04 ổ </a:t>
            </a:r>
            <a:r>
              <a:rPr lang="en-US" dirty="0" err="1" smtClean="0"/>
              <a:t>dịch</a:t>
            </a:r>
            <a:r>
              <a:rPr lang="en-US" dirty="0" smtClean="0"/>
              <a:t> </a:t>
            </a:r>
            <a:r>
              <a:rPr lang="en-US" dirty="0" err="1" smtClean="0"/>
              <a:t>tại</a:t>
            </a:r>
            <a:r>
              <a:rPr lang="en-US" dirty="0" smtClean="0"/>
              <a:t> </a:t>
            </a:r>
            <a:r>
              <a:rPr lang="en-US" dirty="0" err="1" smtClean="0"/>
              <a:t>Đống</a:t>
            </a:r>
            <a:r>
              <a:rPr lang="en-US" dirty="0" smtClean="0"/>
              <a:t> </a:t>
            </a:r>
            <a:r>
              <a:rPr lang="en-US" dirty="0" err="1" smtClean="0"/>
              <a:t>Đa</a:t>
            </a:r>
            <a:r>
              <a:rPr lang="en-US" dirty="0" smtClean="0"/>
              <a:t> (ổ </a:t>
            </a:r>
            <a:r>
              <a:rPr lang="en-US" dirty="0" err="1" smtClean="0"/>
              <a:t>dịch</a:t>
            </a:r>
            <a:r>
              <a:rPr lang="en-US" dirty="0" smtClean="0"/>
              <a:t> </a:t>
            </a:r>
            <a:r>
              <a:rPr lang="en-US" dirty="0" err="1" smtClean="0"/>
              <a:t>cộng</a:t>
            </a:r>
            <a:r>
              <a:rPr lang="en-US" dirty="0" smtClean="0"/>
              <a:t> </a:t>
            </a:r>
            <a:r>
              <a:rPr lang="en-US" dirty="0" err="1" smtClean="0"/>
              <a:t>đồng</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Mỹ</a:t>
            </a:r>
            <a:r>
              <a:rPr lang="en-US" dirty="0" smtClean="0"/>
              <a:t> </a:t>
            </a:r>
            <a:r>
              <a:rPr lang="en-US" dirty="0" err="1" smtClean="0"/>
              <a:t>Đức</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tại</a:t>
            </a:r>
            <a:r>
              <a:rPr lang="en-US" dirty="0" smtClean="0"/>
              <a:t> </a:t>
            </a:r>
            <a:r>
              <a:rPr lang="en-US" dirty="0" err="1" smtClean="0"/>
              <a:t>trường</a:t>
            </a:r>
            <a:r>
              <a:rPr lang="en-US" dirty="0" smtClean="0"/>
              <a:t> </a:t>
            </a:r>
            <a:r>
              <a:rPr lang="en-US" dirty="0" err="1" smtClean="0"/>
              <a:t>mầm</a:t>
            </a:r>
            <a:r>
              <a:rPr lang="en-US" dirty="0" smtClean="0"/>
              <a:t> non </a:t>
            </a:r>
            <a:r>
              <a:rPr lang="en-US" dirty="0" err="1" smtClean="0"/>
              <a:t>Phù</a:t>
            </a:r>
            <a:r>
              <a:rPr lang="en-US" dirty="0" smtClean="0"/>
              <a:t> </a:t>
            </a:r>
            <a:r>
              <a:rPr lang="en-US" dirty="0" err="1" smtClean="0"/>
              <a:t>Lưu</a:t>
            </a:r>
            <a:r>
              <a:rPr lang="en-US" dirty="0" smtClean="0"/>
              <a:t> </a:t>
            </a:r>
            <a:r>
              <a:rPr lang="en-US" dirty="0" err="1" smtClean="0"/>
              <a:t>Tế</a:t>
            </a:r>
            <a:r>
              <a:rPr lang="en-US" dirty="0" smtClean="0"/>
              <a:t> </a:t>
            </a:r>
            <a:r>
              <a:rPr lang="en-US" dirty="0" err="1" smtClean="0"/>
              <a:t>gồm</a:t>
            </a:r>
            <a:r>
              <a:rPr lang="en-US" dirty="0" smtClean="0"/>
              <a:t> 09 </a:t>
            </a:r>
            <a:r>
              <a:rPr lang="en-US" dirty="0" err="1" smtClean="0"/>
              <a:t>bệnh</a:t>
            </a:r>
            <a:r>
              <a:rPr lang="en-US" dirty="0" smtClean="0"/>
              <a:t> </a:t>
            </a:r>
            <a:r>
              <a:rPr lang="en-US" dirty="0" err="1" smtClean="0"/>
              <a:t>nhân</a:t>
            </a:r>
            <a:r>
              <a:rPr lang="en-US" dirty="0" smtClean="0"/>
              <a:t>); </a:t>
            </a:r>
            <a:r>
              <a:rPr lang="en-US" dirty="0" err="1" smtClean="0"/>
              <a:t>Thanh</a:t>
            </a:r>
            <a:r>
              <a:rPr lang="en-US" dirty="0" smtClean="0"/>
              <a:t> </a:t>
            </a:r>
            <a:r>
              <a:rPr lang="en-US" dirty="0" err="1" smtClean="0"/>
              <a:t>Oai</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03 </a:t>
            </a:r>
            <a:r>
              <a:rPr lang="en-US" dirty="0" err="1" smtClean="0"/>
              <a:t>bệnh</a:t>
            </a:r>
            <a:r>
              <a:rPr lang="en-US" dirty="0" smtClean="0"/>
              <a:t> </a:t>
            </a:r>
            <a:r>
              <a:rPr lang="en-US" dirty="0" err="1" smtClean="0"/>
              <a:t>nhân</a:t>
            </a:r>
            <a:r>
              <a:rPr lang="en-US" dirty="0" smtClean="0"/>
              <a:t>); </a:t>
            </a:r>
            <a:r>
              <a:rPr lang="en-US" dirty="0" err="1" smtClean="0"/>
              <a:t>Thạch</a:t>
            </a:r>
            <a:r>
              <a:rPr lang="en-US" dirty="0" smtClean="0"/>
              <a:t> </a:t>
            </a:r>
            <a:r>
              <a:rPr lang="en-US" dirty="0" err="1" smtClean="0"/>
              <a:t>Thất</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endParaRPr lang="en-US" sz="2000" dirty="0" smtClean="0"/>
          </a:p>
          <a:p>
            <a:pPr>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10132</TotalTime>
  <Words>3166</Words>
  <Application>Microsoft Office PowerPoint</Application>
  <PresentationFormat>On-screen Show (4:3)</PresentationFormat>
  <Paragraphs>219</Paragraphs>
  <Slides>57</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Oriel</vt:lpstr>
      <vt:lpstr>Image</vt:lpstr>
      <vt:lpstr>Microsoft Excel 97-2003 Worksheet</vt:lpstr>
      <vt:lpstr>SỞ Y TẾ HÀ NỘI TRUNG TÂM Y TẾ QUẬN LONG BIÊN </vt:lpstr>
      <vt:lpstr>NỘI DUNG</vt:lpstr>
      <vt:lpstr>Tình hình dịch bệnh trên thế giới</vt:lpstr>
      <vt:lpstr>Tình hình dịch bệnh tại việt nam</vt:lpstr>
      <vt:lpstr>Tình hình dịch bệnh tại việt nam</vt:lpstr>
      <vt:lpstr>Tình hình dịch bệnh tại việt nam</vt:lpstr>
      <vt:lpstr>Tình hình dịch bệnh sởi tại hà nội</vt:lpstr>
      <vt:lpstr>Tình hình dịch bệnh SXHD tại hà nội</vt:lpstr>
      <vt:lpstr>Tình hình dịch bệnh TCM tại hà nội</vt:lpstr>
      <vt:lpstr>Tình hình dịch bệnh sởi tại long biên</vt:lpstr>
      <vt:lpstr>PowerPoint Presentation</vt:lpstr>
      <vt:lpstr>PHÂN BỐ BỆNH SỞI NĂM 2019 TẠI LONG BIÊN  THEO TIỀN SỬ TIÊM CHỦNG </vt:lpstr>
      <vt:lpstr>Tình hình dịch bệnh sxh, tcm tại long biên</vt:lpstr>
      <vt:lpstr>PowerPoint Presentation</vt:lpstr>
      <vt:lpstr>PowerPoint Presentation</vt:lpstr>
      <vt:lpstr>PowerPoint Presentation</vt:lpstr>
      <vt:lpstr>PowerPoint Presentation</vt:lpstr>
      <vt:lpstr>PowerPoint Presentation</vt:lpstr>
      <vt:lpstr>PowerPoint Presentation</vt:lpstr>
      <vt:lpstr>Đặc điểm</vt:lpstr>
      <vt:lpstr>PowerPoint Presentation</vt:lpstr>
      <vt:lpstr>Biện pháp phòng ,chống: cắt đứt chu trình trình truyền bệnh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ĐẶC ĐIỂM CHUNG CỦA BỆNH</vt:lpstr>
      <vt:lpstr>Một số đặc điểm dịch tễ TCM (1)</vt:lpstr>
      <vt:lpstr>Một số đặc điểm dịch tễ TCM(2)</vt:lpstr>
      <vt:lpstr>3. Tác nhân gây bệnh</vt:lpstr>
      <vt:lpstr>4. Nguồn bệnh, thời kỳ ủ bệnh và thời kỳ lây truyền</vt:lpstr>
      <vt:lpstr>         5. Đường lây truyền </vt:lpstr>
      <vt:lpstr>II. HƯỚNG DẪN GIÁM SÁT BỆNH TAY CHÂN MIỆNG</vt:lpstr>
      <vt:lpstr>Chẩn đoán phân biệt</vt:lpstr>
      <vt:lpstr>PowerPoint Presentation</vt:lpstr>
      <vt:lpstr>Dịch tễ học (1)</vt:lpstr>
      <vt:lpstr>Dịch tễ học (2)</vt:lpstr>
      <vt:lpstr>GIÁM SÁT (1)</vt:lpstr>
      <vt:lpstr>Bệnh sởi cổ điển</vt:lpstr>
      <vt:lpstr>PowerPoint Presentation</vt:lpstr>
      <vt:lpstr>PowerPoint Presentation</vt:lpstr>
      <vt:lpstr>PowerPoint Presentation</vt:lpstr>
      <vt:lpstr>PHÒNG BỆNH</vt:lpstr>
      <vt:lpstr>CHỐNG DỊCH </vt:lpstr>
      <vt:lpstr>Tiêm chủng</vt:lpstr>
      <vt:lpstr>SƠ ĐỒ TỔ CHỨC HỆ THỐNG THÔNG TIN, BÁO CÁO BỆNH TRUYỀN NHIỄM  </vt:lpstr>
      <vt:lpstr>CÁC TRƯỜNG HỢP PHẢI THÔNG TIN BÁO CÁO</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HOẠT ĐỘNG  TIÊM CHỦNG MỞ RỘNG NĂM 2017</dc:title>
  <dc:creator>Admin</dc:creator>
  <cp:lastModifiedBy>huy_ctn</cp:lastModifiedBy>
  <cp:revision>1324</cp:revision>
  <dcterms:created xsi:type="dcterms:W3CDTF">2016-09-05T02:44:51Z</dcterms:created>
  <dcterms:modified xsi:type="dcterms:W3CDTF">2019-04-01T02:16:08Z</dcterms:modified>
</cp:coreProperties>
</file>