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56" r:id="rId4"/>
    <p:sldId id="261" r:id="rId5"/>
    <p:sldId id="260" r:id="rId6"/>
    <p:sldId id="257" r:id="rId7"/>
    <p:sldId id="263" r:id="rId8"/>
    <p:sldId id="262" r:id="rId9"/>
    <p:sldId id="264" r:id="rId10"/>
    <p:sldId id="25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4662" autoAdjust="0"/>
  </p:normalViewPr>
  <p:slideViewPr>
    <p:cSldViewPr>
      <p:cViewPr>
        <p:scale>
          <a:sx n="60" d="100"/>
          <a:sy n="60" d="100"/>
        </p:scale>
        <p:origin x="-228"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B6292C-4AC0-4EC2-8B64-E7D69560803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53826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6292C-4AC0-4EC2-8B64-E7D69560803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131463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6292C-4AC0-4EC2-8B64-E7D69560803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42413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B6292C-4AC0-4EC2-8B64-E7D69560803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408748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6292C-4AC0-4EC2-8B64-E7D69560803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256456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6292C-4AC0-4EC2-8B64-E7D69560803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166707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B6292C-4AC0-4EC2-8B64-E7D695608033}"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217423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B6292C-4AC0-4EC2-8B64-E7D695608033}"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208820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6292C-4AC0-4EC2-8B64-E7D695608033}"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3468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6292C-4AC0-4EC2-8B64-E7D69560803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329786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6292C-4AC0-4EC2-8B64-E7D69560803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68EB-3A76-4875-B22E-48051B6C178B}" type="slidenum">
              <a:rPr lang="en-US" smtClean="0"/>
              <a:t>‹#›</a:t>
            </a:fld>
            <a:endParaRPr lang="en-US"/>
          </a:p>
        </p:txBody>
      </p:sp>
    </p:spTree>
    <p:extLst>
      <p:ext uri="{BB962C8B-B14F-4D97-AF65-F5344CB8AC3E}">
        <p14:creationId xmlns:p14="http://schemas.microsoft.com/office/powerpoint/2010/main" val="42100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6292C-4AC0-4EC2-8B64-E7D695608033}"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68EB-3A76-4875-B22E-48051B6C178B}" type="slidenum">
              <a:rPr lang="en-US" smtClean="0"/>
              <a:t>‹#›</a:t>
            </a:fld>
            <a:endParaRPr lang="en-US"/>
          </a:p>
        </p:txBody>
      </p:sp>
    </p:spTree>
    <p:extLst>
      <p:ext uri="{BB962C8B-B14F-4D97-AF65-F5344CB8AC3E}">
        <p14:creationId xmlns:p14="http://schemas.microsoft.com/office/powerpoint/2010/main" val="339447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v"/><Relationship Id="rId1" Type="http://schemas.openxmlformats.org/officeDocument/2006/relationships/video" Target="NUL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Káº¿t quáº£ hÃ¬nh áº£nh cho ná»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59990" y="1767006"/>
            <a:ext cx="4624022" cy="2308324"/>
          </a:xfrm>
          <a:prstGeom prst="rect">
            <a:avLst/>
          </a:prstGeom>
          <a:noFill/>
        </p:spPr>
        <p:txBody>
          <a:bodyPr wrap="none" lIns="91440" tIns="45720" rIns="91440" bIns="45720">
            <a:spAutoFit/>
          </a:bodyPr>
          <a:lstStyle/>
          <a:p>
            <a:pPr algn="ctr"/>
            <a:r>
              <a:rPr lang="en-US" sz="7200" b="1" cap="none" spc="0" dirty="0" err="1" smtClean="0">
                <a:ln w="1905"/>
                <a:solidFill>
                  <a:srgbClr val="FFFF00"/>
                </a:solidFill>
                <a:effectLst>
                  <a:innerShdw blurRad="69850" dist="43180" dir="5400000">
                    <a:srgbClr val="000000">
                      <a:alpha val="65000"/>
                    </a:srgbClr>
                  </a:innerShdw>
                </a:effectLst>
              </a:rPr>
              <a:t>Khám</a:t>
            </a:r>
            <a:r>
              <a:rPr lang="en-US" sz="7200" b="1" cap="none" spc="0" dirty="0" smtClean="0">
                <a:ln w="1905"/>
                <a:solidFill>
                  <a:srgbClr val="FFFF00"/>
                </a:solidFill>
                <a:effectLst>
                  <a:innerShdw blurRad="69850" dist="43180" dir="5400000">
                    <a:srgbClr val="000000">
                      <a:alpha val="65000"/>
                    </a:srgbClr>
                  </a:innerShdw>
                </a:effectLst>
              </a:rPr>
              <a:t> </a:t>
            </a:r>
            <a:r>
              <a:rPr lang="en-US" sz="7200" b="1" cap="none" spc="0" dirty="0" err="1" smtClean="0">
                <a:ln w="1905"/>
                <a:solidFill>
                  <a:srgbClr val="FFFF00"/>
                </a:solidFill>
                <a:effectLst>
                  <a:innerShdw blurRad="69850" dist="43180" dir="5400000">
                    <a:srgbClr val="000000">
                      <a:alpha val="65000"/>
                    </a:srgbClr>
                  </a:innerShdw>
                </a:effectLst>
              </a:rPr>
              <a:t>phá</a:t>
            </a:r>
            <a:r>
              <a:rPr lang="en-US" sz="7200" b="1" cap="none" spc="0" dirty="0" smtClean="0">
                <a:ln w="1905"/>
                <a:solidFill>
                  <a:srgbClr val="FFFF00"/>
                </a:solidFill>
                <a:effectLst>
                  <a:innerShdw blurRad="69850" dist="43180" dir="5400000">
                    <a:srgbClr val="000000">
                      <a:alpha val="65000"/>
                    </a:srgbClr>
                  </a:innerShdw>
                </a:effectLst>
              </a:rPr>
              <a:t> </a:t>
            </a:r>
          </a:p>
          <a:p>
            <a:pPr algn="ctr"/>
            <a:r>
              <a:rPr lang="en-US" sz="7200" b="1" cap="none" spc="0" dirty="0" smtClean="0">
                <a:ln w="1905"/>
                <a:solidFill>
                  <a:srgbClr val="FFFF00"/>
                </a:solidFill>
                <a:effectLst>
                  <a:innerShdw blurRad="69850" dist="43180" dir="5400000">
                    <a:srgbClr val="000000">
                      <a:alpha val="65000"/>
                    </a:srgbClr>
                  </a:innerShdw>
                </a:effectLst>
              </a:rPr>
              <a:t>con </a:t>
            </a:r>
            <a:r>
              <a:rPr lang="en-US" sz="7200" b="1" cap="none" spc="0" dirty="0" err="1" smtClean="0">
                <a:ln w="1905"/>
                <a:solidFill>
                  <a:srgbClr val="FFFF00"/>
                </a:solidFill>
                <a:effectLst>
                  <a:innerShdw blurRad="69850" dist="43180" dir="5400000">
                    <a:srgbClr val="000000">
                      <a:alpha val="65000"/>
                    </a:srgbClr>
                  </a:innerShdw>
                </a:effectLst>
              </a:rPr>
              <a:t>cá</a:t>
            </a:r>
            <a:r>
              <a:rPr lang="en-US" sz="7200" b="1" cap="none" spc="0" dirty="0" smtClean="0">
                <a:ln w="1905"/>
                <a:solidFill>
                  <a:srgbClr val="FFFF00"/>
                </a:solidFill>
                <a:effectLst>
                  <a:innerShdw blurRad="69850" dist="43180" dir="5400000">
                    <a:srgbClr val="000000">
                      <a:alpha val="65000"/>
                    </a:srgbClr>
                  </a:innerShdw>
                </a:effectLst>
              </a:rPr>
              <a:t> </a:t>
            </a:r>
            <a:r>
              <a:rPr lang="en-US" sz="7200" b="1" cap="none" spc="0" dirty="0" err="1" smtClean="0">
                <a:ln w="1905"/>
                <a:solidFill>
                  <a:srgbClr val="FFFF00"/>
                </a:solidFill>
                <a:effectLst>
                  <a:innerShdw blurRad="69850" dist="43180" dir="5400000">
                    <a:srgbClr val="000000">
                      <a:alpha val="65000"/>
                    </a:srgbClr>
                  </a:innerShdw>
                </a:effectLst>
              </a:rPr>
              <a:t>vàng</a:t>
            </a:r>
            <a:endParaRPr lang="en-US" sz="7200" b="1" cap="none" spc="0" dirty="0">
              <a:ln w="1905"/>
              <a:solidFill>
                <a:srgbClr val="FFFF00"/>
              </a:solidFill>
              <a:effectLst>
                <a:innerShdw blurRad="69850" dist="43180" dir="5400000">
                  <a:srgbClr val="000000">
                    <a:alpha val="65000"/>
                  </a:srgbClr>
                </a:innerShdw>
              </a:effectLst>
            </a:endParaRPr>
          </a:p>
        </p:txBody>
      </p:sp>
      <p:sp>
        <p:nvSpPr>
          <p:cNvPr id="6" name="TextBox 5"/>
          <p:cNvSpPr txBox="1"/>
          <p:nvPr/>
        </p:nvSpPr>
        <p:spPr>
          <a:xfrm>
            <a:off x="2667000" y="4398496"/>
            <a:ext cx="4572000" cy="646331"/>
          </a:xfrm>
          <a:prstGeom prst="rect">
            <a:avLst/>
          </a:prstGeom>
          <a:noFill/>
        </p:spPr>
        <p:txBody>
          <a:bodyPr wrap="square" rtlCol="0">
            <a:spAutoFit/>
          </a:bodyPr>
          <a:lstStyle/>
          <a:p>
            <a:r>
              <a:rPr lang="en-US" sz="3600" dirty="0" err="1" smtClean="0">
                <a:solidFill>
                  <a:srgbClr val="FF0000"/>
                </a:solidFill>
              </a:rPr>
              <a:t>Lứa</a:t>
            </a:r>
            <a:r>
              <a:rPr lang="en-US" sz="3600" dirty="0" smtClean="0">
                <a:solidFill>
                  <a:srgbClr val="FF0000"/>
                </a:solidFill>
              </a:rPr>
              <a:t> </a:t>
            </a:r>
            <a:r>
              <a:rPr lang="en-US" sz="3600" dirty="0" err="1" smtClean="0">
                <a:solidFill>
                  <a:srgbClr val="FF0000"/>
                </a:solidFill>
              </a:rPr>
              <a:t>tuổi</a:t>
            </a:r>
            <a:r>
              <a:rPr lang="en-US" sz="3600" dirty="0" smtClean="0">
                <a:solidFill>
                  <a:srgbClr val="FF0000"/>
                </a:solidFill>
              </a:rPr>
              <a:t>: 3 – 4 </a:t>
            </a:r>
            <a:r>
              <a:rPr lang="en-US" sz="3600" dirty="0" err="1" smtClean="0">
                <a:solidFill>
                  <a:srgbClr val="FF0000"/>
                </a:solidFill>
              </a:rPr>
              <a:t>tuổi</a:t>
            </a:r>
            <a:endParaRPr lang="en-US" sz="3600" dirty="0">
              <a:solidFill>
                <a:srgbClr val="FF0000"/>
              </a:solidFill>
            </a:endParaRPr>
          </a:p>
        </p:txBody>
      </p:sp>
    </p:spTree>
    <p:extLst>
      <p:ext uri="{BB962C8B-B14F-4D97-AF65-F5344CB8AC3E}">
        <p14:creationId xmlns:p14="http://schemas.microsoft.com/office/powerpoint/2010/main" val="360221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055" y="838200"/>
            <a:ext cx="2611437" cy="261143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71783" y="491358"/>
            <a:ext cx="2503309" cy="3150476"/>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Ã¬nh áº£nh cÃ³ liÃ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894" y="491358"/>
            <a:ext cx="233990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55" y="419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258" y="4343400"/>
            <a:ext cx="2560542" cy="203873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9527" y="2180704"/>
            <a:ext cx="2506697" cy="30511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454003" y="3776662"/>
            <a:ext cx="2560542" cy="2971800"/>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93928" y="2066596"/>
            <a:ext cx="2917894" cy="3576830"/>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9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par>
                                <p:cTn id="8" presetID="10" presetClass="entr" presetSubtype="0"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fade">
                                      <p:cBhvr>
                                        <p:cTn id="10" dur="500"/>
                                        <p:tgtEl>
                                          <p:spTgt spid="1037"/>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31"/>
                                        </p:tgtEl>
                                      </p:cBhvr>
                                    </p:animEffect>
                                    <p:set>
                                      <p:cBhvr>
                                        <p:cTn id="18" dur="1" fill="hold">
                                          <p:stCondLst>
                                            <p:cond delay="499"/>
                                          </p:stCondLst>
                                        </p:cTn>
                                        <p:tgtEl>
                                          <p:spTgt spid="10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030"/>
                                        </p:tgtEl>
                                      </p:cBhvr>
                                    </p:animEffect>
                                    <p:set>
                                      <p:cBhvr>
                                        <p:cTn id="23"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28"/>
                    </p:tgtEl>
                  </p:cond>
                </p:stCondLst>
                <p:endSync evt="end" delay="0">
                  <p:rtn val="all"/>
                </p:endSync>
                <p:childTnLst>
                  <p:par>
                    <p:cTn id="25" fill="hold">
                      <p:stCondLst>
                        <p:cond delay="0"/>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childTnLst>
                    </p:cTn>
                  </p:par>
                </p:childTnLst>
              </p:cTn>
              <p:nextCondLst>
                <p:cond evt="onClick" delay="0">
                  <p:tgtEl>
                    <p:spTgt spid="1028"/>
                  </p:tgtEl>
                </p:cond>
              </p:nextCondLst>
            </p:seq>
            <p:seq concurrent="1" nextAc="seek">
              <p:cTn id="30" restart="whenNotActive" fill="hold" evtFilter="cancelBubble" nodeType="interactiveSeq">
                <p:stCondLst>
                  <p:cond evt="onClick" delay="0">
                    <p:tgtEl>
                      <p:spTgt spid="1033"/>
                    </p:tgtEl>
                  </p:cond>
                </p:stCondLst>
                <p:endSync evt="end" delay="0">
                  <p:rtn val="all"/>
                </p:endSync>
                <p:childTnLst>
                  <p:par>
                    <p:cTn id="31" fill="hold">
                      <p:stCondLst>
                        <p:cond delay="0"/>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childTnLst>
                    </p:cTn>
                  </p:par>
                </p:childTnLst>
              </p:cTn>
              <p:nextCondLst>
                <p:cond evt="onClick" delay="0">
                  <p:tgtEl>
                    <p:spTgt spid="1033"/>
                  </p:tgtEl>
                </p:cond>
              </p:nextCondLst>
            </p:seq>
            <p:seq concurrent="1" nextAc="seek">
              <p:cTn id="36" restart="whenNotActive" fill="hold" evtFilter="cancelBubble" nodeType="interactiveSeq">
                <p:stCondLst>
                  <p:cond evt="onClick" delay="0">
                    <p:tgtEl>
                      <p:spTgt spid="1037"/>
                    </p:tgtEl>
                  </p:cond>
                </p:stCondLst>
                <p:endSync evt="end" delay="0">
                  <p:rtn val="all"/>
                </p:endSync>
                <p:childTnLst>
                  <p:par>
                    <p:cTn id="37" fill="hold">
                      <p:stCondLst>
                        <p:cond delay="0"/>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heel(1)">
                                      <p:cBhvr>
                                        <p:cTn id="41" dur="2000"/>
                                        <p:tgtEl>
                                          <p:spTgt spid="4"/>
                                        </p:tgtEl>
                                      </p:cBhvr>
                                    </p:animEffect>
                                  </p:childTnLst>
                                </p:cTn>
                              </p:par>
                            </p:childTnLst>
                          </p:cTn>
                        </p:par>
                      </p:childTnLst>
                    </p:cTn>
                  </p:par>
                </p:childTnLst>
              </p:cTn>
              <p:nextCondLst>
                <p:cond evt="onClick" delay="0">
                  <p:tgtEl>
                    <p:spTgt spid="1037"/>
                  </p:tgtEl>
                </p:cond>
              </p:nextCondLst>
            </p:seq>
            <p:seq concurrent="1" nextAc="seek">
              <p:cTn id="42" restart="whenNotActive" fill="hold" evtFilter="cancelBubble" nodeType="interactiveSeq">
                <p:stCondLst>
                  <p:cond evt="onClick" delay="0">
                    <p:tgtEl>
                      <p:spTgt spid="10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fade">
                                      <p:cBhvr>
                                        <p:cTn id="47" dur="500"/>
                                        <p:tgtEl>
                                          <p:spTgt spid="1031"/>
                                        </p:tgtEl>
                                      </p:cBhvr>
                                    </p:animEffect>
                                  </p:childTnLst>
                                </p:cTn>
                              </p:par>
                            </p:childTnLst>
                          </p:cTn>
                        </p:par>
                      </p:childTnLst>
                    </p:cTn>
                  </p:par>
                </p:childTnLst>
              </p:cTn>
              <p:nextCondLst>
                <p:cond evt="onClick" delay="0">
                  <p:tgtEl>
                    <p:spTgt spid="1031"/>
                  </p:tgtEl>
                </p:cond>
              </p:nextCondLst>
            </p:seq>
            <p:seq concurrent="1" nextAc="seek">
              <p:cTn id="48" restart="whenNotActive" fill="hold" evtFilter="cancelBubble" nodeType="interactiveSeq">
                <p:stCondLst>
                  <p:cond evt="onClick" delay="0">
                    <p:tgtEl>
                      <p:spTgt spid="103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cTn>
                              </p:par>
                            </p:childTnLst>
                          </p:cTn>
                        </p:par>
                      </p:childTnLst>
                    </p:cTn>
                  </p:par>
                </p:childTnLst>
              </p:cTn>
              <p:nextCondLst>
                <p:cond evt="onClick" delay="0">
                  <p:tgtEl>
                    <p:spTgt spid="1030"/>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4" y="0"/>
            <a:ext cx="91623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5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á vàng bơi part 1 - Kiemthe123.com.wmv">
            <a:hlinkClick r:id="" action="ppaction://media"/>
          </p:cNvPr>
          <p:cNvPicPr>
            <a:picLocks noGrp="1" noChangeAspect="1"/>
          </p:cNvPicPr>
          <p:nvPr>
            <p:ph idx="1"/>
            <a:videoFile r:link="rId1"/>
            <p:extLst>
              <p:ext uri="{DAA4B4D4-6D71-4841-9C94-3DE7FCFB9230}">
                <p14:media xmlns:p14="http://schemas.microsoft.com/office/powerpoint/2010/main" r:embed="rId2">
                  <p14:trim end="8960.155199999999"/>
                </p14:media>
              </p:ext>
            </p:extLst>
          </p:nvPr>
        </p:nvPicPr>
        <p:blipFill>
          <a:blip r:embed="rId4"/>
          <a:stretch>
            <a:fillRect/>
          </a:stretch>
        </p:blipFill>
        <p:spPr>
          <a:xfrm>
            <a:off x="0" y="0"/>
            <a:ext cx="9144000" cy="6858602"/>
          </a:xfrm>
        </p:spPr>
      </p:pic>
    </p:spTree>
    <p:extLst>
      <p:ext uri="{BB962C8B-B14F-4D97-AF65-F5344CB8AC3E}">
        <p14:creationId xmlns:p14="http://schemas.microsoft.com/office/powerpoint/2010/main" val="19002368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228600" y="762000"/>
            <a:ext cx="2438400" cy="3200400"/>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sp>
        <p:nvSpPr>
          <p:cNvPr id="7" name="Flowchart: Connector 6"/>
          <p:cNvSpPr/>
          <p:nvPr/>
        </p:nvSpPr>
        <p:spPr>
          <a:xfrm>
            <a:off x="4591050" y="1962149"/>
            <a:ext cx="3714750" cy="4438651"/>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cxnSp>
        <p:nvCxnSpPr>
          <p:cNvPr id="8" name="Straight Arrow Connector 7"/>
          <p:cNvCxnSpPr/>
          <p:nvPr/>
        </p:nvCxnSpPr>
        <p:spPr>
          <a:xfrm flipV="1">
            <a:off x="914400" y="3962400"/>
            <a:ext cx="228600" cy="11430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105400"/>
            <a:ext cx="1828800" cy="707886"/>
          </a:xfrm>
          <a:prstGeom prst="rect">
            <a:avLst/>
          </a:prstGeom>
          <a:noFill/>
        </p:spPr>
        <p:txBody>
          <a:bodyPr wrap="square" rtlCol="0">
            <a:spAutoFit/>
          </a:bodyPr>
          <a:lstStyle/>
          <a:p>
            <a:r>
              <a:rPr lang="en-US" sz="4000" dirty="0" err="1" smtClean="0">
                <a:solidFill>
                  <a:srgbClr val="FFFF00"/>
                </a:solidFill>
              </a:rPr>
              <a:t>Đầu</a:t>
            </a:r>
            <a:endParaRPr lang="en-US" sz="4000" dirty="0">
              <a:solidFill>
                <a:srgbClr val="FFFF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91780"/>
            <a:ext cx="3505200" cy="421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flipV="1">
            <a:off x="2057400" y="4800600"/>
            <a:ext cx="228600" cy="11430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52550" y="5813286"/>
            <a:ext cx="1828800" cy="707886"/>
          </a:xfrm>
          <a:prstGeom prst="rect">
            <a:avLst/>
          </a:prstGeom>
          <a:noFill/>
        </p:spPr>
        <p:txBody>
          <a:bodyPr wrap="square" rtlCol="0">
            <a:spAutoFit/>
          </a:bodyPr>
          <a:lstStyle/>
          <a:p>
            <a:r>
              <a:rPr lang="en-US" sz="4000" dirty="0" err="1" smtClean="0">
                <a:solidFill>
                  <a:srgbClr val="FFFF00"/>
                </a:solidFill>
              </a:rPr>
              <a:t>Mình</a:t>
            </a:r>
            <a:endParaRPr lang="en-US" sz="4000" dirty="0">
              <a:solidFill>
                <a:srgbClr val="FFFF00"/>
              </a:solidFill>
            </a:endParaRPr>
          </a:p>
        </p:txBody>
      </p:sp>
      <p:sp>
        <p:nvSpPr>
          <p:cNvPr id="18" name="Flowchart: Connector 17"/>
          <p:cNvSpPr/>
          <p:nvPr/>
        </p:nvSpPr>
        <p:spPr>
          <a:xfrm>
            <a:off x="914400" y="1371600"/>
            <a:ext cx="838200" cy="1066800"/>
          </a:xfrm>
          <a:prstGeom prst="flowChartConnector">
            <a:avLst/>
          </a:prstGeom>
          <a:noFill/>
          <a:ln w="508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cxnSp>
        <p:nvCxnSpPr>
          <p:cNvPr id="19" name="Straight Arrow Connector 18"/>
          <p:cNvCxnSpPr/>
          <p:nvPr/>
        </p:nvCxnSpPr>
        <p:spPr>
          <a:xfrm flipV="1">
            <a:off x="1028700" y="2438400"/>
            <a:ext cx="228600" cy="11430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3850" y="3608457"/>
            <a:ext cx="1828800" cy="707886"/>
          </a:xfrm>
          <a:prstGeom prst="rect">
            <a:avLst/>
          </a:prstGeom>
          <a:noFill/>
        </p:spPr>
        <p:txBody>
          <a:bodyPr wrap="square" rtlCol="0">
            <a:spAutoFit/>
          </a:bodyPr>
          <a:lstStyle/>
          <a:p>
            <a:r>
              <a:rPr lang="en-US" sz="4000" dirty="0" err="1" smtClean="0">
                <a:solidFill>
                  <a:srgbClr val="FFFF00"/>
                </a:solidFill>
              </a:rPr>
              <a:t>Mắt</a:t>
            </a:r>
            <a:endParaRPr lang="en-US" sz="4000" dirty="0">
              <a:solidFill>
                <a:srgbClr val="FFFF00"/>
              </a:solidFill>
            </a:endParaRPr>
          </a:p>
        </p:txBody>
      </p:sp>
      <p:sp>
        <p:nvSpPr>
          <p:cNvPr id="21" name="Flowchart: Connector 20"/>
          <p:cNvSpPr/>
          <p:nvPr/>
        </p:nvSpPr>
        <p:spPr>
          <a:xfrm>
            <a:off x="228600" y="1485900"/>
            <a:ext cx="800100" cy="952500"/>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cxnSp>
        <p:nvCxnSpPr>
          <p:cNvPr id="22" name="Straight Arrow Connector 21"/>
          <p:cNvCxnSpPr/>
          <p:nvPr/>
        </p:nvCxnSpPr>
        <p:spPr>
          <a:xfrm flipH="1">
            <a:off x="809625" y="891780"/>
            <a:ext cx="638175" cy="59412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57300" y="152400"/>
            <a:ext cx="1828800" cy="707886"/>
          </a:xfrm>
          <a:prstGeom prst="rect">
            <a:avLst/>
          </a:prstGeom>
          <a:noFill/>
        </p:spPr>
        <p:txBody>
          <a:bodyPr wrap="square" rtlCol="0">
            <a:spAutoFit/>
          </a:bodyPr>
          <a:lstStyle/>
          <a:p>
            <a:r>
              <a:rPr lang="en-US" sz="4000" dirty="0" err="1" smtClean="0">
                <a:solidFill>
                  <a:srgbClr val="FFFF00"/>
                </a:solidFill>
              </a:rPr>
              <a:t>Miệng</a:t>
            </a:r>
            <a:endParaRPr lang="en-US" sz="4000" dirty="0">
              <a:solidFill>
                <a:srgbClr val="FFFF00"/>
              </a:solidFill>
            </a:endParaRPr>
          </a:p>
        </p:txBody>
      </p:sp>
      <p:sp>
        <p:nvSpPr>
          <p:cNvPr id="26" name="Flowchart: Connector 25"/>
          <p:cNvSpPr/>
          <p:nvPr/>
        </p:nvSpPr>
        <p:spPr>
          <a:xfrm>
            <a:off x="1352550" y="1371600"/>
            <a:ext cx="1524000" cy="1897260"/>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cxnSp>
        <p:nvCxnSpPr>
          <p:cNvPr id="27" name="Straight Arrow Connector 26"/>
          <p:cNvCxnSpPr/>
          <p:nvPr/>
        </p:nvCxnSpPr>
        <p:spPr>
          <a:xfrm flipH="1">
            <a:off x="2286000" y="723900"/>
            <a:ext cx="623888" cy="64770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52650" y="16014"/>
            <a:ext cx="1828800" cy="707886"/>
          </a:xfrm>
          <a:prstGeom prst="rect">
            <a:avLst/>
          </a:prstGeom>
          <a:noFill/>
        </p:spPr>
        <p:txBody>
          <a:bodyPr wrap="square" rtlCol="0">
            <a:spAutoFit/>
          </a:bodyPr>
          <a:lstStyle/>
          <a:p>
            <a:r>
              <a:rPr lang="en-US" sz="4000" dirty="0" err="1" smtClean="0">
                <a:solidFill>
                  <a:srgbClr val="FFFF00"/>
                </a:solidFill>
              </a:rPr>
              <a:t>Mang</a:t>
            </a:r>
            <a:endParaRPr lang="en-US" sz="4000" dirty="0">
              <a:solidFill>
                <a:srgbClr val="FFFF00"/>
              </a:solidFill>
            </a:endParaRPr>
          </a:p>
        </p:txBody>
      </p:sp>
      <p:sp>
        <p:nvSpPr>
          <p:cNvPr id="32" name="Flowchart: Connector 31"/>
          <p:cNvSpPr/>
          <p:nvPr/>
        </p:nvSpPr>
        <p:spPr>
          <a:xfrm>
            <a:off x="3200400" y="0"/>
            <a:ext cx="2476500" cy="2819400"/>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sp>
        <p:nvSpPr>
          <p:cNvPr id="33" name="Flowchart: Connector 32"/>
          <p:cNvSpPr/>
          <p:nvPr/>
        </p:nvSpPr>
        <p:spPr>
          <a:xfrm>
            <a:off x="2578894" y="3962400"/>
            <a:ext cx="2476500" cy="2830443"/>
          </a:xfrm>
          <a:prstGeom prst="flowChartConnector">
            <a:avLst/>
          </a:prstGeom>
          <a:noFill/>
          <a:ln w="50800">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solidFill>
                <a:schemeClr val="bg1"/>
              </a:solidFill>
            </a:endParaRPr>
          </a:p>
        </p:txBody>
      </p:sp>
      <p:cxnSp>
        <p:nvCxnSpPr>
          <p:cNvPr id="34" name="Straight Arrow Connector 33"/>
          <p:cNvCxnSpPr/>
          <p:nvPr/>
        </p:nvCxnSpPr>
        <p:spPr>
          <a:xfrm flipH="1">
            <a:off x="7772400" y="1608207"/>
            <a:ext cx="104775" cy="959673"/>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486401" y="541407"/>
            <a:ext cx="990599" cy="1211193"/>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988125" y="1752600"/>
            <a:ext cx="1488875" cy="3028950"/>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38900" y="1254264"/>
            <a:ext cx="1828800" cy="707886"/>
          </a:xfrm>
          <a:prstGeom prst="rect">
            <a:avLst/>
          </a:prstGeom>
          <a:noFill/>
        </p:spPr>
        <p:txBody>
          <a:bodyPr wrap="square" rtlCol="0">
            <a:spAutoFit/>
          </a:bodyPr>
          <a:lstStyle/>
          <a:p>
            <a:r>
              <a:rPr lang="en-US" sz="4000" dirty="0" err="1" smtClean="0">
                <a:solidFill>
                  <a:srgbClr val="FFFF00"/>
                </a:solidFill>
              </a:rPr>
              <a:t>Vây</a:t>
            </a:r>
            <a:endParaRPr lang="en-US" sz="4000" dirty="0">
              <a:solidFill>
                <a:srgbClr val="FFFF00"/>
              </a:solidFill>
            </a:endParaRPr>
          </a:p>
        </p:txBody>
      </p:sp>
      <p:sp>
        <p:nvSpPr>
          <p:cNvPr id="46" name="TextBox 45"/>
          <p:cNvSpPr txBox="1"/>
          <p:nvPr/>
        </p:nvSpPr>
        <p:spPr>
          <a:xfrm>
            <a:off x="7315200" y="891780"/>
            <a:ext cx="1828800" cy="707886"/>
          </a:xfrm>
          <a:prstGeom prst="rect">
            <a:avLst/>
          </a:prstGeom>
          <a:noFill/>
        </p:spPr>
        <p:txBody>
          <a:bodyPr wrap="square" rtlCol="0">
            <a:spAutoFit/>
          </a:bodyPr>
          <a:lstStyle/>
          <a:p>
            <a:r>
              <a:rPr lang="en-US" sz="4000" dirty="0" err="1" smtClean="0">
                <a:solidFill>
                  <a:srgbClr val="FFFF00"/>
                </a:solidFill>
              </a:rPr>
              <a:t>Đuôi</a:t>
            </a:r>
            <a:endParaRPr lang="en-US" sz="4000" dirty="0">
              <a:solidFill>
                <a:srgbClr val="FFFF00"/>
              </a:solidFill>
            </a:endParaRPr>
          </a:p>
        </p:txBody>
      </p:sp>
    </p:spTree>
    <p:extLst>
      <p:ext uri="{BB962C8B-B14F-4D97-AF65-F5344CB8AC3E}">
        <p14:creationId xmlns:p14="http://schemas.microsoft.com/office/powerpoint/2010/main" val="24320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fad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28"/>
                                        </p:tgtEl>
                                      </p:cBhvr>
                                    </p:animEffect>
                                    <p:set>
                                      <p:cBhvr>
                                        <p:cTn id="46" dur="1" fill="hold">
                                          <p:stCondLst>
                                            <p:cond delay="499"/>
                                          </p:stCondLst>
                                        </p:cTn>
                                        <p:tgtEl>
                                          <p:spTgt spid="10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9"/>
                                        </p:tgtEl>
                                      </p:cBhvr>
                                    </p:animEffect>
                                    <p:set>
                                      <p:cBhvr>
                                        <p:cTn id="65" dur="1" fill="hold">
                                          <p:stCondLst>
                                            <p:cond delay="499"/>
                                          </p:stCondLst>
                                        </p:cTn>
                                        <p:tgtEl>
                                          <p:spTgt spid="1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30"/>
                                        </p:tgtEl>
                                      </p:cBhvr>
                                    </p:animEffect>
                                    <p:set>
                                      <p:cBhvr>
                                        <p:cTn id="106" dur="1" fill="hold">
                                          <p:stCondLst>
                                            <p:cond delay="499"/>
                                          </p:stCondLst>
                                        </p:cTn>
                                        <p:tgtEl>
                                          <p:spTgt spid="3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7"/>
                                        </p:tgtEl>
                                      </p:cBhvr>
                                    </p:animEffect>
                                    <p:set>
                                      <p:cBhvr>
                                        <p:cTn id="109" dur="1" fill="hold">
                                          <p:stCondLst>
                                            <p:cond delay="499"/>
                                          </p:stCondLst>
                                        </p:cTn>
                                        <p:tgtEl>
                                          <p:spTgt spid="27"/>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6"/>
                                        </p:tgtEl>
                                      </p:cBhvr>
                                    </p:animEffect>
                                    <p:set>
                                      <p:cBhvr>
                                        <p:cTn id="112" dur="1" fill="hold">
                                          <p:stCondLst>
                                            <p:cond delay="499"/>
                                          </p:stCondLst>
                                        </p:cTn>
                                        <p:tgtEl>
                                          <p:spTgt spid="2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500"/>
                                        <p:tgtEl>
                                          <p:spTgt spid="33"/>
                                        </p:tgtEl>
                                      </p:cBhvr>
                                    </p:animEffect>
                                  </p:childTnLst>
                                </p:cTn>
                              </p:par>
                              <p:par>
                                <p:cTn id="121" presetID="10" presetClass="entr" presetSubtype="0" fill="hold"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500"/>
                                        <p:tgtEl>
                                          <p:spTgt spid="38"/>
                                        </p:tgtEl>
                                      </p:cBhvr>
                                    </p:animEffect>
                                  </p:childTnLst>
                                </p:cTn>
                              </p:par>
                              <p:par>
                                <p:cTn id="124" presetID="10" presetClass="entr" presetSubtype="0" fill="hold"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32"/>
                                        </p:tgtEl>
                                      </p:cBhvr>
                                    </p:animEffect>
                                    <p:set>
                                      <p:cBhvr>
                                        <p:cTn id="134" dur="1" fill="hold">
                                          <p:stCondLst>
                                            <p:cond delay="499"/>
                                          </p:stCondLst>
                                        </p:cTn>
                                        <p:tgtEl>
                                          <p:spTgt spid="3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33"/>
                                        </p:tgtEl>
                                      </p:cBhvr>
                                    </p:animEffect>
                                    <p:set>
                                      <p:cBhvr>
                                        <p:cTn id="137" dur="1" fill="hold">
                                          <p:stCondLst>
                                            <p:cond delay="499"/>
                                          </p:stCondLst>
                                        </p:cTn>
                                        <p:tgtEl>
                                          <p:spTgt spid="3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38"/>
                                        </p:tgtEl>
                                      </p:cBhvr>
                                    </p:animEffect>
                                    <p:set>
                                      <p:cBhvr>
                                        <p:cTn id="140" dur="1" fill="hold">
                                          <p:stCondLst>
                                            <p:cond delay="499"/>
                                          </p:stCondLst>
                                        </p:cTn>
                                        <p:tgtEl>
                                          <p:spTgt spid="38"/>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35"/>
                                        </p:tgtEl>
                                      </p:cBhvr>
                                    </p:animEffect>
                                    <p:set>
                                      <p:cBhvr>
                                        <p:cTn id="143" dur="1" fill="hold">
                                          <p:stCondLst>
                                            <p:cond delay="499"/>
                                          </p:stCondLst>
                                        </p:cTn>
                                        <p:tgtEl>
                                          <p:spTgt spid="35"/>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42"/>
                                        </p:tgtEl>
                                      </p:cBhvr>
                                    </p:animEffect>
                                    <p:set>
                                      <p:cBhvr>
                                        <p:cTn id="146" dur="1" fill="hold">
                                          <p:stCondLst>
                                            <p:cond delay="499"/>
                                          </p:stCondLst>
                                        </p:cTn>
                                        <p:tgtEl>
                                          <p:spTgt spid="4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500"/>
                                        <p:tgtEl>
                                          <p:spTgt spid="46"/>
                                        </p:tgtEl>
                                      </p:cBhvr>
                                    </p:animEffect>
                                  </p:childTnLst>
                                </p:cTn>
                              </p:par>
                              <p:par>
                                <p:cTn id="152" presetID="10" presetClass="entr" presetSubtype="0" fill="hold" nodeType="withEffect">
                                  <p:stCondLst>
                                    <p:cond delay="0"/>
                                  </p:stCondLst>
                                  <p:childTnLst>
                                    <p:set>
                                      <p:cBhvr>
                                        <p:cTn id="153" dur="1" fill="hold">
                                          <p:stCondLst>
                                            <p:cond delay="0"/>
                                          </p:stCondLst>
                                        </p:cTn>
                                        <p:tgtEl>
                                          <p:spTgt spid="34"/>
                                        </p:tgtEl>
                                        <p:attrNameLst>
                                          <p:attrName>style.visibility</p:attrName>
                                        </p:attrNameLst>
                                      </p:cBhvr>
                                      <p:to>
                                        <p:strVal val="visible"/>
                                      </p:to>
                                    </p:set>
                                    <p:animEffect transition="in" filter="fade">
                                      <p:cBhvr>
                                        <p:cTn id="154" dur="500"/>
                                        <p:tgtEl>
                                          <p:spTgt spid="3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fade">
                                      <p:cBhvr>
                                        <p:cTn id="157" dur="500"/>
                                        <p:tgtEl>
                                          <p:spTgt spid="7"/>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1" nodeType="clickEffect">
                                  <p:stCondLst>
                                    <p:cond delay="0"/>
                                  </p:stCondLst>
                                  <p:childTnLst>
                                    <p:animEffect transition="out" filter="fade">
                                      <p:cBhvr>
                                        <p:cTn id="161" dur="500"/>
                                        <p:tgtEl>
                                          <p:spTgt spid="46"/>
                                        </p:tgtEl>
                                      </p:cBhvr>
                                    </p:animEffect>
                                    <p:set>
                                      <p:cBhvr>
                                        <p:cTn id="162" dur="1" fill="hold">
                                          <p:stCondLst>
                                            <p:cond delay="499"/>
                                          </p:stCondLst>
                                        </p:cTn>
                                        <p:tgtEl>
                                          <p:spTgt spid="46"/>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7"/>
                                        </p:tgtEl>
                                      </p:cBhvr>
                                    </p:animEffect>
                                    <p:set>
                                      <p:cBhvr>
                                        <p:cTn id="16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11" grpId="0"/>
      <p:bldP spid="11" grpId="1"/>
      <p:bldP spid="16" grpId="0"/>
      <p:bldP spid="16" grpId="1"/>
      <p:bldP spid="18" grpId="0" animBg="1"/>
      <p:bldP spid="18" grpId="1" animBg="1"/>
      <p:bldP spid="20" grpId="0"/>
      <p:bldP spid="20" grpId="1"/>
      <p:bldP spid="21" grpId="0" animBg="1"/>
      <p:bldP spid="21" grpId="1" animBg="1"/>
      <p:bldP spid="25" grpId="0"/>
      <p:bldP spid="25" grpId="1"/>
      <p:bldP spid="26" grpId="0" animBg="1"/>
      <p:bldP spid="26" grpId="1" animBg="1"/>
      <p:bldP spid="30" grpId="0"/>
      <p:bldP spid="30" grpId="1"/>
      <p:bldP spid="32" grpId="0" animBg="1"/>
      <p:bldP spid="32" grpId="1" animBg="1"/>
      <p:bldP spid="33" grpId="0" animBg="1"/>
      <p:bldP spid="33" grpId="1" animBg="1"/>
      <p:bldP spid="42" grpId="0"/>
      <p:bldP spid="42" grpId="1"/>
      <p:bldP spid="46" grpId="0"/>
      <p:bldP spid="4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áº¿t quáº£ hÃ¬nh áº£nh cho phÃ´ng ná»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22" y="0"/>
            <a:ext cx="91918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4" name="Rectangle 3"/>
          <p:cNvSpPr/>
          <p:nvPr/>
        </p:nvSpPr>
        <p:spPr>
          <a:xfrm>
            <a:off x="2954550" y="2823865"/>
            <a:ext cx="317875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solidFill>
                  <a:srgbClr val="FF0000"/>
                </a:solidFill>
                <a:effectLst>
                  <a:reflection blurRad="12700" stA="50000" endPos="50000" dist="5000" dir="5400000" sy="-100000" rotWithShape="0"/>
                </a:effectLst>
              </a:rPr>
              <a:t>Mở</a:t>
            </a:r>
            <a:r>
              <a:rPr lang="en-US" sz="5400" b="1" cap="all" spc="0" dirty="0" smtClean="0">
                <a:ln w="0"/>
                <a:solidFill>
                  <a:srgbClr val="FF0000"/>
                </a:solidFill>
                <a:effectLst>
                  <a:reflection blurRad="12700" stA="50000" endPos="50000" dist="5000" dir="5400000" sy="-100000" rotWithShape="0"/>
                </a:effectLst>
              </a:rPr>
              <a:t> </a:t>
            </a:r>
            <a:r>
              <a:rPr lang="en-US" sz="5400" b="1" cap="all" spc="0" dirty="0" err="1" smtClean="0">
                <a:ln w="0"/>
                <a:solidFill>
                  <a:srgbClr val="FF0000"/>
                </a:solidFill>
                <a:effectLst>
                  <a:reflection blurRad="12700" stA="50000" endPos="50000" dist="5000" dir="5400000" sy="-100000" rotWithShape="0"/>
                </a:effectLst>
              </a:rPr>
              <a:t>rộng</a:t>
            </a:r>
            <a:endParaRPr lang="en-US" sz="54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69406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612"/>
            <a:ext cx="3581400" cy="26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64612"/>
            <a:ext cx="3528848" cy="26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2753380"/>
            <a:ext cx="1600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Con </a:t>
            </a:r>
            <a:r>
              <a:rPr lang="en-US" sz="2800" b="1" dirty="0" err="1" smtClean="0">
                <a:solidFill>
                  <a:srgbClr val="FF0000"/>
                </a:solidFill>
                <a:latin typeface="Times New Roman" pitchFamily="18" charset="0"/>
                <a:cs typeface="Times New Roman" pitchFamily="18" charset="0"/>
              </a:rPr>
              <a:t>tôm</a:t>
            </a:r>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5943600" y="2753380"/>
            <a:ext cx="1931276"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Con </a:t>
            </a:r>
            <a:r>
              <a:rPr lang="en-US" sz="2800" b="1" dirty="0" err="1" smtClean="0">
                <a:solidFill>
                  <a:srgbClr val="FF0000"/>
                </a:solidFill>
                <a:latin typeface="Times New Roman" pitchFamily="18" charset="0"/>
                <a:cs typeface="Times New Roman" pitchFamily="18" charset="0"/>
              </a:rPr>
              <a:t>cá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heo</a:t>
            </a:r>
            <a:endParaRPr lang="en-US" sz="2800" b="1"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3459917"/>
            <a:ext cx="3581400" cy="271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1601" y="6182380"/>
            <a:ext cx="16002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Con </a:t>
            </a:r>
            <a:r>
              <a:rPr lang="en-US" sz="2800" b="1" dirty="0" err="1" smtClean="0">
                <a:solidFill>
                  <a:srgbClr val="FF0000"/>
                </a:solidFill>
                <a:latin typeface="Times New Roman" pitchFamily="18" charset="0"/>
                <a:cs typeface="Times New Roman" pitchFamily="18" charset="0"/>
              </a:rPr>
              <a:t>rùa</a:t>
            </a:r>
            <a:endParaRPr lang="en-US" sz="2800" b="1"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398" y="3471862"/>
            <a:ext cx="3600451"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19800" y="6182380"/>
            <a:ext cx="19050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Con </a:t>
            </a:r>
            <a:r>
              <a:rPr lang="en-US" sz="2800" b="1" dirty="0" err="1" smtClean="0">
                <a:solidFill>
                  <a:srgbClr val="FF0000"/>
                </a:solidFill>
                <a:latin typeface="Times New Roman" pitchFamily="18" charset="0"/>
                <a:cs typeface="Times New Roman" pitchFamily="18" charset="0"/>
              </a:rPr>
              <a:t>cá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voi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27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wipe(down)">
                                      <p:cBhvr>
                                        <p:cTn id="31" dur="500"/>
                                        <p:tgtEl>
                                          <p:spTgt spid="205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857"/>
            <a:ext cx="9144000" cy="701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1880" y="2169928"/>
            <a:ext cx="598420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 CHƠI:</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SÚC XẮC VUI NHỘN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4441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3600" dirty="0" err="1" smtClean="0"/>
              <a:t>Cách</a:t>
            </a:r>
            <a:r>
              <a:rPr lang="en-US" sz="3600" dirty="0" smtClean="0"/>
              <a:t> </a:t>
            </a:r>
            <a:r>
              <a:rPr lang="en-US" sz="3600" dirty="0" err="1" smtClean="0"/>
              <a:t>chơi</a:t>
            </a:r>
            <a:r>
              <a:rPr lang="en-US" sz="3600" dirty="0" smtClean="0"/>
              <a:t>: </a:t>
            </a:r>
            <a:r>
              <a:rPr lang="en-US" sz="3600" dirty="0" err="1" smtClean="0"/>
              <a:t>Cô</a:t>
            </a:r>
            <a:r>
              <a:rPr lang="en-US" sz="3600" dirty="0" smtClean="0"/>
              <a:t> </a:t>
            </a:r>
            <a:r>
              <a:rPr lang="en-US" sz="3600" dirty="0" err="1" smtClean="0"/>
              <a:t>có</a:t>
            </a:r>
            <a:r>
              <a:rPr lang="en-US" sz="3600" dirty="0" smtClean="0"/>
              <a:t> con </a:t>
            </a:r>
            <a:r>
              <a:rPr lang="en-US" sz="3600" dirty="0" err="1" smtClean="0"/>
              <a:t>súc</a:t>
            </a:r>
            <a:r>
              <a:rPr lang="en-US" sz="3600" dirty="0" smtClean="0"/>
              <a:t> </a:t>
            </a:r>
            <a:r>
              <a:rPr lang="en-US" sz="3600" dirty="0" err="1" smtClean="0"/>
              <a:t>xắc</a:t>
            </a:r>
            <a:r>
              <a:rPr lang="en-US" sz="3600" dirty="0" smtClean="0"/>
              <a:t> </a:t>
            </a:r>
            <a:r>
              <a:rPr lang="en-US" sz="3600" dirty="0" err="1" smtClean="0"/>
              <a:t>khổng</a:t>
            </a:r>
            <a:r>
              <a:rPr lang="en-US" sz="3600" dirty="0" smtClean="0"/>
              <a:t> </a:t>
            </a:r>
            <a:r>
              <a:rPr lang="en-US" sz="3600" dirty="0" err="1" smtClean="0"/>
              <a:t>lồ</a:t>
            </a:r>
            <a:r>
              <a:rPr lang="en-US" sz="3600" dirty="0" smtClean="0"/>
              <a:t>, </a:t>
            </a:r>
            <a:r>
              <a:rPr lang="en-US" sz="3600" dirty="0" err="1" smtClean="0"/>
              <a:t>trên</a:t>
            </a:r>
            <a:r>
              <a:rPr lang="en-US" sz="3600" dirty="0" smtClean="0"/>
              <a:t> </a:t>
            </a:r>
            <a:r>
              <a:rPr lang="en-US" sz="3600" dirty="0" err="1" smtClean="0"/>
              <a:t>mỗi</a:t>
            </a:r>
            <a:r>
              <a:rPr lang="en-US" sz="3600" dirty="0" smtClean="0"/>
              <a:t> </a:t>
            </a:r>
            <a:r>
              <a:rPr lang="en-US" sz="3600" dirty="0" err="1" smtClean="0"/>
              <a:t>mặt</a:t>
            </a:r>
            <a:r>
              <a:rPr lang="en-US" sz="3600" dirty="0" smtClean="0"/>
              <a:t> </a:t>
            </a:r>
            <a:r>
              <a:rPr lang="en-US" sz="3600" dirty="0" err="1" smtClean="0"/>
              <a:t>súc</a:t>
            </a:r>
            <a:r>
              <a:rPr lang="en-US" sz="3600" dirty="0" smtClean="0"/>
              <a:t> </a:t>
            </a:r>
            <a:r>
              <a:rPr lang="en-US" sz="3600" dirty="0" err="1" smtClean="0"/>
              <a:t>xắc</a:t>
            </a:r>
            <a:r>
              <a:rPr lang="en-US" sz="3600" dirty="0" smtClean="0"/>
              <a:t> </a:t>
            </a:r>
            <a:r>
              <a:rPr lang="en-US" sz="3600" dirty="0" err="1" smtClean="0"/>
              <a:t>cô</a:t>
            </a:r>
            <a:r>
              <a:rPr lang="en-US" sz="3600" dirty="0" smtClean="0"/>
              <a:t> </a:t>
            </a:r>
            <a:r>
              <a:rPr lang="en-US" sz="3600" dirty="0" err="1" smtClean="0"/>
              <a:t>có</a:t>
            </a:r>
            <a:r>
              <a:rPr lang="en-US" sz="3600" dirty="0" smtClean="0"/>
              <a:t> </a:t>
            </a:r>
            <a:r>
              <a:rPr lang="en-US" sz="3600" dirty="0" err="1" smtClean="0"/>
              <a:t>hình</a:t>
            </a:r>
            <a:r>
              <a:rPr lang="en-US" sz="3600" dirty="0" smtClean="0"/>
              <a:t> </a:t>
            </a:r>
            <a:r>
              <a:rPr lang="en-US" sz="3600" dirty="0" err="1" smtClean="0"/>
              <a:t>ảnh</a:t>
            </a:r>
            <a:r>
              <a:rPr lang="en-US" sz="3600" dirty="0" smtClean="0"/>
              <a:t> </a:t>
            </a:r>
            <a:r>
              <a:rPr lang="en-US" sz="3600" dirty="0" err="1" smtClean="0"/>
              <a:t>của</a:t>
            </a:r>
            <a:r>
              <a:rPr lang="en-US" sz="3600" dirty="0" smtClean="0"/>
              <a:t> </a:t>
            </a:r>
            <a:r>
              <a:rPr lang="en-US" sz="3600" dirty="0" err="1" smtClean="0"/>
              <a:t>các</a:t>
            </a:r>
            <a:r>
              <a:rPr lang="en-US" sz="3600" dirty="0" smtClean="0"/>
              <a:t> con </a:t>
            </a:r>
            <a:r>
              <a:rPr lang="en-US" sz="3600" dirty="0" err="1" smtClean="0"/>
              <a:t>vật</a:t>
            </a:r>
            <a:r>
              <a:rPr lang="en-US" sz="3600" dirty="0" smtClean="0"/>
              <a:t>. </a:t>
            </a:r>
            <a:r>
              <a:rPr lang="en-US" sz="3600" dirty="0" err="1" smtClean="0"/>
              <a:t>Khi</a:t>
            </a:r>
            <a:r>
              <a:rPr lang="en-US" sz="3600" dirty="0" smtClean="0"/>
              <a:t> </a:t>
            </a:r>
            <a:r>
              <a:rPr lang="en-US" sz="3600" dirty="0" err="1" smtClean="0"/>
              <a:t>cô</a:t>
            </a:r>
            <a:r>
              <a:rPr lang="en-US" sz="3600" dirty="0" smtClean="0"/>
              <a:t> </a:t>
            </a:r>
            <a:r>
              <a:rPr lang="en-US" sz="3600" dirty="0" err="1" smtClean="0"/>
              <a:t>tung</a:t>
            </a:r>
            <a:r>
              <a:rPr lang="en-US" sz="3600" dirty="0" smtClean="0"/>
              <a:t> </a:t>
            </a:r>
            <a:r>
              <a:rPr lang="en-US" sz="3600" dirty="0" err="1" smtClean="0"/>
              <a:t>súc</a:t>
            </a:r>
            <a:r>
              <a:rPr lang="en-US" sz="3600" dirty="0" smtClean="0"/>
              <a:t> </a:t>
            </a:r>
            <a:r>
              <a:rPr lang="en-US" sz="3600" dirty="0" err="1" smtClean="0"/>
              <a:t>xắc</a:t>
            </a:r>
            <a:r>
              <a:rPr lang="en-US" sz="3600" dirty="0" smtClean="0"/>
              <a:t> </a:t>
            </a:r>
            <a:r>
              <a:rPr lang="en-US" sz="3600" dirty="0" err="1" smtClean="0"/>
              <a:t>lên</a:t>
            </a:r>
            <a:r>
              <a:rPr lang="en-US" sz="3600" dirty="0" smtClean="0"/>
              <a:t>, </a:t>
            </a:r>
            <a:r>
              <a:rPr lang="en-US" sz="3600" dirty="0" err="1" smtClean="0"/>
              <a:t>hình</a:t>
            </a:r>
            <a:r>
              <a:rPr lang="en-US" sz="3600" dirty="0" smtClean="0"/>
              <a:t> </a:t>
            </a:r>
            <a:r>
              <a:rPr lang="en-US" sz="3600" dirty="0" err="1" smtClean="0"/>
              <a:t>ảnh</a:t>
            </a:r>
            <a:r>
              <a:rPr lang="en-US" sz="3600" dirty="0" smtClean="0"/>
              <a:t> con </a:t>
            </a:r>
            <a:r>
              <a:rPr lang="en-US" sz="3600" dirty="0" err="1" smtClean="0"/>
              <a:t>vật</a:t>
            </a:r>
            <a:r>
              <a:rPr lang="en-US" sz="3600" dirty="0" smtClean="0"/>
              <a:t> </a:t>
            </a:r>
            <a:r>
              <a:rPr lang="en-US" sz="3600" dirty="0" err="1" smtClean="0"/>
              <a:t>nào</a:t>
            </a:r>
            <a:r>
              <a:rPr lang="en-US" sz="3600" dirty="0" smtClean="0"/>
              <a:t> </a:t>
            </a:r>
            <a:r>
              <a:rPr lang="en-US" sz="3600" dirty="0" err="1" smtClean="0"/>
              <a:t>hiện</a:t>
            </a:r>
            <a:r>
              <a:rPr lang="en-US" sz="3600" dirty="0" smtClean="0"/>
              <a:t> </a:t>
            </a:r>
            <a:r>
              <a:rPr lang="en-US" sz="3600" dirty="0" err="1" smtClean="0"/>
              <a:t>lên</a:t>
            </a:r>
            <a:r>
              <a:rPr lang="en-US" sz="3600" dirty="0" smtClean="0"/>
              <a:t> </a:t>
            </a:r>
            <a:r>
              <a:rPr lang="en-US" sz="3600" dirty="0" err="1" smtClean="0"/>
              <a:t>thì</a:t>
            </a:r>
            <a:r>
              <a:rPr lang="en-US" sz="3600" dirty="0" smtClean="0"/>
              <a:t> </a:t>
            </a:r>
            <a:r>
              <a:rPr lang="en-US" sz="3600" dirty="0" err="1" smtClean="0"/>
              <a:t>các</a:t>
            </a:r>
            <a:r>
              <a:rPr lang="en-US" sz="3600" dirty="0" smtClean="0"/>
              <a:t> con </a:t>
            </a:r>
            <a:r>
              <a:rPr lang="en-US" sz="3600" dirty="0" err="1" smtClean="0"/>
              <a:t>sẽ</a:t>
            </a:r>
            <a:r>
              <a:rPr lang="en-US" sz="3600" dirty="0" smtClean="0"/>
              <a:t> </a:t>
            </a:r>
            <a:r>
              <a:rPr lang="en-US" sz="3600" dirty="0" err="1" smtClean="0"/>
              <a:t>phải</a:t>
            </a:r>
            <a:r>
              <a:rPr lang="en-US" sz="3600" dirty="0" smtClean="0"/>
              <a:t> </a:t>
            </a:r>
            <a:r>
              <a:rPr lang="en-US" sz="3600" dirty="0" err="1" smtClean="0"/>
              <a:t>bắt</a:t>
            </a:r>
            <a:r>
              <a:rPr lang="en-US" sz="3600" dirty="0" smtClean="0"/>
              <a:t> </a:t>
            </a:r>
            <a:r>
              <a:rPr lang="en-US" sz="3600" dirty="0" err="1" smtClean="0"/>
              <a:t>chước</a:t>
            </a:r>
            <a:r>
              <a:rPr lang="en-US" sz="3600" dirty="0" smtClean="0"/>
              <a:t> </a:t>
            </a:r>
            <a:r>
              <a:rPr lang="en-US" sz="3600" dirty="0" err="1" smtClean="0"/>
              <a:t>tạo</a:t>
            </a:r>
            <a:r>
              <a:rPr lang="en-US" sz="3600" dirty="0" smtClean="0"/>
              <a:t> </a:t>
            </a:r>
            <a:r>
              <a:rPr lang="en-US" sz="3600" dirty="0" err="1" smtClean="0"/>
              <a:t>dáng</a:t>
            </a:r>
            <a:r>
              <a:rPr lang="en-US" sz="3600" dirty="0" smtClean="0"/>
              <a:t> </a:t>
            </a:r>
            <a:r>
              <a:rPr lang="en-US" sz="3600" dirty="0" err="1" smtClean="0"/>
              <a:t>của</a:t>
            </a:r>
            <a:r>
              <a:rPr lang="en-US" sz="3600" dirty="0" smtClean="0"/>
              <a:t> con </a:t>
            </a:r>
            <a:r>
              <a:rPr lang="en-US" sz="3600" dirty="0" err="1" smtClean="0"/>
              <a:t>vật</a:t>
            </a:r>
            <a:r>
              <a:rPr lang="en-US" sz="3600" dirty="0" smtClean="0"/>
              <a:t> </a:t>
            </a:r>
            <a:r>
              <a:rPr lang="en-US" sz="3600" dirty="0" err="1" smtClean="0"/>
              <a:t>đó</a:t>
            </a:r>
            <a:r>
              <a:rPr lang="en-US" sz="3600" dirty="0" smtClean="0"/>
              <a:t>.</a:t>
            </a:r>
            <a:endParaRPr lang="en-US" sz="3600" dirty="0"/>
          </a:p>
        </p:txBody>
      </p:sp>
    </p:spTree>
    <p:extLst>
      <p:ext uri="{BB962C8B-B14F-4D97-AF65-F5344CB8AC3E}">
        <p14:creationId xmlns:p14="http://schemas.microsoft.com/office/powerpoint/2010/main" val="304936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1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92680" y="2362200"/>
            <a:ext cx="4158639" cy="1754326"/>
          </a:xfrm>
          <a:prstGeom prst="rect">
            <a:avLst/>
          </a:prstGeom>
          <a:noFill/>
        </p:spPr>
        <p:txBody>
          <a:bodyPr wrap="none" lIns="91440" tIns="45720" rIns="91440" bIns="45720">
            <a:spAutoFit/>
          </a:bodyPr>
          <a:lstStyle/>
          <a:p>
            <a:pPr algn="ct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chơi</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Ai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đoán</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giỏi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7196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rmAutofit fontScale="90000"/>
          </a:bodyPr>
          <a:lstStyle/>
          <a:p>
            <a:r>
              <a:rPr lang="en-US" dirty="0" err="1" smtClean="0"/>
              <a:t>Cách</a:t>
            </a:r>
            <a:r>
              <a:rPr lang="en-US" dirty="0" smtClean="0"/>
              <a:t> </a:t>
            </a:r>
            <a:r>
              <a:rPr lang="en-US" dirty="0" err="1" smtClean="0"/>
              <a:t>chơi</a:t>
            </a:r>
            <a:r>
              <a:rPr lang="en-US" dirty="0" smtClean="0"/>
              <a:t>: </a:t>
            </a:r>
            <a:r>
              <a:rPr lang="en-US" dirty="0" err="1" smtClean="0"/>
              <a:t>Cô</a:t>
            </a:r>
            <a:r>
              <a:rPr lang="en-US" dirty="0" smtClean="0"/>
              <a:t> </a:t>
            </a:r>
            <a:r>
              <a:rPr lang="en-US" dirty="0" err="1" smtClean="0"/>
              <a:t>có</a:t>
            </a:r>
            <a:r>
              <a:rPr lang="en-US" dirty="0" smtClean="0"/>
              <a:t> </a:t>
            </a:r>
            <a:r>
              <a:rPr lang="en-US" dirty="0" err="1" smtClean="0"/>
              <a:t>hình</a:t>
            </a:r>
            <a:r>
              <a:rPr lang="en-US" dirty="0" smtClean="0"/>
              <a:t> </a:t>
            </a:r>
            <a:r>
              <a:rPr lang="en-US" dirty="0" err="1" smtClean="0"/>
              <a:t>ảnh</a:t>
            </a:r>
            <a:r>
              <a:rPr lang="en-US" dirty="0" smtClean="0"/>
              <a:t> </a:t>
            </a:r>
            <a:r>
              <a:rPr lang="en-US" dirty="0" err="1" smtClean="0"/>
              <a:t>các</a:t>
            </a:r>
            <a:r>
              <a:rPr lang="en-US" dirty="0" smtClean="0"/>
              <a:t> con </a:t>
            </a:r>
            <a:r>
              <a:rPr lang="en-US" dirty="0" err="1" smtClean="0"/>
              <a:t>vật</a:t>
            </a:r>
            <a:r>
              <a:rPr lang="en-US" dirty="0" smtClean="0"/>
              <a:t>, </a:t>
            </a:r>
            <a:r>
              <a:rPr lang="en-US" dirty="0" err="1" smtClean="0"/>
              <a:t>các</a:t>
            </a:r>
            <a:r>
              <a:rPr lang="en-US" dirty="0" smtClean="0"/>
              <a:t> con </a:t>
            </a:r>
            <a:r>
              <a:rPr lang="en-US" dirty="0" err="1" smtClean="0"/>
              <a:t>sẽ</a:t>
            </a:r>
            <a:r>
              <a:rPr lang="en-US" dirty="0" smtClean="0"/>
              <a:t> </a:t>
            </a:r>
            <a:r>
              <a:rPr lang="en-US" dirty="0" err="1" smtClean="0"/>
              <a:t>phải</a:t>
            </a:r>
            <a:r>
              <a:rPr lang="en-US" dirty="0" smtClean="0"/>
              <a:t> </a:t>
            </a:r>
            <a:r>
              <a:rPr lang="en-US" dirty="0" err="1" smtClean="0"/>
              <a:t>chọn</a:t>
            </a:r>
            <a:r>
              <a:rPr lang="en-US" dirty="0" smtClean="0"/>
              <a:t> </a:t>
            </a:r>
            <a:r>
              <a:rPr lang="en-US" dirty="0" err="1" smtClean="0"/>
              <a:t>và</a:t>
            </a:r>
            <a:r>
              <a:rPr lang="en-US" dirty="0" smtClean="0"/>
              <a:t> </a:t>
            </a:r>
            <a:r>
              <a:rPr lang="en-US" dirty="0" err="1" smtClean="0"/>
              <a:t>khoanh</a:t>
            </a:r>
            <a:r>
              <a:rPr lang="en-US" dirty="0" smtClean="0"/>
              <a:t> </a:t>
            </a:r>
            <a:r>
              <a:rPr lang="en-US" dirty="0" err="1" smtClean="0"/>
              <a:t>tròn</a:t>
            </a:r>
            <a:r>
              <a:rPr lang="en-US" dirty="0" smtClean="0"/>
              <a:t> </a:t>
            </a:r>
            <a:r>
              <a:rPr lang="en-US" dirty="0" err="1" smtClean="0"/>
              <a:t>những</a:t>
            </a:r>
            <a:r>
              <a:rPr lang="en-US" dirty="0" smtClean="0"/>
              <a:t> con </a:t>
            </a:r>
            <a:r>
              <a:rPr lang="en-US" dirty="0" err="1" smtClean="0"/>
              <a:t>vật</a:t>
            </a:r>
            <a:r>
              <a:rPr lang="en-US" dirty="0" smtClean="0"/>
              <a:t> </a:t>
            </a:r>
            <a:r>
              <a:rPr lang="en-US" dirty="0" err="1" smtClean="0"/>
              <a:t>sống</a:t>
            </a:r>
            <a:r>
              <a:rPr lang="en-US" dirty="0" smtClean="0"/>
              <a:t> ở </a:t>
            </a:r>
            <a:r>
              <a:rPr lang="en-US" dirty="0" err="1" smtClean="0"/>
              <a:t>dưới</a:t>
            </a:r>
            <a:r>
              <a:rPr lang="en-US" dirty="0" smtClean="0"/>
              <a:t> </a:t>
            </a:r>
            <a:r>
              <a:rPr lang="en-US" dirty="0" err="1" smtClean="0"/>
              <a:t>nước</a:t>
            </a:r>
            <a:r>
              <a:rPr lang="en-US" dirty="0" smtClean="0"/>
              <a:t>.</a:t>
            </a:r>
            <a:endParaRPr lang="en-US" dirty="0"/>
          </a:p>
        </p:txBody>
      </p:sp>
    </p:spTree>
    <p:extLst>
      <p:ext uri="{BB962C8B-B14F-4D97-AF65-F5344CB8AC3E}">
        <p14:creationId xmlns:p14="http://schemas.microsoft.com/office/powerpoint/2010/main" val="1676505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124</Words>
  <Application>Microsoft Office PowerPoint</Application>
  <PresentationFormat>On-screen Show (4:3)</PresentationFormat>
  <Paragraphs>21</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Cách chơi: Cô có con súc xắc khổng lồ, trên mỗi mặt súc xắc cô có hình ảnh của các con vật. Khi cô tung súc xắc lên, hình ảnh con vật nào hiện lên thì các con sẽ phải bắt chước tạo dáng của con vật đó.</vt:lpstr>
      <vt:lpstr>PowerPoint Presentation</vt:lpstr>
      <vt:lpstr>Cách chơi: Cô có hình ảnh các con vật, các con sẽ phải chọn và khoanh tròn những con vật sống ở dưới nước.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dc:creator>
  <cp:lastModifiedBy>SKY</cp:lastModifiedBy>
  <cp:revision>17</cp:revision>
  <dcterms:created xsi:type="dcterms:W3CDTF">2018-12-14T08:57:55Z</dcterms:created>
  <dcterms:modified xsi:type="dcterms:W3CDTF">2019-01-29T02:22:56Z</dcterms:modified>
</cp:coreProperties>
</file>