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2648159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422541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399325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2350409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DB498-36BF-4E78-AB6B-43FCCA569AED}"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4117086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DB498-36BF-4E78-AB6B-43FCCA569AED}"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615448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DB498-36BF-4E78-AB6B-43FCCA569AED}" type="datetimeFigureOut">
              <a:rPr lang="en-US" smtClean="0"/>
              <a:pPr/>
              <a:t>4/11/2018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1866241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DB498-36BF-4E78-AB6B-43FCCA569AED}" type="datetimeFigureOut">
              <a:rPr lang="en-US" smtClean="0"/>
              <a:pPr/>
              <a:t>4/11/2018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555813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DB498-36BF-4E78-AB6B-43FCCA569AED}" type="datetimeFigureOut">
              <a:rPr lang="en-US" smtClean="0"/>
              <a:pPr/>
              <a:t>4/11/2018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361215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DB498-36BF-4E78-AB6B-43FCCA569AED}"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2795494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DB498-36BF-4E78-AB6B-43FCCA569AED}"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p14="http://schemas.microsoft.com/office/powerpoint/2010/main" val="544302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DB498-36BF-4E78-AB6B-43FCCA569AED}" type="datetimeFigureOut">
              <a:rPr lang="en-US" smtClean="0"/>
              <a:pPr/>
              <a:t>4/11/2018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85C9E-A5B6-4C95-B8FA-720CF36DF68D}" type="slidenum">
              <a:rPr lang="en-US" smtClean="0"/>
              <a:pPr/>
              <a:t>‹#›</a:t>
            </a:fld>
            <a:endParaRPr lang="en-US"/>
          </a:p>
        </p:txBody>
      </p:sp>
    </p:spTree>
    <p:extLst>
      <p:ext uri="{BB962C8B-B14F-4D97-AF65-F5344CB8AC3E}">
        <p14:creationId xmlns:p14="http://schemas.microsoft.com/office/powerpoint/2010/main" val="510162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i="1" dirty="0" err="1" smtClean="0">
                <a:latin typeface="Times New Roman" pitchFamily="18" charset="0"/>
                <a:cs typeface="Times New Roman" pitchFamily="18" charset="0"/>
              </a:rPr>
              <a:t>Hướng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dẫn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phòng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chống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bệnh</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tay</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chân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miệng</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886200"/>
            <a:ext cx="6858000" cy="1752600"/>
          </a:xfrm>
        </p:spPr>
        <p:txBody>
          <a:bodyPr/>
          <a:lstStyle/>
          <a:p>
            <a:r>
              <a:rPr lang="en-US" dirty="0" err="1" smtClean="0">
                <a:latin typeface="Times New Roman" pitchFamily="18" charset="0"/>
                <a:cs typeface="Times New Roman" pitchFamily="18" charset="0"/>
              </a:rPr>
              <a:t>Người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Nguyễn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Nga</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(NV Y </a:t>
            </a:r>
            <a:r>
              <a:rPr lang="en-US" dirty="0" err="1" smtClean="0">
                <a:latin typeface="Times New Roman" pitchFamily="18" charset="0"/>
                <a:cs typeface="Times New Roman" pitchFamily="18" charset="0"/>
              </a:rPr>
              <a:t>tế</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39158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b="1" dirty="0"/>
              <a:t>2. </a:t>
            </a:r>
            <a:r>
              <a:rPr lang="en-US" b="1" dirty="0" err="1"/>
              <a:t>Vệ</a:t>
            </a:r>
            <a:r>
              <a:rPr lang="en-US" b="1" dirty="0"/>
              <a:t> </a:t>
            </a:r>
            <a:r>
              <a:rPr lang="en-US" b="1" dirty="0" err="1"/>
              <a:t>sinh</a:t>
            </a:r>
            <a:r>
              <a:rPr lang="en-US" b="1" dirty="0"/>
              <a:t> an </a:t>
            </a:r>
            <a:r>
              <a:rPr lang="en-US" b="1" dirty="0" err="1"/>
              <a:t>toàn</a:t>
            </a:r>
            <a:r>
              <a:rPr lang="en-US" b="1" dirty="0"/>
              <a:t> </a:t>
            </a:r>
            <a:r>
              <a:rPr lang="en-US" b="1" dirty="0" err="1"/>
              <a:t>thực</a:t>
            </a:r>
            <a:r>
              <a:rPr lang="en-US" b="1" dirty="0"/>
              <a:t> </a:t>
            </a:r>
            <a:r>
              <a:rPr lang="en-US" b="1" dirty="0" err="1"/>
              <a:t>phẩm</a:t>
            </a:r>
            <a:r>
              <a:rPr lang="en-US" b="1" dirty="0"/>
              <a:t>:</a:t>
            </a:r>
          </a:p>
        </p:txBody>
      </p:sp>
      <p:sp>
        <p:nvSpPr>
          <p:cNvPr id="3" name="Content Placeholder 2"/>
          <p:cNvSpPr>
            <a:spLocks noGrp="1"/>
          </p:cNvSpPr>
          <p:nvPr>
            <p:ph idx="1"/>
          </p:nvPr>
        </p:nvSpPr>
        <p:spPr>
          <a:xfrm>
            <a:off x="457200" y="1295400"/>
            <a:ext cx="8229600" cy="5257800"/>
          </a:xfrm>
        </p:spPr>
        <p:txBody>
          <a:bodyPr>
            <a:normAutofit/>
          </a:bodyPr>
          <a:lstStyle/>
          <a:p>
            <a:pPr marL="0" indent="0" algn="just">
              <a:buNone/>
            </a:pPr>
            <a:r>
              <a:rPr lang="vi-VN" sz="3600" dirty="0">
                <a:latin typeface="+mj-lt"/>
              </a:rPr>
              <a:t>- Cho trẻ ăn chín, uống chín.</a:t>
            </a:r>
          </a:p>
          <a:p>
            <a:pPr algn="just">
              <a:buFontTx/>
              <a:buChar char="-"/>
            </a:pPr>
            <a:r>
              <a:rPr lang="vi-VN" sz="3600" dirty="0" smtClean="0">
                <a:latin typeface="+mj-lt"/>
              </a:rPr>
              <a:t>Dùng </a:t>
            </a:r>
            <a:r>
              <a:rPr lang="vi-VN" sz="3600" dirty="0">
                <a:latin typeface="+mj-lt"/>
              </a:rPr>
              <a:t>riêng </a:t>
            </a:r>
            <a:r>
              <a:rPr lang="vi-VN" sz="3600" dirty="0" smtClean="0">
                <a:latin typeface="+mj-lt"/>
              </a:rPr>
              <a:t>thìa</a:t>
            </a:r>
            <a:r>
              <a:rPr lang="en-US" sz="3600" dirty="0" smtClean="0">
                <a:latin typeface="+mj-lt"/>
              </a:rPr>
              <a:t>,</a:t>
            </a:r>
            <a:r>
              <a:rPr lang="vi-VN" sz="3600" dirty="0" smtClean="0">
                <a:latin typeface="+mj-lt"/>
              </a:rPr>
              <a:t> bát</a:t>
            </a:r>
            <a:r>
              <a:rPr lang="en-US" sz="3600" dirty="0" smtClean="0">
                <a:latin typeface="+mj-lt"/>
              </a:rPr>
              <a:t>, </a:t>
            </a:r>
            <a:r>
              <a:rPr lang="en-US" sz="3600" dirty="0" err="1" smtClean="0">
                <a:latin typeface="Times New Roman" pitchFamily="18" charset="0"/>
                <a:cs typeface="Times New Roman" pitchFamily="18" charset="0"/>
              </a:rPr>
              <a:t>cốc</a:t>
            </a:r>
            <a:r>
              <a:rPr lang="vi-VN" sz="3600" dirty="0" smtClean="0">
                <a:latin typeface="+mj-lt"/>
              </a:rPr>
              <a:t> </a:t>
            </a:r>
            <a:r>
              <a:rPr lang="vi-VN" sz="3600" dirty="0">
                <a:latin typeface="+mj-lt"/>
              </a:rPr>
              <a:t>cho trẻ</a:t>
            </a:r>
            <a:r>
              <a:rPr lang="vi-VN" sz="3600" dirty="0" smtClean="0">
                <a:latin typeface="+mj-lt"/>
              </a:rPr>
              <a:t>.</a:t>
            </a:r>
            <a:endParaRPr lang="en-US" sz="3600" dirty="0" smtClean="0">
              <a:latin typeface="+mj-lt"/>
            </a:endParaRPr>
          </a:p>
          <a:p>
            <a:pPr algn="just">
              <a:buFontTx/>
              <a:buChar char="-"/>
            </a:pPr>
            <a:r>
              <a:rPr lang="en-US" sz="3600" dirty="0" err="1" smtClean="0">
                <a:latin typeface="Times New Roman" pitchFamily="18" charset="0"/>
                <a:cs typeface="Times New Roman" pitchFamily="18" charset="0"/>
              </a:rPr>
              <a:t>Không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sử</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dụng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chung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khăn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mặt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đồ</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dùng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cá</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nhân</a:t>
            </a:r>
            <a:r>
              <a:rPr lang="en-US" sz="3600" dirty="0" smtClean="0">
                <a:latin typeface="Times New Roman" pitchFamily="18" charset="0"/>
                <a:cs typeface="Times New Roman" pitchFamily="18" charset="0"/>
              </a:rPr>
              <a:t>.</a:t>
            </a:r>
          </a:p>
          <a:p>
            <a:pPr algn="just">
              <a:buFontTx/>
              <a:buChar char="-"/>
            </a:pPr>
            <a:r>
              <a:rPr lang="en-US" sz="3600" dirty="0" smtClean="0">
                <a:latin typeface="Times New Roman" pitchFamily="18" charset="0"/>
                <a:cs typeface="Times New Roman" pitchFamily="18" charset="0"/>
              </a:rPr>
              <a:t>Cho </a:t>
            </a:r>
            <a:r>
              <a:rPr lang="en-US" sz="3600" dirty="0" err="1" smtClean="0">
                <a:latin typeface="Times New Roman" pitchFamily="18" charset="0"/>
                <a:cs typeface="Times New Roman" pitchFamily="18" charset="0"/>
              </a:rPr>
              <a:t>trẻ</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rửa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tay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bằng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xà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phòng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trước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sau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khi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ăn</a:t>
            </a:r>
            <a:r>
              <a:rPr lang="en-US" sz="3600" dirty="0">
                <a:latin typeface="Times New Roman" pitchFamily="18" charset="0"/>
                <a:cs typeface="Times New Roman" pitchFamily="18" charset="0"/>
              </a:rPr>
              <a:t>.</a:t>
            </a:r>
            <a:endParaRPr lang="vi-VN" sz="3600" dirty="0">
              <a:latin typeface="Times New Roman" pitchFamily="18" charset="0"/>
              <a:cs typeface="Times New Roman" pitchFamily="18" charset="0"/>
            </a:endParaRPr>
          </a:p>
        </p:txBody>
      </p:sp>
    </p:spTree>
    <p:extLst>
      <p:ext uri="{BB962C8B-B14F-4D97-AF65-F5344CB8AC3E}">
        <p14:creationId xmlns:p14="http://schemas.microsoft.com/office/powerpoint/2010/main" val="2388551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b="1" dirty="0"/>
              <a:t>3. </a:t>
            </a:r>
            <a:r>
              <a:rPr lang="en-US" sz="3600" b="1" dirty="0" err="1"/>
              <a:t>Phát</a:t>
            </a:r>
            <a:r>
              <a:rPr lang="en-US" sz="3600" b="1" dirty="0"/>
              <a:t> </a:t>
            </a:r>
            <a:r>
              <a:rPr lang="en-US" sz="3600" b="1" dirty="0" err="1"/>
              <a:t>hiện</a:t>
            </a:r>
            <a:r>
              <a:rPr lang="en-US" sz="3600" b="1" dirty="0"/>
              <a:t> </a:t>
            </a:r>
            <a:r>
              <a:rPr lang="en-US" sz="3600" b="1" dirty="0" err="1"/>
              <a:t>sớm</a:t>
            </a:r>
            <a:r>
              <a:rPr lang="en-US" sz="3600" b="1" dirty="0"/>
              <a:t> </a:t>
            </a:r>
            <a:r>
              <a:rPr lang="en-US" sz="3600" b="1" dirty="0" err="1"/>
              <a:t>các</a:t>
            </a:r>
            <a:r>
              <a:rPr lang="en-US" sz="3600" b="1" dirty="0"/>
              <a:t> </a:t>
            </a:r>
            <a:r>
              <a:rPr lang="en-US" sz="3600" b="1" dirty="0" err="1"/>
              <a:t>dấu</a:t>
            </a:r>
            <a:r>
              <a:rPr lang="en-US" sz="3600" b="1" dirty="0"/>
              <a:t> </a:t>
            </a:r>
            <a:r>
              <a:rPr lang="en-US" sz="3600" b="1" dirty="0" err="1"/>
              <a:t>hiệu</a:t>
            </a:r>
            <a:r>
              <a:rPr lang="en-US" sz="3600" b="1" dirty="0"/>
              <a:t> </a:t>
            </a:r>
            <a:r>
              <a:rPr lang="en-US" sz="3600" b="1" dirty="0" err="1"/>
              <a:t>của</a:t>
            </a:r>
            <a:r>
              <a:rPr lang="en-US" sz="3600" b="1" dirty="0"/>
              <a:t> </a:t>
            </a:r>
            <a:r>
              <a:rPr lang="en-US" sz="3600" b="1" dirty="0" err="1"/>
              <a:t>bệnh</a:t>
            </a:r>
            <a:r>
              <a:rPr lang="en-US" sz="3600" b="1" dirty="0"/>
              <a:t>:</a:t>
            </a:r>
          </a:p>
        </p:txBody>
      </p:sp>
      <p:sp>
        <p:nvSpPr>
          <p:cNvPr id="3" name="Content Placeholder 2"/>
          <p:cNvSpPr>
            <a:spLocks noGrp="1"/>
          </p:cNvSpPr>
          <p:nvPr>
            <p:ph idx="1"/>
          </p:nvPr>
        </p:nvSpPr>
        <p:spPr>
          <a:xfrm>
            <a:off x="457200" y="1143000"/>
            <a:ext cx="8229600" cy="5257800"/>
          </a:xfrm>
        </p:spPr>
        <p:txBody>
          <a:bodyPr/>
          <a:lstStyle/>
          <a:p>
            <a:pPr marL="0" indent="0" algn="just">
              <a:lnSpc>
                <a:spcPct val="150000"/>
              </a:lnSpc>
              <a:buNone/>
            </a:pPr>
            <a:r>
              <a:rPr lang="vi-VN" dirty="0">
                <a:latin typeface="+mj-lt"/>
              </a:rPr>
              <a:t>- Khi thấy trẻ sốt và có bọng nước ở bàn tay, bàn chân hoặc bên trong miệng, cần cho trẻ nghỉ </a:t>
            </a:r>
            <a:r>
              <a:rPr lang="vi-VN" dirty="0" smtClean="0">
                <a:latin typeface="+mj-lt"/>
              </a:rPr>
              <a:t>học</a:t>
            </a:r>
            <a:r>
              <a:rPr lang="en-US" dirty="0" smtClean="0">
                <a:latin typeface="+mj-lt"/>
              </a:rPr>
              <a:t> </a:t>
            </a:r>
            <a:r>
              <a:rPr lang="en-US" dirty="0" err="1" smtClean="0">
                <a:latin typeface="Times New Roman" pitchFamily="18" charset="0"/>
                <a:cs typeface="Times New Roman" pitchFamily="18" charset="0"/>
              </a:rPr>
              <a:t>đến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khỏi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bệnh</a:t>
            </a:r>
            <a:r>
              <a:rPr lang="vi-VN" dirty="0" smtClean="0">
                <a:latin typeface="Times New Roman" pitchFamily="18" charset="0"/>
                <a:cs typeface="Times New Roman" pitchFamily="18" charset="0"/>
              </a:rPr>
              <a:t> </a:t>
            </a:r>
            <a:r>
              <a:rPr lang="vi-VN" dirty="0">
                <a:latin typeface="+mj-lt"/>
              </a:rPr>
              <a:t>và đưa trẻ đến </a:t>
            </a:r>
            <a:r>
              <a:rPr lang="vi-VN" dirty="0" smtClean="0">
                <a:latin typeface="+mj-lt"/>
              </a:rPr>
              <a:t>ngay</a:t>
            </a:r>
            <a:r>
              <a:rPr lang="en-US" dirty="0" smtClean="0">
                <a:latin typeface="+mj-lt"/>
              </a:rPr>
              <a:t> </a:t>
            </a:r>
            <a:r>
              <a:rPr lang="vi-VN" dirty="0" smtClean="0">
                <a:latin typeface="+mj-lt"/>
              </a:rPr>
              <a:t>cơ </a:t>
            </a:r>
            <a:r>
              <a:rPr lang="vi-VN" dirty="0">
                <a:latin typeface="+mj-lt"/>
              </a:rPr>
              <a:t>sở y tế gần nhất.</a:t>
            </a:r>
          </a:p>
          <a:p>
            <a:pPr marL="0" indent="0" algn="just">
              <a:lnSpc>
                <a:spcPct val="150000"/>
              </a:lnSpc>
              <a:buNone/>
            </a:pPr>
            <a:r>
              <a:rPr lang="vi-VN" dirty="0">
                <a:latin typeface="+mj-lt"/>
              </a:rPr>
              <a:t>- Không để trẻ bị bệnh tiếp xúc với các trẻ khác.</a:t>
            </a:r>
          </a:p>
          <a:p>
            <a:pPr marL="0" indent="0" algn="just">
              <a:lnSpc>
                <a:spcPct val="150000"/>
              </a:lnSpc>
              <a:buNone/>
            </a:pPr>
            <a:r>
              <a:rPr lang="vi-VN" dirty="0">
                <a:latin typeface="+mj-lt"/>
              </a:rPr>
              <a:t>- Hạn chế ôm hôn trẻ.</a:t>
            </a:r>
          </a:p>
          <a:p>
            <a:endParaRPr lang="en-US" dirty="0"/>
          </a:p>
        </p:txBody>
      </p:sp>
    </p:spTree>
    <p:extLst>
      <p:ext uri="{BB962C8B-B14F-4D97-AF65-F5344CB8AC3E}">
        <p14:creationId xmlns:p14="http://schemas.microsoft.com/office/powerpoint/2010/main" val="2346272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pPr marL="0" indent="0" algn="just">
              <a:lnSpc>
                <a:spcPct val="150000"/>
              </a:lnSpc>
              <a:buNone/>
            </a:pPr>
            <a:r>
              <a:rPr lang="vi-VN" b="1" i="1" dirty="0">
                <a:latin typeface="+mj-lt"/>
              </a:rPr>
              <a:t>Trên đây là những thông tin cần thiết về dịch bệnh tay chân miệng. Cán bộ giáo viên, nhân viên và </a:t>
            </a:r>
            <a:r>
              <a:rPr lang="vi-VN" b="1" i="1" dirty="0" smtClean="0">
                <a:latin typeface="+mj-lt"/>
              </a:rPr>
              <a:t>phụ </a:t>
            </a:r>
            <a:r>
              <a:rPr lang="vi-VN" b="1" i="1" dirty="0">
                <a:latin typeface="+mj-lt"/>
              </a:rPr>
              <a:t>huynh cần lưu ý chăm sóc tốt cho trẻ và học sinh, tránh để trẻ lây lan bệnh</a:t>
            </a:r>
            <a:r>
              <a:rPr lang="vi-VN" b="1" i="1" dirty="0" smtClean="0">
                <a:latin typeface="+mj-lt"/>
              </a:rPr>
              <a:t>.</a:t>
            </a:r>
            <a:endParaRPr lang="en-US" b="1" i="1" dirty="0" smtClean="0">
              <a:latin typeface="+mj-lt"/>
            </a:endParaRPr>
          </a:p>
          <a:p>
            <a:pPr marL="0" indent="0" algn="ctr">
              <a:lnSpc>
                <a:spcPct val="150000"/>
              </a:lnSpc>
              <a:buNone/>
            </a:pPr>
            <a:r>
              <a:rPr lang="en-US" b="1" i="1" dirty="0" err="1" smtClean="0">
                <a:latin typeface="Times New Roman" pitchFamily="18" charset="0"/>
                <a:cs typeface="Times New Roman" pitchFamily="18" charset="0"/>
              </a:rPr>
              <a:t>Xin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cảm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ơn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quý</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vị</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đã</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chú</a:t>
            </a:r>
            <a:r>
              <a:rPr lang="en-US" b="1" i="1" dirty="0" smtClean="0">
                <a:latin typeface="Times New Roman" pitchFamily="18" charset="0"/>
                <a:cs typeface="Times New Roman" pitchFamily="18" charset="0"/>
              </a:rPr>
              <a:t> ý </a:t>
            </a:r>
            <a:r>
              <a:rPr lang="en-US" b="1" i="1" dirty="0" err="1" smtClean="0">
                <a:latin typeface="Times New Roman" pitchFamily="18" charset="0"/>
                <a:cs typeface="Times New Roman" pitchFamily="18" charset="0"/>
              </a:rPr>
              <a:t>lắng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nghe</a:t>
            </a:r>
            <a:r>
              <a:rPr lang="en-US" b="1" i="1"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31732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
            </a:r>
            <a:br>
              <a:rPr lang="en-US" dirty="0" smtClean="0"/>
            </a:br>
            <a:r>
              <a:rPr lang="vi-VN" dirty="0" smtClean="0"/>
              <a:t>I</a:t>
            </a:r>
            <a:r>
              <a:rPr lang="vi-VN" dirty="0"/>
              <a:t>. ĐẠI CƯƠNG</a:t>
            </a:r>
            <a:br>
              <a:rPr lang="vi-VN" dirty="0"/>
            </a:br>
            <a:endParaRPr lang="en-US" dirty="0"/>
          </a:p>
        </p:txBody>
      </p:sp>
      <p:sp>
        <p:nvSpPr>
          <p:cNvPr id="3" name="Content Placeholder 2"/>
          <p:cNvSpPr>
            <a:spLocks noGrp="1"/>
          </p:cNvSpPr>
          <p:nvPr>
            <p:ph idx="1"/>
          </p:nvPr>
        </p:nvSpPr>
        <p:spPr>
          <a:xfrm>
            <a:off x="457200" y="1066800"/>
            <a:ext cx="8229600" cy="5410200"/>
          </a:xfrm>
        </p:spPr>
        <p:txBody>
          <a:bodyPr>
            <a:normAutofit fontScale="92500"/>
          </a:bodyPr>
          <a:lstStyle/>
          <a:p>
            <a:pPr algn="just"/>
            <a:r>
              <a:rPr lang="vi-VN" sz="3000" dirty="0">
                <a:latin typeface="Times New Roman (Headings)"/>
              </a:rPr>
              <a:t>Tay chân miệng là bệnh truyền nhiễm cấp tính ở trẻ em do vi rút gây </a:t>
            </a:r>
            <a:r>
              <a:rPr lang="vi-VN" sz="3000" dirty="0" smtClean="0">
                <a:latin typeface="Times New Roman (Headings)"/>
              </a:rPr>
              <a:t>ra. </a:t>
            </a:r>
            <a:r>
              <a:rPr lang="vi-VN" sz="3000" dirty="0">
                <a:latin typeface="Times New Roman (Headings)"/>
              </a:rPr>
              <a:t>Bệnh lây chủ yếu bằng đường tiêu hóa và dễ phát triển thành dịch</a:t>
            </a:r>
            <a:r>
              <a:rPr lang="vi-VN" sz="3000" dirty="0" smtClean="0">
                <a:latin typeface="Times New Roman (Headings)"/>
              </a:rPr>
              <a:t>.</a:t>
            </a:r>
            <a:r>
              <a:rPr lang="en-US" sz="3000" dirty="0" smtClean="0">
                <a:latin typeface="Times New Roman (Headings)"/>
              </a:rPr>
              <a:t> </a:t>
            </a:r>
            <a:r>
              <a:rPr lang="en-US" sz="3000" dirty="0" err="1" smtClean="0">
                <a:latin typeface="Times New Roman (Headings)"/>
              </a:rPr>
              <a:t>Tần</a:t>
            </a:r>
            <a:r>
              <a:rPr lang="en-US" sz="3000" dirty="0" smtClean="0">
                <a:latin typeface="Times New Roman (Headings)"/>
              </a:rPr>
              <a:t> </a:t>
            </a:r>
            <a:r>
              <a:rPr lang="en-US" sz="3000" dirty="0" err="1" smtClean="0">
                <a:latin typeface="Times New Roman (Headings)"/>
              </a:rPr>
              <a:t>suất</a:t>
            </a:r>
            <a:r>
              <a:rPr lang="en-US" sz="3000" dirty="0" smtClean="0">
                <a:latin typeface="Times New Roman (Headings)"/>
              </a:rPr>
              <a:t> </a:t>
            </a:r>
            <a:r>
              <a:rPr lang="en-US" sz="3000" dirty="0" err="1" smtClean="0">
                <a:latin typeface="Times New Roman (Headings)"/>
              </a:rPr>
              <a:t>mắc</a:t>
            </a:r>
            <a:r>
              <a:rPr lang="en-US" sz="3000" dirty="0" smtClean="0">
                <a:latin typeface="Times New Roman (Headings)"/>
              </a:rPr>
              <a:t> </a:t>
            </a:r>
            <a:r>
              <a:rPr lang="en-US" sz="3000" dirty="0" err="1" smtClean="0">
                <a:latin typeface="Times New Roman (Headings)"/>
              </a:rPr>
              <a:t>bệnh</a:t>
            </a:r>
            <a:r>
              <a:rPr lang="en-US" sz="3000" dirty="0" smtClean="0">
                <a:latin typeface="Times New Roman (Headings)"/>
              </a:rPr>
              <a:t> </a:t>
            </a:r>
            <a:r>
              <a:rPr lang="en-US" sz="3000" dirty="0" err="1" smtClean="0">
                <a:latin typeface="Times New Roman (Headings)"/>
              </a:rPr>
              <a:t>cao</a:t>
            </a:r>
            <a:r>
              <a:rPr lang="en-US" sz="3000" dirty="0" smtClean="0">
                <a:latin typeface="Times New Roman (Headings)"/>
              </a:rPr>
              <a:t> </a:t>
            </a:r>
            <a:r>
              <a:rPr lang="en-US" sz="3000" dirty="0" err="1" smtClean="0">
                <a:latin typeface="Times New Roman (Headings)"/>
              </a:rPr>
              <a:t>vào</a:t>
            </a:r>
            <a:r>
              <a:rPr lang="en-US" sz="3000" dirty="0" smtClean="0">
                <a:latin typeface="Times New Roman (Headings)"/>
              </a:rPr>
              <a:t> </a:t>
            </a:r>
            <a:r>
              <a:rPr lang="en-US" sz="3000" dirty="0" err="1" smtClean="0">
                <a:latin typeface="Times New Roman (Headings)"/>
              </a:rPr>
              <a:t>mùa</a:t>
            </a:r>
            <a:r>
              <a:rPr lang="en-US" sz="3000" dirty="0" smtClean="0">
                <a:latin typeface="Times New Roman (Headings)"/>
              </a:rPr>
              <a:t> </a:t>
            </a:r>
            <a:r>
              <a:rPr lang="en-US" sz="3000" dirty="0" err="1" smtClean="0">
                <a:latin typeface="Times New Roman (Headings)"/>
              </a:rPr>
              <a:t>hè</a:t>
            </a:r>
            <a:r>
              <a:rPr lang="en-US" sz="3000" dirty="0" smtClean="0">
                <a:latin typeface="Times New Roman (Headings)"/>
              </a:rPr>
              <a:t> </a:t>
            </a:r>
            <a:r>
              <a:rPr lang="en-US" sz="3000" dirty="0" err="1" smtClean="0">
                <a:latin typeface="Times New Roman (Headings)"/>
              </a:rPr>
              <a:t>và</a:t>
            </a:r>
            <a:r>
              <a:rPr lang="en-US" sz="3000" dirty="0">
                <a:latin typeface="Times New Roman (Headings)"/>
              </a:rPr>
              <a:t> </a:t>
            </a:r>
            <a:r>
              <a:rPr lang="en-US" sz="3000" dirty="0" err="1" smtClean="0">
                <a:latin typeface="Times New Roman (Headings)"/>
              </a:rPr>
              <a:t>mùa</a:t>
            </a:r>
            <a:r>
              <a:rPr lang="en-US" sz="3000" dirty="0" smtClean="0">
                <a:latin typeface="Times New Roman (Headings)"/>
              </a:rPr>
              <a:t> </a:t>
            </a:r>
            <a:r>
              <a:rPr lang="en-US" sz="3000" dirty="0" err="1" smtClean="0">
                <a:latin typeface="Times New Roman (Headings)"/>
              </a:rPr>
              <a:t>thu</a:t>
            </a:r>
            <a:r>
              <a:rPr lang="en-US" sz="3000" dirty="0" smtClean="0">
                <a:latin typeface="Times New Roman (Headings)"/>
              </a:rPr>
              <a:t>.</a:t>
            </a:r>
            <a:endParaRPr lang="vi-VN" sz="3000" dirty="0">
              <a:latin typeface="Times New Roman (Headings)"/>
            </a:endParaRPr>
          </a:p>
          <a:p>
            <a:pPr algn="just" fontAlgn="base"/>
            <a:r>
              <a:rPr lang="vi-VN" sz="3000" dirty="0">
                <a:latin typeface="Times New Roman (Headings)"/>
              </a:rPr>
              <a:t>Tay chân miệng là bệnh thông thường ở trẻ em. Tuy nhiên, trong một số trường hợp, bệnh có thể gây biến chứng nguy hiểm dẫn đến tử vong.</a:t>
            </a:r>
          </a:p>
          <a:p>
            <a:pPr algn="just" fontAlgn="base"/>
            <a:r>
              <a:rPr lang="vi-VN" sz="3000" dirty="0">
                <a:latin typeface="Times New Roman (Headings)"/>
              </a:rPr>
              <a:t>Bệnh tay chân miệng thường gặp ở trẻ em, nhất là trẻ dưới 3 tuổi</a:t>
            </a:r>
            <a:r>
              <a:rPr lang="vi-VN" sz="3000" dirty="0" smtClean="0">
                <a:latin typeface="Times New Roman (Headings)"/>
              </a:rPr>
              <a:t>.</a:t>
            </a:r>
            <a:endParaRPr lang="en-US" sz="3000" dirty="0" smtClean="0">
              <a:latin typeface="Times New Roman (Headings)"/>
            </a:endParaRPr>
          </a:p>
          <a:p>
            <a:pPr algn="just" fontAlgn="base"/>
            <a:r>
              <a:rPr lang="en-US" sz="3000" dirty="0" err="1" smtClean="0">
                <a:latin typeface="Times New Roman (Headings)"/>
              </a:rPr>
              <a:t>Bệnh</a:t>
            </a:r>
            <a:r>
              <a:rPr lang="en-US" sz="3000" dirty="0" smtClean="0">
                <a:latin typeface="Times New Roman (Headings)"/>
              </a:rPr>
              <a:t> do </a:t>
            </a:r>
            <a:r>
              <a:rPr lang="en-US" sz="3000" dirty="0" err="1" smtClean="0">
                <a:latin typeface="Times New Roman (Headings)"/>
              </a:rPr>
              <a:t>virut</a:t>
            </a:r>
            <a:r>
              <a:rPr lang="en-US" sz="3000" dirty="0" smtClean="0">
                <a:latin typeface="Times New Roman (Headings)"/>
              </a:rPr>
              <a:t> A16 (</a:t>
            </a:r>
            <a:r>
              <a:rPr lang="en-US" sz="3000" dirty="0" err="1" smtClean="0">
                <a:latin typeface="Times New Roman (Headings)"/>
              </a:rPr>
              <a:t>coxsakie</a:t>
            </a:r>
            <a:r>
              <a:rPr lang="en-US" sz="3000" dirty="0" smtClean="0">
                <a:latin typeface="Times New Roman (Headings)"/>
              </a:rPr>
              <a:t> </a:t>
            </a:r>
            <a:r>
              <a:rPr lang="en-US" sz="3000" dirty="0" err="1" smtClean="0">
                <a:latin typeface="Times New Roman (Headings)"/>
              </a:rPr>
              <a:t>virut</a:t>
            </a:r>
            <a:r>
              <a:rPr lang="en-US" sz="3000" dirty="0" smtClean="0">
                <a:latin typeface="Times New Roman (Headings)"/>
              </a:rPr>
              <a:t>) </a:t>
            </a:r>
            <a:r>
              <a:rPr lang="en-US" sz="3000" dirty="0" err="1" smtClean="0">
                <a:latin typeface="Times New Roman (Headings)"/>
              </a:rPr>
              <a:t>và</a:t>
            </a:r>
            <a:r>
              <a:rPr lang="en-US" sz="3000" dirty="0" smtClean="0">
                <a:latin typeface="Times New Roman (Headings)"/>
              </a:rPr>
              <a:t> EV71 (</a:t>
            </a:r>
            <a:r>
              <a:rPr lang="en-US" sz="3000" dirty="0" err="1" smtClean="0">
                <a:latin typeface="Times New Roman (Headings)"/>
              </a:rPr>
              <a:t>Enterovirut</a:t>
            </a:r>
            <a:r>
              <a:rPr lang="en-US" sz="3000" dirty="0" smtClean="0">
                <a:latin typeface="Times New Roman (Headings)"/>
              </a:rPr>
              <a:t>)</a:t>
            </a:r>
            <a:endParaRPr lang="vi-VN" sz="3000" dirty="0">
              <a:latin typeface="Times New Roman (Headings)"/>
            </a:endParaRPr>
          </a:p>
          <a:p>
            <a:endParaRPr lang="en-US" dirty="0"/>
          </a:p>
        </p:txBody>
      </p:sp>
    </p:spTree>
    <p:extLst>
      <p:ext uri="{BB962C8B-B14F-4D97-AF65-F5344CB8AC3E}">
        <p14:creationId xmlns:p14="http://schemas.microsoft.com/office/powerpoint/2010/main" val="11828163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latin typeface="Times New Roman (Headings)"/>
              </a:rPr>
              <a:t>II. </a:t>
            </a:r>
            <a:r>
              <a:rPr lang="en-US" dirty="0" err="1" smtClean="0">
                <a:latin typeface="Times New Roman (Headings)"/>
              </a:rPr>
              <a:t>Triệu</a:t>
            </a:r>
            <a:r>
              <a:rPr lang="en-US" dirty="0" smtClean="0">
                <a:latin typeface="Times New Roman (Headings)"/>
              </a:rPr>
              <a:t> </a:t>
            </a:r>
            <a:r>
              <a:rPr lang="en-US" dirty="0" err="1" smtClean="0">
                <a:latin typeface="Times New Roman (Headings)"/>
              </a:rPr>
              <a:t>chứng</a:t>
            </a:r>
            <a:r>
              <a:rPr lang="en-US" dirty="0" smtClean="0">
                <a:latin typeface="Times New Roman (Headings)"/>
              </a:rPr>
              <a:t>:</a:t>
            </a:r>
            <a:endParaRPr lang="en-US" dirty="0">
              <a:latin typeface="Times New Roman (Headings)"/>
            </a:endParaRPr>
          </a:p>
        </p:txBody>
      </p:sp>
      <p:sp>
        <p:nvSpPr>
          <p:cNvPr id="3" name="Content Placeholder 2"/>
          <p:cNvSpPr>
            <a:spLocks noGrp="1"/>
          </p:cNvSpPr>
          <p:nvPr>
            <p:ph idx="1"/>
          </p:nvPr>
        </p:nvSpPr>
        <p:spPr>
          <a:xfrm>
            <a:off x="457200" y="1219200"/>
            <a:ext cx="8229600" cy="5257800"/>
          </a:xfrm>
        </p:spPr>
        <p:txBody>
          <a:bodyPr>
            <a:normAutofit fontScale="92500" lnSpcReduction="20000"/>
          </a:bodyPr>
          <a:lstStyle/>
          <a:p>
            <a:r>
              <a:rPr lang="vi-VN" dirty="0">
                <a:latin typeface="+mj-lt"/>
              </a:rPr>
              <a:t>Triệu chứng bắt đầu xuất hiện sau khi nhiễm vi rút từ 3- 6 ngày. Biểu hiện sớm nhất của bênh là mệt mỏi, chán ăn, sốt nhẹ (38-38,5</a:t>
            </a:r>
            <a:r>
              <a:rPr lang="vi-VN" baseline="30000" dirty="0">
                <a:latin typeface="+mj-lt"/>
              </a:rPr>
              <a:t>0</a:t>
            </a:r>
            <a:r>
              <a:rPr lang="vi-VN" dirty="0">
                <a:latin typeface="+mj-lt"/>
              </a:rPr>
              <a:t>C), đau họng, sổ mũi diễn ra trong vài ngày.</a:t>
            </a:r>
          </a:p>
          <a:p>
            <a:r>
              <a:rPr lang="vi-VN" dirty="0">
                <a:latin typeface="+mj-lt"/>
              </a:rPr>
              <a:t>Sau đó xuất hiện bọng nước: Ban đầu là những chấm đỏ, sau thành bọng nước và vỡ ra thành vết loét. Thường thấy ở da, trong miệng và có những đặc điểm sau:</a:t>
            </a:r>
          </a:p>
          <a:p>
            <a:r>
              <a:rPr lang="vi-VN" dirty="0">
                <a:latin typeface="+mj-lt"/>
              </a:rPr>
              <a:t>Ở da: Thường thấy ở lòng bàn tay, lòng bàn chân, đầu gối và cẳng chân của trẻ.</a:t>
            </a:r>
          </a:p>
          <a:p>
            <a:r>
              <a:rPr lang="vi-VN" dirty="0">
                <a:latin typeface="+mj-lt"/>
              </a:rPr>
              <a:t>Ở trong miệng: Thường thấy ở lợi, lưỡi và mặt trong của má. Trẻ đau miệng, kém ăn.</a:t>
            </a:r>
          </a:p>
          <a:p>
            <a:endParaRPr lang="en-US" dirty="0"/>
          </a:p>
        </p:txBody>
      </p:sp>
    </p:spTree>
    <p:extLst>
      <p:ext uri="{BB962C8B-B14F-4D97-AF65-F5344CB8AC3E}">
        <p14:creationId xmlns:p14="http://schemas.microsoft.com/office/powerpoint/2010/main" val="2963862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t>III. </a:t>
            </a:r>
            <a:r>
              <a:rPr lang="vi-VN" b="1" dirty="0"/>
              <a:t>Đường lây:</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pPr algn="just"/>
            <a:r>
              <a:rPr lang="vi-VN" dirty="0">
                <a:latin typeface="+mj-lt"/>
              </a:rPr>
              <a:t>Bệnh dễ lây nhiễm và lây từ người này sang người khác qua đường tiêu hóa do ăn phải thức ăn có mầm bệnh, qua tiếp xúc trực tiếp với phân, dịch mũi họng, bọng nước bị vỡ của trẻ bệnh hoặc qua tiếp xúc với đồ chơi, thìa, bát, bàn ghế bị nhiễm mầm bệnh.</a:t>
            </a:r>
          </a:p>
          <a:p>
            <a:pPr algn="just"/>
            <a:r>
              <a:rPr lang="vi-VN" dirty="0">
                <a:latin typeface="+mj-lt"/>
              </a:rPr>
              <a:t>Khả năng lây bệnh cao nhất trong một tuần đầu của bệnh</a:t>
            </a:r>
            <a:r>
              <a:rPr lang="vi-VN" dirty="0" smtClean="0">
                <a:latin typeface="+mj-lt"/>
              </a:rPr>
              <a:t>.</a:t>
            </a:r>
            <a:endParaRPr lang="en-US" dirty="0" smtClean="0">
              <a:latin typeface="+mj-lt"/>
            </a:endParaRPr>
          </a:p>
          <a:p>
            <a:pPr algn="just"/>
            <a:r>
              <a:rPr lang="en-US" dirty="0" err="1" smtClean="0">
                <a:latin typeface="Times New Roman" pitchFamily="18" charset="0"/>
                <a:cs typeface="Times New Roman" pitchFamily="18" charset="0"/>
              </a:rPr>
              <a:t>Bệnh</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chỉ</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lây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sang </a:t>
            </a:r>
            <a:r>
              <a:rPr lang="en-US" dirty="0" err="1">
                <a:latin typeface="Times New Roman" pitchFamily="18" charset="0"/>
                <a:cs typeface="Times New Roman" pitchFamily="18" charset="0"/>
              </a:rPr>
              <a:t>người</a:t>
            </a:r>
            <a:endParaRPr lang="vi-VN"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465088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latin typeface="Times New Roman" pitchFamily="18" charset="0"/>
                <a:cs typeface="Times New Roman" pitchFamily="18" charset="0"/>
              </a:rPr>
              <a:t>IV. </a:t>
            </a:r>
            <a:r>
              <a:rPr lang="en-US" b="1" dirty="0" err="1" smtClean="0">
                <a:latin typeface="Times New Roman" pitchFamily="18" charset="0"/>
                <a:cs typeface="Times New Roman" pitchFamily="18" charset="0"/>
              </a:rPr>
              <a:t>Điều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trị</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và</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sóc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trẻ</a:t>
            </a:r>
            <a:r>
              <a:rPr lang="en-US" b="1"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486400"/>
          </a:xfrm>
        </p:spPr>
        <p:txBody>
          <a:bodyPr>
            <a:normAutofit fontScale="92500" lnSpcReduction="10000"/>
          </a:bodyPr>
          <a:lstStyle/>
          <a:p>
            <a:pPr algn="just"/>
            <a:r>
              <a:rPr lang="vi-VN" dirty="0">
                <a:latin typeface="+mj-lt"/>
              </a:rPr>
              <a:t>Cần đưa trẻ đến khám và điều trị tại các cơ sở y tế, không được tự mua thuốc điều trị để tránh các biến chứng</a:t>
            </a:r>
            <a:r>
              <a:rPr lang="vi-VN" dirty="0" smtClean="0">
                <a:latin typeface="+mj-lt"/>
              </a:rPr>
              <a:t>.</a:t>
            </a:r>
            <a:endParaRPr lang="en-US" dirty="0" smtClean="0">
              <a:latin typeface="+mj-lt"/>
            </a:endParaRPr>
          </a:p>
          <a:p>
            <a:pPr algn="just"/>
            <a:r>
              <a:rPr lang="vi-VN" dirty="0">
                <a:latin typeface="+mj-lt"/>
              </a:rPr>
              <a:t>Hiện không có thuốc đặc hiệu diệt vi rút gây bệnh tay chân </a:t>
            </a:r>
            <a:r>
              <a:rPr lang="vi-VN" dirty="0" smtClean="0">
                <a:latin typeface="+mj-lt"/>
              </a:rPr>
              <a:t>miệng</a:t>
            </a:r>
            <a:r>
              <a:rPr lang="en-US" dirty="0" smtClean="0">
                <a:latin typeface="+mj-lt"/>
              </a:rPr>
              <a:t>.</a:t>
            </a:r>
          </a:p>
          <a:p>
            <a:pPr algn="just"/>
            <a:r>
              <a:rPr lang="vi-VN" dirty="0" smtClean="0">
                <a:latin typeface="+mj-lt"/>
              </a:rPr>
              <a:t>Các biện pháp điều trị chủ yếu là điều trị triệu chứng và chăm sóc bệnh nhân</a:t>
            </a:r>
            <a:r>
              <a:rPr lang="en-US" dirty="0" smtClean="0">
                <a:latin typeface="+mj-lt"/>
              </a:rPr>
              <a:t>:</a:t>
            </a:r>
          </a:p>
          <a:p>
            <a:pPr marL="0" indent="0" algn="just">
              <a:buNone/>
            </a:pPr>
            <a:r>
              <a:rPr lang="vi-VN" dirty="0" smtClean="0">
                <a:latin typeface="+mj-lt"/>
              </a:rPr>
              <a:t>Với </a:t>
            </a:r>
            <a:r>
              <a:rPr lang="vi-VN" dirty="0">
                <a:latin typeface="+mj-lt"/>
              </a:rPr>
              <a:t>những trường hợp mắc bệnh nhẹ thì có thể điều trị tại nhà theo sự chỉ dẫn của thầy thuốc. Tại các thương tổn ngoài da, bôi các dung dịch sát khuẩn. Cho bệnh nhân dùng các loại thuốc hạ sốt, giảm đau, bù đủ nước nếu trẻ bị sốt cao trên 38,5 độ</a:t>
            </a:r>
            <a:endParaRPr lang="en-US" dirty="0" smtClean="0">
              <a:latin typeface="+mj-lt"/>
            </a:endParaRPr>
          </a:p>
          <a:p>
            <a:endParaRPr lang="en-US" dirty="0"/>
          </a:p>
        </p:txBody>
      </p:sp>
    </p:spTree>
    <p:extLst>
      <p:ext uri="{BB962C8B-B14F-4D97-AF65-F5344CB8AC3E}">
        <p14:creationId xmlns:p14="http://schemas.microsoft.com/office/powerpoint/2010/main" val="209468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715000"/>
          </a:xfrm>
        </p:spPr>
        <p:txBody>
          <a:bodyPr>
            <a:normAutofit/>
          </a:bodyPr>
          <a:lstStyle/>
          <a:p>
            <a:pPr algn="just"/>
            <a:r>
              <a:rPr lang="vi-VN" sz="3600" dirty="0">
                <a:latin typeface="+mj-lt"/>
              </a:rPr>
              <a:t>Các vết trợt do bọng nước bị vỡ có dấu hiệu bội nhiễm thì dùng thêm kháng sinh, nhưng phải được sự chỉ dẫn của thầy thuốc</a:t>
            </a:r>
            <a:r>
              <a:rPr lang="vi-VN" sz="3600" dirty="0" smtClean="0">
                <a:latin typeface="+mj-lt"/>
              </a:rPr>
              <a:t>.</a:t>
            </a:r>
            <a:endParaRPr lang="en-US" sz="3600" dirty="0" smtClean="0">
              <a:latin typeface="+mj-lt"/>
            </a:endParaRPr>
          </a:p>
          <a:p>
            <a:pPr algn="just"/>
            <a:r>
              <a:rPr lang="vi-VN" sz="3600" dirty="0">
                <a:latin typeface="+mj-lt"/>
              </a:rPr>
              <a:t>Ngoài ra dùng thêm các loại vi tamin, uống thêm các loại nước trái cây nâng cao thể trạng cho trẻ. </a:t>
            </a:r>
            <a:endParaRPr lang="en-US" sz="3600" dirty="0" smtClean="0">
              <a:latin typeface="+mj-lt"/>
            </a:endParaRPr>
          </a:p>
          <a:p>
            <a:pPr algn="just"/>
            <a:r>
              <a:rPr lang="vi-VN" sz="3600" dirty="0">
                <a:latin typeface="+mj-lt"/>
              </a:rPr>
              <a:t>Cách ly người bệnh tại nhà cho đến khi khỏi bệnh (thường ít nhất là 7 ngày).</a:t>
            </a:r>
            <a:endParaRPr lang="en-US" sz="3600" dirty="0">
              <a:latin typeface="+mj-lt"/>
            </a:endParaRPr>
          </a:p>
        </p:txBody>
      </p:sp>
    </p:spTree>
    <p:extLst>
      <p:ext uri="{BB962C8B-B14F-4D97-AF65-F5344CB8AC3E}">
        <p14:creationId xmlns:p14="http://schemas.microsoft.com/office/powerpoint/2010/main" val="899791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Chú</a:t>
            </a:r>
            <a:r>
              <a:rPr lang="en-US" b="1" dirty="0" smtClean="0"/>
              <a:t> ý:</a:t>
            </a:r>
            <a:endParaRPr lang="en-US" b="1" dirty="0"/>
          </a:p>
        </p:txBody>
      </p:sp>
      <p:sp>
        <p:nvSpPr>
          <p:cNvPr id="3" name="Content Placeholder 2"/>
          <p:cNvSpPr>
            <a:spLocks noGrp="1"/>
          </p:cNvSpPr>
          <p:nvPr>
            <p:ph idx="1"/>
          </p:nvPr>
        </p:nvSpPr>
        <p:spPr>
          <a:xfrm>
            <a:off x="457200" y="1219200"/>
            <a:ext cx="8229600" cy="5105400"/>
          </a:xfrm>
        </p:spPr>
        <p:txBody>
          <a:bodyPr>
            <a:normAutofit fontScale="92500" lnSpcReduction="10000"/>
          </a:bodyPr>
          <a:lstStyle/>
          <a:p>
            <a:pPr marL="0" indent="0" algn="just">
              <a:buNone/>
            </a:pPr>
            <a:r>
              <a:rPr lang="vi-VN" sz="4000" dirty="0">
                <a:latin typeface="+mj-lt"/>
              </a:rPr>
              <a:t>Khi có một trong các triệu chứng sau: Sốt cao trên 39 độ C, giật mình liên tục, chới với, quấy khóc, bứt rứt, co </a:t>
            </a:r>
            <a:r>
              <a:rPr lang="vi-VN" sz="4000" dirty="0" smtClean="0">
                <a:latin typeface="+mj-lt"/>
              </a:rPr>
              <a:t>giật</a:t>
            </a:r>
            <a:r>
              <a:rPr lang="en-US" sz="4000" dirty="0" smtClean="0">
                <a:latin typeface="+mj-lt"/>
              </a:rPr>
              <a:t>, </a:t>
            </a:r>
            <a:r>
              <a:rPr lang="en-US" sz="4000" dirty="0" err="1" smtClean="0">
                <a:latin typeface="Times New Roman" pitchFamily="18" charset="0"/>
                <a:cs typeface="Times New Roman" pitchFamily="18" charset="0"/>
              </a:rPr>
              <a:t>bóng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nước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có</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máu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mủ</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trẻ</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không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chịu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uống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nước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trẻ</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có</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dấu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hiệu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của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mất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nước</a:t>
            </a:r>
            <a:r>
              <a:rPr lang="en-US" sz="4000" dirty="0" smtClean="0">
                <a:latin typeface="Times New Roman" pitchFamily="18" charset="0"/>
                <a:cs typeface="Times New Roman" pitchFamily="18" charset="0"/>
              </a:rPr>
              <a:t> </a:t>
            </a:r>
            <a:r>
              <a:rPr lang="en-US" sz="4000" b="1" dirty="0" smtClean="0">
                <a:latin typeface="Times New Roman" pitchFamily="18" charset="0"/>
                <a:cs typeface="Times New Roman" pitchFamily="18" charset="0"/>
              </a:rPr>
              <a:t>(da </a:t>
            </a:r>
            <a:r>
              <a:rPr lang="en-US" sz="4000" b="1" dirty="0" err="1" smtClean="0">
                <a:latin typeface="Times New Roman" pitchFamily="18" charset="0"/>
                <a:cs typeface="Times New Roman" pitchFamily="18" charset="0"/>
              </a:rPr>
              <a:t>khô</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mắt</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trũng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trẻ</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khó</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chịu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hoặc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thờ</a:t>
            </a:r>
            <a:r>
              <a:rPr lang="en-US" sz="4000" b="1" dirty="0" smtClean="0">
                <a:latin typeface="Times New Roman" pitchFamily="18" charset="0"/>
                <a:cs typeface="Times New Roman" pitchFamily="18" charset="0"/>
              </a:rPr>
              <a:t> ơ, </a:t>
            </a:r>
            <a:r>
              <a:rPr lang="en-US" sz="4000" b="1" dirty="0" err="1" smtClean="0">
                <a:latin typeface="Times New Roman" pitchFamily="18" charset="0"/>
                <a:cs typeface="Times New Roman" pitchFamily="18" charset="0"/>
              </a:rPr>
              <a:t>lượng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nước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tiểu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giảm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hoặc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không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có</a:t>
            </a:r>
            <a:r>
              <a:rPr lang="en-US" sz="4000" b="1" dirty="0" smtClean="0">
                <a:latin typeface="Times New Roman" pitchFamily="18" charset="0"/>
                <a:cs typeface="Times New Roman" pitchFamily="18" charset="0"/>
              </a:rPr>
              <a:t>…)</a:t>
            </a:r>
            <a:r>
              <a:rPr lang="vi-VN" sz="4000" dirty="0" smtClean="0">
                <a:latin typeface="+mj-lt"/>
              </a:rPr>
              <a:t> </a:t>
            </a:r>
            <a:r>
              <a:rPr lang="vi-VN" sz="4000" dirty="0">
                <a:latin typeface="+mj-lt"/>
              </a:rPr>
              <a:t>thì người nhà cần đưa bé cơ sở y tế gần nhất để được cứu chữa kịp thời.</a:t>
            </a:r>
            <a:endParaRPr lang="en-US" sz="4000" dirty="0">
              <a:latin typeface="+mj-lt"/>
            </a:endParaRPr>
          </a:p>
        </p:txBody>
      </p:sp>
    </p:spTree>
    <p:extLst>
      <p:ext uri="{BB962C8B-B14F-4D97-AF65-F5344CB8AC3E}">
        <p14:creationId xmlns:p14="http://schemas.microsoft.com/office/powerpoint/2010/main" val="4007487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a:t>V. </a:t>
            </a:r>
            <a:r>
              <a:rPr lang="en-US" b="1" dirty="0" err="1"/>
              <a:t>Phòng</a:t>
            </a:r>
            <a:r>
              <a:rPr lang="en-US" b="1" dirty="0"/>
              <a:t> </a:t>
            </a:r>
            <a:r>
              <a:rPr lang="en-US" b="1" dirty="0" err="1"/>
              <a:t>bệnh</a:t>
            </a:r>
            <a:r>
              <a:rPr lang="en-US" b="1" dirty="0"/>
              <a:t>:</a:t>
            </a:r>
            <a:endParaRPr lang="en-US" dirty="0"/>
          </a:p>
        </p:txBody>
      </p:sp>
      <p:sp>
        <p:nvSpPr>
          <p:cNvPr id="3" name="Content Placeholder 2"/>
          <p:cNvSpPr>
            <a:spLocks noGrp="1"/>
          </p:cNvSpPr>
          <p:nvPr>
            <p:ph idx="1"/>
          </p:nvPr>
        </p:nvSpPr>
        <p:spPr>
          <a:xfrm>
            <a:off x="457200" y="990600"/>
            <a:ext cx="8229600" cy="5486400"/>
          </a:xfrm>
        </p:spPr>
        <p:txBody>
          <a:bodyPr>
            <a:normAutofit fontScale="92500" lnSpcReduction="20000"/>
          </a:bodyPr>
          <a:lstStyle/>
          <a:p>
            <a:pPr marL="0" indent="0" algn="just">
              <a:buNone/>
            </a:pPr>
            <a:r>
              <a:rPr lang="vi-VN" dirty="0">
                <a:latin typeface="+mj-lt"/>
              </a:rPr>
              <a:t>Hiện nay chưa có vắc xin phòng bệnh. Người chăm sóc trẻ </a:t>
            </a:r>
            <a:r>
              <a:rPr lang="vi-VN" dirty="0" smtClean="0">
                <a:latin typeface="+mj-lt"/>
              </a:rPr>
              <a:t>cần</a:t>
            </a:r>
            <a:r>
              <a:rPr lang="en-US" dirty="0" smtClean="0">
                <a:latin typeface="+mj-lt"/>
              </a:rPr>
              <a:t> </a:t>
            </a:r>
            <a:r>
              <a:rPr lang="vi-VN" dirty="0" smtClean="0">
                <a:latin typeface="+mj-lt"/>
              </a:rPr>
              <a:t>thực </a:t>
            </a:r>
            <a:r>
              <a:rPr lang="vi-VN" dirty="0">
                <a:latin typeface="+mj-lt"/>
              </a:rPr>
              <a:t>hiện tốt các biện pháp </a:t>
            </a:r>
            <a:r>
              <a:rPr lang="vi-VN" dirty="0" smtClean="0">
                <a:latin typeface="+mj-lt"/>
              </a:rPr>
              <a:t>sau:</a:t>
            </a:r>
            <a:endParaRPr lang="en-US" dirty="0" smtClean="0">
              <a:latin typeface="+mj-lt"/>
            </a:endParaRPr>
          </a:p>
          <a:p>
            <a:pPr marL="0" indent="0" algn="just">
              <a:buNone/>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sóc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trẻ</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đã</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nhiễm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bệnh</a:t>
            </a:r>
            <a:r>
              <a:rPr lang="en-US" b="1" dirty="0" smtClean="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Vệ</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thân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Tắm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ấm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rửa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nhẹ</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nhàng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chú</a:t>
            </a:r>
            <a:r>
              <a:rPr lang="en-US" dirty="0" smtClean="0">
                <a:latin typeface="Times New Roman" pitchFamily="18" charset="0"/>
                <a:cs typeface="Times New Roman" pitchFamily="18" charset="0"/>
              </a:rPr>
              <a:t> ý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làm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bọng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a:t>
            </a:r>
            <a:endParaRPr lang="vi-VN"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Thay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a:t>
            </a:r>
          </a:p>
          <a:p>
            <a:pPr marL="0" indent="0" algn="just">
              <a:buNone/>
            </a:pPr>
            <a:r>
              <a:rPr lang="en-US" dirty="0" smtClean="0">
                <a:latin typeface="Times New Roman" pitchFamily="18" charset="0"/>
                <a:cs typeface="Times New Roman" pitchFamily="18" charset="0"/>
              </a:rPr>
              <a:t>- Cho </a:t>
            </a:r>
            <a:r>
              <a:rPr lang="en-US" dirty="0" err="1" smtClean="0">
                <a:latin typeface="Times New Roman" pitchFamily="18" charset="0"/>
                <a:cs typeface="Times New Roman" pitchFamily="18" charset="0"/>
              </a:rPr>
              <a:t>trẻ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súc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miệng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mỗi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nốt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bọng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a:t>
            </a:r>
          </a:p>
          <a:p>
            <a:pPr algn="just">
              <a:buFontTx/>
              <a:buChar char="-"/>
            </a:pPr>
            <a:r>
              <a:rPr lang="en-US" dirty="0" smtClean="0">
                <a:latin typeface="Times New Roman" pitchFamily="18" charset="0"/>
                <a:cs typeface="Times New Roman" pitchFamily="18" charset="0"/>
              </a:rPr>
              <a:t>Cho </a:t>
            </a:r>
            <a:r>
              <a:rPr lang="en-US" dirty="0" err="1" smtClean="0">
                <a:latin typeface="Times New Roman" pitchFamily="18" charset="0"/>
                <a:cs typeface="Times New Roman" pitchFamily="18" charset="0"/>
              </a:rPr>
              <a:t>trẻ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uống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Đầy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dưỡng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uống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nhiều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cây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cháo</a:t>
            </a:r>
            <a:r>
              <a:rPr lang="en-US" dirty="0" smtClean="0">
                <a:latin typeface="Times New Roman" pitchFamily="18" charset="0"/>
                <a:cs typeface="Times New Roman" pitchFamily="18" charset="0"/>
              </a:rPr>
              <a:t>…)</a:t>
            </a:r>
          </a:p>
          <a:p>
            <a:pPr marL="0" indent="0" algn="just">
              <a:buNone/>
            </a:pPr>
            <a:endParaRPr lang="en-US" sz="1000" dirty="0" smtClean="0">
              <a:latin typeface="Times New Roman" pitchFamily="18" charset="0"/>
              <a:cs typeface="Times New Roman" pitchFamily="18" charset="0"/>
            </a:endParaRPr>
          </a:p>
          <a:p>
            <a:pPr marL="0" indent="0" algn="just">
              <a:buNone/>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Phòng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bệnh</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524793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200" b="1" dirty="0" smtClean="0"/>
              <a:t/>
            </a:r>
            <a:br>
              <a:rPr lang="en-US" sz="3200" b="1" dirty="0" smtClean="0"/>
            </a:br>
            <a:r>
              <a:rPr lang="vi-VN" sz="3200" b="1" dirty="0" smtClean="0"/>
              <a:t>1.  Giữ gìn vệ sinh cá nhân và môi trường:</a:t>
            </a:r>
            <a:br>
              <a:rPr lang="vi-VN" sz="3200" b="1" dirty="0" smtClean="0"/>
            </a:br>
            <a:endParaRPr lang="en-US" sz="3200" dirty="0"/>
          </a:p>
        </p:txBody>
      </p:sp>
      <p:sp>
        <p:nvSpPr>
          <p:cNvPr id="3" name="Content Placeholder 2"/>
          <p:cNvSpPr>
            <a:spLocks noGrp="1"/>
          </p:cNvSpPr>
          <p:nvPr>
            <p:ph idx="1"/>
          </p:nvPr>
        </p:nvSpPr>
        <p:spPr>
          <a:xfrm>
            <a:off x="457200" y="990600"/>
            <a:ext cx="8229600" cy="5562600"/>
          </a:xfrm>
        </p:spPr>
        <p:txBody>
          <a:bodyPr>
            <a:normAutofit/>
          </a:bodyPr>
          <a:lstStyle/>
          <a:p>
            <a:pPr marL="0" indent="0" algn="just">
              <a:buNone/>
            </a:pPr>
            <a:r>
              <a:rPr lang="vi-VN" dirty="0">
                <a:latin typeface="+mj-lt"/>
              </a:rPr>
              <a:t>- Thường xuyên rửa tay cho mình và cho trẻ bằng xà phòng và nước sạch, nhất là trước khi chế biến thức ăn, trước khi cho trẻ ăn, sau khi đi vệ sinh và sau khi vệ sinh cho trẻ.</a:t>
            </a:r>
          </a:p>
          <a:p>
            <a:pPr marL="0" indent="0" algn="just">
              <a:buNone/>
            </a:pPr>
            <a:r>
              <a:rPr lang="vi-VN" dirty="0">
                <a:latin typeface="+mj-lt"/>
              </a:rPr>
              <a:t>- Che miệng và mũi khi ho hoặc hắt hơi.</a:t>
            </a:r>
          </a:p>
          <a:p>
            <a:pPr marL="0" indent="0" algn="just">
              <a:buNone/>
            </a:pPr>
            <a:r>
              <a:rPr lang="vi-VN" dirty="0">
                <a:latin typeface="+mj-lt"/>
              </a:rPr>
              <a:t>- Hàng ngày làm sạch sàn nhà và đồ chơi của trẻ bằng xà phòng hoặc các chất sát khuẩn thông thường với nước sạch.</a:t>
            </a:r>
          </a:p>
          <a:p>
            <a:pPr algn="just">
              <a:buFontTx/>
              <a:buChar char="-"/>
            </a:pPr>
            <a:r>
              <a:rPr lang="vi-VN" dirty="0" smtClean="0">
                <a:latin typeface="+mj-lt"/>
              </a:rPr>
              <a:t>Thu </a:t>
            </a:r>
            <a:r>
              <a:rPr lang="vi-VN" dirty="0">
                <a:latin typeface="+mj-lt"/>
              </a:rPr>
              <a:t>gom và xử lý phân, chất thải của trẻ đúng cách</a:t>
            </a:r>
            <a:r>
              <a:rPr lang="vi-VN" dirty="0" smtClean="0">
                <a:latin typeface="+mj-lt"/>
              </a:rPr>
              <a:t>.</a:t>
            </a:r>
            <a:endParaRPr lang="en-US" dirty="0">
              <a:latin typeface="+mj-lt"/>
            </a:endParaRPr>
          </a:p>
          <a:p>
            <a:endParaRPr lang="en-US" dirty="0">
              <a:latin typeface="+mj-lt"/>
            </a:endParaRPr>
          </a:p>
        </p:txBody>
      </p:sp>
    </p:spTree>
    <p:extLst>
      <p:ext uri="{BB962C8B-B14F-4D97-AF65-F5344CB8AC3E}">
        <p14:creationId xmlns:p14="http://schemas.microsoft.com/office/powerpoint/2010/main" val="2351074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901</Words>
  <Application>Microsoft Office PowerPoint</Application>
  <PresentationFormat>On-screen Show (4:3)</PresentationFormat>
  <Paragraphs>52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Hướng dẫn phòng chống bệnh tay chân miệng</vt:lpstr>
      <vt:lpstr> I. ĐẠI CƯƠNG </vt:lpstr>
      <vt:lpstr>II. Triệu chứng:</vt:lpstr>
      <vt:lpstr>III. Đường lây:</vt:lpstr>
      <vt:lpstr>IV. Điều trị và chăm sóc trẻ:</vt:lpstr>
      <vt:lpstr>PowerPoint Presentation</vt:lpstr>
      <vt:lpstr>Chú ý:</vt:lpstr>
      <vt:lpstr>V. Phòng bệnh:</vt:lpstr>
      <vt:lpstr> 1.  Giữ gìn vệ sinh cá nhân và môi trường: </vt:lpstr>
      <vt:lpstr>2. Vệ sinh an toàn thực phẩm:</vt:lpstr>
      <vt:lpstr>3. Phát hiện sớm các dấu hiệu của bệnh:</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phòng chống bệnh tay chân miệng</dc:title>
  <dc:creator>AutoBVT</dc:creator>
  <cp:lastModifiedBy>Computer</cp:lastModifiedBy>
  <cp:revision>9</cp:revision>
  <dcterms:created xsi:type="dcterms:W3CDTF">2017-10-09T07:37:06Z</dcterms:created>
  <dcterms:modified xsi:type="dcterms:W3CDTF">2018-04-11T08:50:13Z</dcterms:modified>
</cp:coreProperties>
</file>