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06F8A2-6539-4F11-A8AC-CE4967D1ECF1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2F6C03-DC2A-488A-89E3-3AE02012BB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8A2-6539-4F11-A8AC-CE4967D1ECF1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6C03-DC2A-488A-89E3-3AE02012BB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8A2-6539-4F11-A8AC-CE4967D1ECF1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6C03-DC2A-488A-89E3-3AE02012BB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06F8A2-6539-4F11-A8AC-CE4967D1ECF1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F6C03-DC2A-488A-89E3-3AE02012BB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06F8A2-6539-4F11-A8AC-CE4967D1ECF1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2F6C03-DC2A-488A-89E3-3AE02012BB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8A2-6539-4F11-A8AC-CE4967D1ECF1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6C03-DC2A-488A-89E3-3AE02012BB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8A2-6539-4F11-A8AC-CE4967D1ECF1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6C03-DC2A-488A-89E3-3AE02012BB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06F8A2-6539-4F11-A8AC-CE4967D1ECF1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F6C03-DC2A-488A-89E3-3AE02012BB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8A2-6539-4F11-A8AC-CE4967D1ECF1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6C03-DC2A-488A-89E3-3AE02012BB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06F8A2-6539-4F11-A8AC-CE4967D1ECF1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F6C03-DC2A-488A-89E3-3AE02012BB6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06F8A2-6539-4F11-A8AC-CE4967D1ECF1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F6C03-DC2A-488A-89E3-3AE02012BB6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06F8A2-6539-4F11-A8AC-CE4967D1ECF1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2F6C03-DC2A-488A-89E3-3AE02012BB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8153400" cy="762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TRƯỜNG MẦM NON </a:t>
            </a:r>
            <a:r>
              <a:rPr lang="en-US" sz="2400" dirty="0" smtClean="0"/>
              <a:t>HOA SỮA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467600" cy="457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Giáo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án</a:t>
            </a:r>
            <a:endParaRPr lang="en-US" sz="4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</a:rPr>
              <a:t>LĨNH VỰC PHÁT TRIỂN NHẬN THỨC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DẠY TRẺ LÀM QUEN VỚI TOÁN</a:t>
            </a:r>
          </a:p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Tên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 So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sánh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chiều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rộng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hai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tượng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Chủ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đề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Thực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vật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Độ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tuổi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: 4 – 5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tuổi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Thời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gian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: 20 – 25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phút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Người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dạy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Nguyễn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Thị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Minh Thu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4925" r="24690" b="4925"/>
          <a:stretch/>
        </p:blipFill>
        <p:spPr>
          <a:xfrm>
            <a:off x="4768946" y="1143000"/>
            <a:ext cx="4089351" cy="37351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229600" cy="7603588"/>
          </a:xfrm>
        </p:spPr>
        <p:txBody>
          <a:bodyPr>
            <a:normAutofit/>
          </a:bodyPr>
          <a:lstStyle/>
          <a:p>
            <a:r>
              <a:rPr lang="vi-VN" dirty="0"/>
              <a:t>- Hai </a:t>
            </a:r>
            <a:r>
              <a:rPr lang="en-US" dirty="0" err="1" smtClean="0"/>
              <a:t>băng</a:t>
            </a:r>
            <a:r>
              <a:rPr lang="en-US" dirty="0" smtClean="0"/>
              <a:t> </a:t>
            </a:r>
            <a:r>
              <a:rPr lang="en-US" dirty="0" err="1" smtClean="0"/>
              <a:t>nơ</a:t>
            </a:r>
            <a:r>
              <a:rPr lang="en-US" dirty="0" smtClean="0"/>
              <a:t> </a:t>
            </a:r>
            <a:r>
              <a:rPr lang="vi-VN" dirty="0" smtClean="0"/>
              <a:t>này </a:t>
            </a:r>
            <a:r>
              <a:rPr lang="vi-VN" dirty="0"/>
              <a:t>thế nào với nhau? Vì sao</a:t>
            </a:r>
            <a:r>
              <a:rPr lang="vi-VN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vi-VN" dirty="0"/>
              <a:t/>
            </a:r>
            <a:br>
              <a:rPr lang="vi-VN" dirty="0"/>
            </a:br>
            <a:r>
              <a:rPr lang="vi-VN" dirty="0"/>
              <a:t>- Cô chốt lại: </a:t>
            </a:r>
            <a:r>
              <a:rPr lang="en-US" dirty="0" err="1" smtClean="0"/>
              <a:t>băng</a:t>
            </a:r>
            <a:r>
              <a:rPr lang="en-US" dirty="0" smtClean="0"/>
              <a:t> </a:t>
            </a:r>
            <a:r>
              <a:rPr lang="en-US" dirty="0" err="1" smtClean="0"/>
              <a:t>nơ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cúc</a:t>
            </a:r>
            <a:r>
              <a:rPr lang="en-US" dirty="0" smtClean="0"/>
              <a:t> </a:t>
            </a:r>
            <a:r>
              <a:rPr lang="vi-VN" dirty="0" smtClean="0"/>
              <a:t>và </a:t>
            </a:r>
            <a:r>
              <a:rPr lang="en-US" dirty="0" err="1" smtClean="0"/>
              <a:t>băng</a:t>
            </a:r>
            <a:r>
              <a:rPr lang="en-US" dirty="0" smtClean="0"/>
              <a:t> </a:t>
            </a:r>
            <a:r>
              <a:rPr lang="en-US" dirty="0" err="1" smtClean="0"/>
              <a:t>nơ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hồng</a:t>
            </a:r>
            <a:r>
              <a:rPr lang="en-US" dirty="0"/>
              <a:t> </a:t>
            </a:r>
            <a:r>
              <a:rPr lang="vi-VN" dirty="0" smtClean="0"/>
              <a:t>có </a:t>
            </a:r>
            <a:r>
              <a:rPr lang="vi-VN" dirty="0"/>
              <a:t>chiều rộng bằng nhau.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24098"/>
            <a:ext cx="38036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5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1.3691E-6 L 0.48403 -0.021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4" y="-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28358"/>
            <a:ext cx="8229600" cy="66821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400" b="1" dirty="0" err="1" smtClean="0">
                <a:solidFill>
                  <a:srgbClr val="FF0000"/>
                </a:solidFill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</a:rPr>
              <a:t> 3: </a:t>
            </a:r>
            <a:r>
              <a:rPr lang="vi-VN" sz="2400" b="1" dirty="0" smtClean="0">
                <a:solidFill>
                  <a:srgbClr val="FF0000"/>
                </a:solidFill>
              </a:rPr>
              <a:t>Dạy trẻ so sánh chiều rộng hai đối tượng:</a:t>
            </a:r>
            <a:br>
              <a:rPr lang="vi-VN" sz="2400" b="1" dirty="0" smtClean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vi-VN" sz="2000" dirty="0" smtClean="0"/>
              <a:t>- </a:t>
            </a:r>
            <a:r>
              <a:rPr lang="vi-VN" sz="2000" dirty="0"/>
              <a:t>Cho trẻ lấy rổ đồ chơi và gọi tên những đồ dùng trong rổ .</a:t>
            </a:r>
            <a:r>
              <a:rPr lang="vi-VN" sz="2000" dirty="0" smtClean="0"/>
              <a:t/>
            </a:r>
            <a:br>
              <a:rPr lang="vi-VN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82505"/>
            <a:ext cx="37338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066800"/>
            <a:ext cx="3950368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62" y="4256649"/>
            <a:ext cx="533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9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vi-VN" dirty="0" smtClean="0"/>
              <a:t>- Các con hãy chọn ra hai bức ảnh có chiều rộng bằng nhau để làm quà tết cho bạn búp bê.</a:t>
            </a:r>
            <a:br>
              <a:rPr lang="vi-VN" dirty="0" smtClean="0"/>
            </a:b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vi-VN" dirty="0" smtClean="0"/>
              <a:t>- Cô cho trẻ giơ bức ảnh lên, bây giờ chúng mình cùng kiểm tra lại xem có đúng hai bức ảnh này chó chiều rộng bằng nhau không nhé! ( Cô cho trẻ đặt chồng hai bức ảnh lên nhau ) </a:t>
            </a:r>
            <a:br>
              <a:rPr lang="vi-VN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- </a:t>
            </a:r>
            <a:r>
              <a:rPr lang="vi-VN" dirty="0">
                <a:latin typeface="+mj-lt"/>
              </a:rPr>
              <a:t>Có bức ảnh nào thừa ra không?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- Cô kết luận: hai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bức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chiều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rộng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bằng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nhau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5800"/>
            <a:ext cx="4314092" cy="3411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4343400" cy="34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-0.00416 L 0.5125 -0.004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4: </a:t>
            </a:r>
            <a:r>
              <a:rPr lang="en-US" dirty="0" err="1" smtClean="0">
                <a:solidFill>
                  <a:srgbClr val="FF0000"/>
                </a:solidFill>
              </a:rPr>
              <a:t>Trò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chơi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Tìm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lô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 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,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.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 smtClean="0"/>
              <a:t> </a:t>
            </a:r>
            <a:r>
              <a:rPr lang="en-US" dirty="0" err="1" smtClean="0"/>
              <a:t>nền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“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”.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“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,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”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1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endParaRPr lang="en-US" dirty="0" smtClean="0"/>
          </a:p>
          <a:p>
            <a:r>
              <a:rPr lang="en-US" dirty="0" err="1" smtClean="0"/>
              <a:t>Luật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nhảy</a:t>
            </a:r>
            <a:r>
              <a:rPr lang="en-US" dirty="0" smtClean="0"/>
              <a:t> </a:t>
            </a:r>
            <a:r>
              <a:rPr lang="en-US" dirty="0" err="1" smtClean="0"/>
              <a:t>lò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5: </a:t>
            </a:r>
            <a:r>
              <a:rPr lang="en-US" dirty="0" err="1" smtClean="0">
                <a:solidFill>
                  <a:srgbClr val="FF0000"/>
                </a:solidFill>
              </a:rPr>
              <a:t>Kết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thúc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thúc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vi-VN" dirty="0" smtClean="0"/>
              <a:t>I</a:t>
            </a:r>
            <a:r>
              <a:rPr lang="vi-VN" dirty="0"/>
              <a:t>.</a:t>
            </a:r>
            <a:r>
              <a:rPr lang="en-US" dirty="0"/>
              <a:t> M</a:t>
            </a:r>
            <a:r>
              <a:rPr lang="vi-VN" dirty="0"/>
              <a:t>ục đích yêu cầu:</a:t>
            </a:r>
            <a:br>
              <a:rPr lang="vi-V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</a:rPr>
              <a:t>1</a:t>
            </a:r>
            <a:r>
              <a:rPr lang="vi-VN" dirty="0">
                <a:solidFill>
                  <a:srgbClr val="FF0000"/>
                </a:solidFill>
              </a:rPr>
              <a:t>. Kiến thức: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Trẻ biết so sánh, phân biệt sự giống và </a:t>
            </a:r>
            <a:r>
              <a:rPr lang="vi-VN" dirty="0" smtClean="0"/>
              <a:t>kh</a:t>
            </a:r>
            <a:r>
              <a:rPr lang="en-US" dirty="0" err="1" smtClean="0"/>
              <a:t>ác</a:t>
            </a:r>
            <a:r>
              <a:rPr lang="en-US" dirty="0" smtClean="0"/>
              <a:t> </a:t>
            </a:r>
            <a:r>
              <a:rPr lang="vi-VN" dirty="0" smtClean="0"/>
              <a:t>nhau </a:t>
            </a:r>
            <a:r>
              <a:rPr lang="vi-VN" dirty="0"/>
              <a:t>giữa chiều rộng của hai đối tượng.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Trẻ biết một số loại cây xanh.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Phát triển khả năng tư duy, quan sát.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>
                <a:solidFill>
                  <a:srgbClr val="FF0000"/>
                </a:solidFill>
              </a:rPr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Kỹ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năng</a:t>
            </a:r>
            <a:r>
              <a:rPr lang="vi-VN" dirty="0">
                <a:solidFill>
                  <a:srgbClr val="FF0000"/>
                </a:solidFill>
              </a:rPr>
              <a:t>: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Luyện kĩ năng so sánh rộng - hẹp.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Phát triển tư duy lo gic cho trẻ, phát triển khả năng quan sát, so sánh.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>
                <a:solidFill>
                  <a:srgbClr val="FF0000"/>
                </a:solidFill>
              </a:rPr>
              <a:t>3. Thái độ: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Trẻ yêu quí biết bảo vệ cây xanh.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Biết nghe và làm theo hiệu lệnh của cô giáo.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II</a:t>
            </a:r>
            <a:r>
              <a:rPr lang="vi-VN" dirty="0" smtClean="0"/>
              <a:t>. Chuẩn bị: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- Một số bức ảnh về cây xanh.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- Nhạc bài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“E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m yêu cây 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- Một số side trình chiếu trên máy vi tính.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- Hình ảnh trò chơi trên máy vi tính.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err="1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8147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III,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- Cô cho trẻ xem trình chiếu một số hình ảnh về cây xanh trên máy tính.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53175"/>
            <a:ext cx="367665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" y="2805625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92"/>
            <a:ext cx="4572000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45720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33" y="3821000"/>
            <a:ext cx="4547701" cy="3045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60716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3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Cô trò chuyện cùng trẻ:</a:t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Chúng mình vừa xem gì?</a:t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Có những loại cây gì trên màn hình?</a:t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Cô giáo dục trẻ yêu quí bảo vệ cây xanh.</a:t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Hôm nay cô và các con cùng chơi trò chơi về những bức ảnh về cây xanh nhé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2700" b="1" dirty="0" err="1" smtClean="0">
                <a:solidFill>
                  <a:srgbClr val="FF0000"/>
                </a:solidFill>
              </a:rPr>
              <a:t>Hoạt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động</a:t>
            </a:r>
            <a:r>
              <a:rPr lang="en-US" sz="2700" b="1" dirty="0" smtClean="0">
                <a:solidFill>
                  <a:srgbClr val="FF0000"/>
                </a:solidFill>
              </a:rPr>
              <a:t> 2:</a:t>
            </a:r>
            <a:r>
              <a:rPr lang="vi-VN" sz="2700" b="1" dirty="0" smtClean="0">
                <a:solidFill>
                  <a:srgbClr val="FF0000"/>
                </a:solidFill>
              </a:rPr>
              <a:t> . Ôn tập nhận biết sự giống nhau và khác nhau rõ nét về chiều rộng của hai đối tượng:</a:t>
            </a:r>
            <a:br>
              <a:rPr lang="vi-VN" sz="2700" b="1" dirty="0" smtClean="0">
                <a:solidFill>
                  <a:srgbClr val="FF0000"/>
                </a:solidFill>
              </a:rPr>
            </a:b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vi-VN" dirty="0" smtClean="0"/>
              <a:t>Các </a:t>
            </a:r>
            <a:r>
              <a:rPr lang="vi-VN" dirty="0"/>
              <a:t>hình ảnh của băng nơ được trình chiếu trên máy vi tính.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Cô có băng nơ hình gì đây?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Đâu là chiều dài của băng nơ?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Đâu là chiều rộng của băng nơ</a:t>
            </a:r>
            <a:r>
              <a:rPr lang="vi-VN" dirty="0" smtClean="0"/>
              <a:t>?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Cô đưa ra tiếp hình ảnh của băng nơ khác và hỏi trẻ: 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+ Đâu là chiều rộng của băng nơ ?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5480538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18141" r="16089" b="17243"/>
          <a:stretch/>
        </p:blipFill>
        <p:spPr>
          <a:xfrm>
            <a:off x="1676400" y="5410200"/>
            <a:ext cx="2743200" cy="13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>
                <a:latin typeface="+mj-lt"/>
              </a:rPr>
              <a:t>+ Hai băng nơ này có chiểu rộng bằng nhau không?</a:t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- Cô chồng hai băng nơ lên nhau</a:t>
            </a:r>
            <a:r>
              <a:rPr lang="vi-VN" dirty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/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- Vì sao con biết hai băng nơ này có chiều rộng không bằng nhau? ( Vì băng nơ </a:t>
            </a:r>
            <a:r>
              <a:rPr lang="en-US" dirty="0" err="1">
                <a:latin typeface="+mj-lt"/>
              </a:rPr>
              <a:t>màu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xanh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thừa ra so với băng nơ </a:t>
            </a:r>
            <a:r>
              <a:rPr lang="en-US" dirty="0" err="1">
                <a:latin typeface="+mj-lt"/>
              </a:rPr>
              <a:t>màu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đỏ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>.)</a:t>
            </a:r>
            <a:endParaRPr lang="en-US" dirty="0">
              <a:latin typeface="+mj-lt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67" y="1609578"/>
            <a:ext cx="5480538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18141" r="18716" b="17243"/>
          <a:stretch/>
        </p:blipFill>
        <p:spPr>
          <a:xfrm>
            <a:off x="152400" y="2541563"/>
            <a:ext cx="2633003" cy="13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63 -0.03469 L -0.38229 -0.04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+mj-lt"/>
              </a:rPr>
              <a:t>- Cô cất băng nơ hình </a:t>
            </a:r>
            <a:r>
              <a:rPr lang="en-US" dirty="0" err="1">
                <a:latin typeface="+mj-lt"/>
              </a:rPr>
              <a:t>màu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xanh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màu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đỏ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đi, và </a:t>
            </a:r>
            <a:r>
              <a:rPr lang="en-US" dirty="0" err="1">
                <a:latin typeface="+mj-lt"/>
              </a:rPr>
              <a:t>đưa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băng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hoa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hồng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hoa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cúc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ra.</a:t>
            </a:r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4" t="2051" r="7230" b="2975"/>
          <a:stretch/>
        </p:blipFill>
        <p:spPr>
          <a:xfrm>
            <a:off x="5029200" y="2214488"/>
            <a:ext cx="3802658" cy="3735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4925" r="24690" b="4925"/>
          <a:stretch/>
        </p:blipFill>
        <p:spPr>
          <a:xfrm>
            <a:off x="87614" y="2208626"/>
            <a:ext cx="4375053" cy="37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8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</TotalTime>
  <Words>319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 TRƯỜNG MẦM NON HOA SỮA</vt:lpstr>
      <vt:lpstr>                      I. Mục đích yêu cầu: </vt:lpstr>
      <vt:lpstr>II. Chuẩn bị:</vt:lpstr>
      <vt:lpstr> III, Tiến hành hoạt động</vt:lpstr>
      <vt:lpstr>PowerPoint Presentation</vt:lpstr>
      <vt:lpstr>PowerPoint Presentation</vt:lpstr>
      <vt:lpstr>            Hoạt động 2: . Ôn tập nhận biết sự giống nhau và khác nhau rõ nét về chiều rộng của hai đối tượng: </vt:lpstr>
      <vt:lpstr>PowerPoint Presentation</vt:lpstr>
      <vt:lpstr>PowerPoint Presentation</vt:lpstr>
      <vt:lpstr>PowerPoint Presentation</vt:lpstr>
      <vt:lpstr>   Hoạt động 3: Dạy trẻ so sánh chiều rộng hai đối tượng: </vt:lpstr>
      <vt:lpstr>PowerPoint Presentation</vt:lpstr>
      <vt:lpstr>PowerPoint Presentation</vt:lpstr>
      <vt:lpstr>Hoạt động 4: Trò chơi “Tìm bạn”</vt:lpstr>
      <vt:lpstr>    Hoạt động 5: 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TỈNH THÁI NGUYÊN TRƯỜNG MẦM NON QUANG TRUNG</dc:title>
  <dc:creator>Admin</dc:creator>
  <cp:lastModifiedBy>Welcome</cp:lastModifiedBy>
  <cp:revision>14</cp:revision>
  <dcterms:created xsi:type="dcterms:W3CDTF">2016-12-22T23:57:40Z</dcterms:created>
  <dcterms:modified xsi:type="dcterms:W3CDTF">2018-04-04T09:18:27Z</dcterms:modified>
</cp:coreProperties>
</file>