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5" r:id="rId4"/>
    <p:sldId id="269" r:id="rId5"/>
    <p:sldId id="270" r:id="rId6"/>
    <p:sldId id="264" r:id="rId7"/>
    <p:sldId id="258" r:id="rId8"/>
    <p:sldId id="259" r:id="rId9"/>
    <p:sldId id="260" r:id="rId10"/>
    <p:sldId id="261" r:id="rId11"/>
    <p:sldId id="262" r:id="rId12"/>
    <p:sldId id="263" r:id="rId13"/>
    <p:sldId id="267" r:id="rId14"/>
    <p:sldId id="268" r:id="rId15"/>
    <p:sldId id="266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458" autoAdjust="0"/>
  </p:normalViewPr>
  <p:slideViewPr>
    <p:cSldViewPr>
      <p:cViewPr varScale="1">
        <p:scale>
          <a:sx n="63" d="100"/>
          <a:sy n="63" d="100"/>
        </p:scale>
        <p:origin x="159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18317-16EF-4855-8545-96E6905D8631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F6637-29BF-479B-AD29-4DA21FFC3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602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18317-16EF-4855-8545-96E6905D8631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F6637-29BF-479B-AD29-4DA21FFC3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963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18317-16EF-4855-8545-96E6905D8631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F6637-29BF-479B-AD29-4DA21FFC3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95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18317-16EF-4855-8545-96E6905D8631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F6637-29BF-479B-AD29-4DA21FFC3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281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18317-16EF-4855-8545-96E6905D8631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F6637-29BF-479B-AD29-4DA21FFC3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213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18317-16EF-4855-8545-96E6905D8631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F6637-29BF-479B-AD29-4DA21FFC3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656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18317-16EF-4855-8545-96E6905D8631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F6637-29BF-479B-AD29-4DA21FFC3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383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18317-16EF-4855-8545-96E6905D8631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F6637-29BF-479B-AD29-4DA21FFC3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907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18317-16EF-4855-8545-96E6905D8631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F6637-29BF-479B-AD29-4DA21FFC3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677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18317-16EF-4855-8545-96E6905D8631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F6637-29BF-479B-AD29-4DA21FFC3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561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18317-16EF-4855-8545-96E6905D8631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F6637-29BF-479B-AD29-4DA21FFC3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964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18317-16EF-4855-8545-96E6905D8631}" type="datetimeFigureOut">
              <a:rPr lang="en-US" smtClean="0"/>
              <a:t>11/21/2018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F6637-29BF-479B-AD29-4DA21FFC3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2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296400" cy="1908175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TRIỂN KHAI</a:t>
            </a:r>
            <a:br>
              <a:rPr lang="en-US" sz="2800" dirty="0" smtClean="0"/>
            </a:br>
            <a:r>
              <a:rPr lang="en-US" sz="2800" dirty="0" smtClean="0"/>
              <a:t> KẾ HOẠCH LIÊN NGÀNH TỔ CHỨC CHIẾN DỊCH TIÊM BỔ SUNG SỞI – RUBELLA TẠI TRƯỜNG MẦM NON </a:t>
            </a:r>
            <a:br>
              <a:rPr lang="en-US" sz="2800" dirty="0" smtClean="0"/>
            </a:br>
            <a:r>
              <a:rPr lang="en-US" sz="2800" dirty="0" smtClean="0"/>
              <a:t>QUẬN LONG BIÊN, NĂM 2018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35275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ctr"/>
            <a:r>
              <a:rPr lang="en-US" dirty="0" smtClean="0"/>
              <a:t>ĐIỂU TRA LẬP DANH SÁCH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9062012"/>
              </p:ext>
            </p:extLst>
          </p:nvPr>
        </p:nvGraphicFramePr>
        <p:xfrm>
          <a:off x="493594" y="1270000"/>
          <a:ext cx="8229600" cy="52170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2971800"/>
                <a:gridCol w="2057400"/>
              </a:tblGrid>
              <a:tr h="54321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Hoạt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động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Mô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tả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Người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thực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hiện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366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Cung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cấp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“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Phiếu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điều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tra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thông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tin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tiêm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chủng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”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Phụ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lục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8: TTYT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cấp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mẫu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, TYT in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phát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cho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trường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TYT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3669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Phát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phiếu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thu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phiếu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Ghi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tên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vắc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xin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thuốc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đã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dùng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trong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1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tháng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sổ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tiêm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chủng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sổ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khám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bệnh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Giáo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viên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lớp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80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3.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Loại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trừ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trẻ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đã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tiêm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vắc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xin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có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thành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phần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Sởi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sống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trong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vòng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1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tháng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tính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đến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ngày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tiêm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Mố</a:t>
                      </a:r>
                      <a:r>
                        <a:rPr lang="es-ES" sz="16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s-ES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tính</a:t>
                      </a:r>
                      <a:r>
                        <a:rPr lang="es-ES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là</a:t>
                      </a:r>
                      <a:r>
                        <a:rPr lang="es-ES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26/11/2018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CBYT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phường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3669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4.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Cung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cấp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mẫu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Danh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sách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đối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tượng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cần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tiêm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Phụ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lục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3.2: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TTYT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cấp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mẫu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, TYT in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phát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cho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trường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TYT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394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5.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Lập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danh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sách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đối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tượng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cần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tiêm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theo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lớp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giáo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viên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ký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người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lập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DS, TYT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ký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xác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nhận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Danh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sách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gồm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</a:p>
                    <a:p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-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Toàn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bộ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trẻ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sinh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từ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1/1/2013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đến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30/9/2017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trừ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trẻ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tiêm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Sởi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trong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1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tháng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Giáo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viên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lớp</a:t>
                      </a:r>
                      <a:endParaRPr lang="en-US" sz="16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</a:rPr>
                        <a:t>Trưởng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TYT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271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ctr"/>
            <a:r>
              <a:rPr lang="en-US" dirty="0" smtClean="0"/>
              <a:t>TUYÊN TRUYỀN, VẬN ĐỘNG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6168026"/>
              </p:ext>
            </p:extLst>
          </p:nvPr>
        </p:nvGraphicFramePr>
        <p:xfrm>
          <a:off x="493594" y="1270000"/>
          <a:ext cx="8229600" cy="513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29718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>
                          <a:solidFill>
                            <a:sysClr val="windowText" lastClr="000000"/>
                          </a:solidFill>
                        </a:rPr>
                        <a:t>Hoạt</a:t>
                      </a:r>
                      <a:r>
                        <a:rPr lang="en-US" sz="1800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ysClr val="windowText" lastClr="000000"/>
                          </a:solidFill>
                        </a:rPr>
                        <a:t>động</a:t>
                      </a:r>
                      <a:endParaRPr lang="en-US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>
                          <a:solidFill>
                            <a:sysClr val="windowText" lastClr="000000"/>
                          </a:solidFill>
                        </a:rPr>
                        <a:t>Mô</a:t>
                      </a:r>
                      <a:r>
                        <a:rPr lang="en-US" sz="1800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ysClr val="windowText" lastClr="000000"/>
                          </a:solidFill>
                        </a:rPr>
                        <a:t>tả</a:t>
                      </a:r>
                      <a:endParaRPr lang="en-US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>
                          <a:solidFill>
                            <a:sysClr val="windowText" lastClr="000000"/>
                          </a:solidFill>
                        </a:rPr>
                        <a:t>Người</a:t>
                      </a:r>
                      <a:r>
                        <a:rPr lang="en-US" sz="1800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ysClr val="windowText" lastClr="000000"/>
                          </a:solidFill>
                        </a:rPr>
                        <a:t>thực</a:t>
                      </a:r>
                      <a:r>
                        <a:rPr lang="en-US" sz="1800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ysClr val="windowText" lastClr="000000"/>
                          </a:solidFill>
                        </a:rPr>
                        <a:t>hiện</a:t>
                      </a:r>
                      <a:endParaRPr lang="en-US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1. </a:t>
                      </a:r>
                      <a:r>
                        <a:rPr lang="en-US" sz="1800" dirty="0" err="1" smtClean="0"/>
                        <a:t>Cung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cấp</a:t>
                      </a:r>
                      <a:r>
                        <a:rPr lang="en-US" sz="1800" baseline="0" dirty="0" smtClean="0"/>
                        <a:t> file </a:t>
                      </a:r>
                      <a:r>
                        <a:rPr lang="en-US" sz="1800" baseline="0" dirty="0" err="1" smtClean="0"/>
                        <a:t>phát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thanh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tuyên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truyền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cho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trường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TP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sản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xuất</a:t>
                      </a:r>
                      <a:endParaRPr lang="en-US" sz="1800" baseline="0" dirty="0" smtClean="0"/>
                    </a:p>
                    <a:p>
                      <a:r>
                        <a:rPr lang="en-US" sz="1800" baseline="0" dirty="0" smtClean="0"/>
                        <a:t>TTYT </a:t>
                      </a:r>
                      <a:r>
                        <a:rPr lang="en-US" sz="1800" baseline="0" dirty="0" err="1" smtClean="0"/>
                        <a:t>cấp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xuống</a:t>
                      </a:r>
                      <a:r>
                        <a:rPr lang="en-US" sz="1800" baseline="0" dirty="0" smtClean="0"/>
                        <a:t> TYT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TYT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Phát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thanh</a:t>
                      </a:r>
                      <a:r>
                        <a:rPr lang="en-US" sz="1800" baseline="0" dirty="0" smtClean="0"/>
                        <a:t> 3 </a:t>
                      </a:r>
                      <a:r>
                        <a:rPr lang="en-US" sz="1800" baseline="0" dirty="0" err="1" smtClean="0"/>
                        <a:t>ngày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trước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và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trong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ngày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tiêm</a:t>
                      </a:r>
                      <a:r>
                        <a:rPr lang="en-US" sz="1800" baseline="0" dirty="0" smtClean="0"/>
                        <a:t>, 2 </a:t>
                      </a:r>
                      <a:r>
                        <a:rPr lang="en-US" sz="1800" baseline="0" dirty="0" err="1" smtClean="0"/>
                        <a:t>lần</a:t>
                      </a:r>
                      <a:r>
                        <a:rPr lang="en-US" sz="1800" baseline="0" dirty="0" smtClean="0"/>
                        <a:t>/</a:t>
                      </a:r>
                      <a:r>
                        <a:rPr lang="en-US" sz="1800" baseline="0" dirty="0" err="1" smtClean="0"/>
                        <a:t>ngày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Giờ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phụ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huynh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đưa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đón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trẻ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Trường</a:t>
                      </a:r>
                      <a:r>
                        <a:rPr lang="en-US" sz="1800" baseline="0" dirty="0" smtClean="0"/>
                        <a:t> MN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2. </a:t>
                      </a:r>
                      <a:r>
                        <a:rPr lang="en-US" sz="1800" dirty="0" err="1" smtClean="0"/>
                        <a:t>Cung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cấp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khẩu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hiệu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s-ES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  <a:r>
                        <a:rPr lang="es-ES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Điểm</a:t>
                      </a:r>
                      <a:r>
                        <a:rPr lang="es-E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tiêm</a:t>
                      </a:r>
                      <a:r>
                        <a:rPr lang="es-E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vắc</a:t>
                      </a:r>
                      <a:r>
                        <a:rPr lang="es-E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xin</a:t>
                      </a:r>
                      <a:r>
                        <a:rPr lang="es-E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Sởi</a:t>
                      </a:r>
                      <a:r>
                        <a:rPr lang="es-E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s-ES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Rubella</a:t>
                      </a:r>
                      <a:r>
                        <a:rPr lang="es-E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miễn</a:t>
                      </a:r>
                      <a:r>
                        <a:rPr lang="es-E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phí</a:t>
                      </a:r>
                      <a:r>
                        <a:rPr lang="es-ES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  <a:r>
                        <a:rPr lang="es-ES" sz="18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5 </a:t>
                      </a:r>
                      <a:r>
                        <a:rPr lang="en-US" sz="1800" dirty="0" err="1" smtClean="0"/>
                        <a:t>ngày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trước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tiêm</a:t>
                      </a:r>
                      <a:endParaRPr lang="en-US" sz="1800" dirty="0" smtClean="0"/>
                    </a:p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TYT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Treo </a:t>
                      </a:r>
                      <a:r>
                        <a:rPr lang="en-US" sz="1800" dirty="0" err="1" smtClean="0"/>
                        <a:t>khẩu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hiệu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3 </a:t>
                      </a:r>
                      <a:r>
                        <a:rPr lang="en-US" sz="1800" dirty="0" err="1" smtClean="0"/>
                        <a:t>ngày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trước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tiêm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Trường</a:t>
                      </a:r>
                      <a:r>
                        <a:rPr lang="en-US" sz="1800" baseline="0" dirty="0" smtClean="0"/>
                        <a:t> MN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3. </a:t>
                      </a:r>
                      <a:r>
                        <a:rPr lang="en-US" sz="1800" dirty="0" err="1" smtClean="0"/>
                        <a:t>Cung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cấp</a:t>
                      </a:r>
                      <a:r>
                        <a:rPr lang="en-US" sz="1800" baseline="0" dirty="0" smtClean="0"/>
                        <a:t> “</a:t>
                      </a:r>
                      <a:r>
                        <a:rPr lang="en-US" sz="1800" dirty="0" err="1" smtClean="0"/>
                        <a:t>Thông</a:t>
                      </a:r>
                      <a:r>
                        <a:rPr lang="en-US" sz="1800" baseline="0" dirty="0" smtClean="0"/>
                        <a:t> tin </a:t>
                      </a:r>
                      <a:r>
                        <a:rPr lang="en-US" sz="1800" baseline="0" dirty="0" err="1" smtClean="0"/>
                        <a:t>dành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cho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phụ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huynh</a:t>
                      </a:r>
                      <a:r>
                        <a:rPr lang="en-US" sz="1800" baseline="0" dirty="0" smtClean="0"/>
                        <a:t>”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kèm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giấy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mời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TYT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Phát</a:t>
                      </a:r>
                      <a:r>
                        <a:rPr lang="en-US" sz="1800" baseline="0" dirty="0" smtClean="0"/>
                        <a:t> “</a:t>
                      </a:r>
                      <a:r>
                        <a:rPr lang="en-US" sz="1800" baseline="0" dirty="0" err="1" smtClean="0"/>
                        <a:t>Thông</a:t>
                      </a:r>
                      <a:r>
                        <a:rPr lang="en-US" sz="1800" baseline="0" dirty="0" smtClean="0"/>
                        <a:t> tin </a:t>
                      </a:r>
                      <a:r>
                        <a:rPr lang="en-US" sz="1800" baseline="0" dirty="0" err="1" smtClean="0"/>
                        <a:t>dành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cho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phụ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huynh</a:t>
                      </a:r>
                      <a:r>
                        <a:rPr lang="en-US" sz="1800" baseline="0" dirty="0" smtClean="0"/>
                        <a:t>”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Giáo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viên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Thu </a:t>
                      </a:r>
                      <a:r>
                        <a:rPr lang="en-US" sz="1800" dirty="0" err="1" smtClean="0"/>
                        <a:t>lại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phản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hồi</a:t>
                      </a:r>
                      <a:r>
                        <a:rPr lang="en-US" sz="1800" baseline="0" dirty="0" smtClean="0"/>
                        <a:t> “</a:t>
                      </a:r>
                      <a:r>
                        <a:rPr lang="en-US" sz="1800" baseline="0" dirty="0" err="1" smtClean="0"/>
                        <a:t>Thông</a:t>
                      </a:r>
                      <a:r>
                        <a:rPr lang="en-US" sz="1800" baseline="0" dirty="0" smtClean="0"/>
                        <a:t> tin </a:t>
                      </a:r>
                      <a:r>
                        <a:rPr lang="en-US" sz="1800" baseline="0" dirty="0" err="1" smtClean="0"/>
                        <a:t>dành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cho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phụ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huynh</a:t>
                      </a:r>
                      <a:r>
                        <a:rPr lang="en-US" sz="1800" baseline="0" dirty="0" smtClean="0"/>
                        <a:t>” </a:t>
                      </a:r>
                      <a:r>
                        <a:rPr lang="en-US" sz="1800" baseline="0" dirty="0" err="1" smtClean="0"/>
                        <a:t>kèm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giấy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mời</a:t>
                      </a:r>
                      <a:r>
                        <a:rPr lang="en-US" sz="1800" baseline="0" dirty="0" smtClean="0"/>
                        <a:t>.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Giáo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viên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379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ctr"/>
            <a:r>
              <a:rPr lang="en-US" dirty="0" smtClean="0"/>
              <a:t>LỰA CHỌN, BỐ TRÍ ĐIỂM TIÊM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684389"/>
              </p:ext>
            </p:extLst>
          </p:nvPr>
        </p:nvGraphicFramePr>
        <p:xfrm>
          <a:off x="493594" y="1270000"/>
          <a:ext cx="8229600" cy="560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29718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ysClr val="windowText" lastClr="000000"/>
                          </a:solidFill>
                        </a:rPr>
                        <a:t>Hoạt</a:t>
                      </a:r>
                      <a:r>
                        <a:rPr lang="en-US" sz="2000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ysClr val="windowText" lastClr="000000"/>
                          </a:solidFill>
                        </a:rPr>
                        <a:t>động</a:t>
                      </a:r>
                      <a:endParaRPr lang="en-US" sz="2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ysClr val="windowText" lastClr="000000"/>
                          </a:solidFill>
                        </a:rPr>
                        <a:t>Mô</a:t>
                      </a:r>
                      <a:r>
                        <a:rPr lang="en-US" sz="2000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ysClr val="windowText" lastClr="000000"/>
                          </a:solidFill>
                        </a:rPr>
                        <a:t>tả</a:t>
                      </a:r>
                      <a:endParaRPr lang="en-US" sz="2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ysClr val="windowText" lastClr="000000"/>
                          </a:solidFill>
                        </a:rPr>
                        <a:t>Người</a:t>
                      </a:r>
                      <a:r>
                        <a:rPr lang="en-US" sz="2000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ysClr val="windowText" lastClr="000000"/>
                          </a:solidFill>
                        </a:rPr>
                        <a:t>thực</a:t>
                      </a:r>
                      <a:r>
                        <a:rPr lang="en-US" sz="2000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ysClr val="windowText" lastClr="000000"/>
                          </a:solidFill>
                        </a:rPr>
                        <a:t>hiện</a:t>
                      </a:r>
                      <a:endParaRPr lang="en-US" sz="2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1. </a:t>
                      </a:r>
                      <a:r>
                        <a:rPr lang="en-US" sz="2000" dirty="0" err="1" smtClean="0"/>
                        <a:t>L</a:t>
                      </a:r>
                      <a:r>
                        <a:rPr lang="en-US" sz="2000" baseline="0" dirty="0" err="1" smtClean="0"/>
                        <a:t>ựa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chọn</a:t>
                      </a:r>
                      <a:r>
                        <a:rPr lang="en-US" sz="2000" baseline="0" dirty="0" smtClean="0"/>
                        <a:t>, </a:t>
                      </a:r>
                      <a:r>
                        <a:rPr lang="en-US" sz="2000" baseline="0" dirty="0" err="1" smtClean="0"/>
                        <a:t>bố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trí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s-ES" sz="20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  <a:r>
                        <a:rPr lang="es-ES" sz="20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Điểm</a:t>
                      </a:r>
                      <a:r>
                        <a:rPr lang="es-ES" sz="20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0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tiêm</a:t>
                      </a:r>
                      <a:r>
                        <a:rPr lang="es-ES" sz="20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0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vắc</a:t>
                      </a:r>
                      <a:r>
                        <a:rPr lang="es-ES" sz="20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0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xin</a:t>
                      </a:r>
                      <a:r>
                        <a:rPr lang="es-ES" sz="20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0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Sởi</a:t>
                      </a:r>
                      <a:r>
                        <a:rPr lang="es-ES" sz="20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s-ES" sz="20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Rubella</a:t>
                      </a:r>
                      <a:r>
                        <a:rPr lang="es-ES" sz="20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0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miễn</a:t>
                      </a:r>
                      <a:r>
                        <a:rPr lang="es-ES" sz="20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000" b="1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phí</a:t>
                      </a:r>
                      <a:r>
                        <a:rPr lang="es-ES" sz="20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aseline="0" dirty="0" err="1" smtClean="0"/>
                        <a:t>Đủ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rộng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cho</a:t>
                      </a:r>
                      <a:r>
                        <a:rPr lang="en-US" sz="2000" baseline="0" dirty="0" smtClean="0"/>
                        <a:t> 5 </a:t>
                      </a:r>
                      <a:r>
                        <a:rPr lang="en-US" sz="2000" baseline="0" dirty="0" err="1" smtClean="0"/>
                        <a:t>bàn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tiêm</a:t>
                      </a:r>
                      <a:r>
                        <a:rPr lang="en-US" sz="2000" baseline="0" dirty="0" smtClean="0"/>
                        <a:t>, </a:t>
                      </a:r>
                      <a:r>
                        <a:rPr lang="en-US" sz="2000" baseline="0" dirty="0" err="1" smtClean="0"/>
                        <a:t>bố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trí</a:t>
                      </a:r>
                      <a:r>
                        <a:rPr lang="en-US" sz="2000" baseline="0" dirty="0" smtClean="0"/>
                        <a:t> 1 </a:t>
                      </a:r>
                      <a:r>
                        <a:rPr lang="en-US" sz="2000" baseline="0" dirty="0" err="1" smtClean="0"/>
                        <a:t>chiều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Trường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học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Hướng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dẫn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bố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trí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bàn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tiêm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theo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dây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chuyền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TYT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Kê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bàn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tiêm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Trường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học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2. </a:t>
                      </a:r>
                      <a:r>
                        <a:rPr lang="en-US" sz="2000" dirty="0" err="1" smtClean="0"/>
                        <a:t>Chỗ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ngồi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chờ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trước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tiêm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chủng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Đủ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ghế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ngồi</a:t>
                      </a:r>
                      <a:r>
                        <a:rPr lang="en-US" sz="2000" baseline="0" dirty="0" smtClean="0"/>
                        <a:t>, </a:t>
                      </a:r>
                      <a:r>
                        <a:rPr lang="en-US" sz="2000" baseline="0" dirty="0" err="1" smtClean="0"/>
                        <a:t>thoáng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mát</a:t>
                      </a:r>
                      <a:r>
                        <a:rPr lang="en-US" sz="2000" baseline="0" dirty="0" smtClean="0"/>
                        <a:t>/</a:t>
                      </a:r>
                      <a:r>
                        <a:rPr lang="en-US" sz="2000" baseline="0" dirty="0" err="1" smtClean="0"/>
                        <a:t>ấm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áp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02N/</a:t>
                      </a:r>
                      <a:r>
                        <a:rPr lang="en-US" sz="2000" dirty="0" err="1" smtClean="0"/>
                        <a:t>Trường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học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3.Bàn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đón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tiếp</a:t>
                      </a:r>
                      <a:r>
                        <a:rPr lang="en-US" sz="2000" baseline="0" dirty="0" smtClean="0"/>
                        <a:t>, </a:t>
                      </a:r>
                      <a:r>
                        <a:rPr lang="en-US" sz="2000" baseline="0" dirty="0" err="1" smtClean="0"/>
                        <a:t>hướng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dẫn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Thu </a:t>
                      </a:r>
                      <a:r>
                        <a:rPr lang="en-US" sz="2000" dirty="0" err="1" smtClean="0"/>
                        <a:t>Giấy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mời</a:t>
                      </a:r>
                      <a:r>
                        <a:rPr lang="en-US" sz="2000" baseline="0" dirty="0" smtClean="0"/>
                        <a:t>, KT </a:t>
                      </a:r>
                      <a:r>
                        <a:rPr lang="en-US" sz="2000" baseline="0" dirty="0" err="1" smtClean="0"/>
                        <a:t>thông</a:t>
                      </a:r>
                      <a:r>
                        <a:rPr lang="en-US" sz="2000" baseline="0" dirty="0" smtClean="0"/>
                        <a:t> tin </a:t>
                      </a:r>
                      <a:r>
                        <a:rPr lang="en-US" sz="2000" baseline="0" dirty="0" err="1" smtClean="0"/>
                        <a:t>điền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sau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giấy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mời</a:t>
                      </a:r>
                      <a:r>
                        <a:rPr lang="en-US" sz="2000" baseline="0" dirty="0" smtClean="0"/>
                        <a:t>.</a:t>
                      </a:r>
                    </a:p>
                    <a:p>
                      <a:r>
                        <a:rPr lang="en-US" sz="2000" baseline="0" dirty="0" smtClean="0"/>
                        <a:t>Thu </a:t>
                      </a:r>
                      <a:r>
                        <a:rPr lang="en-US" sz="2000" baseline="0" dirty="0" err="1" smtClean="0"/>
                        <a:t>Sổ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tiêm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chủng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01N/</a:t>
                      </a:r>
                      <a:r>
                        <a:rPr lang="en-US" sz="2000" dirty="0" err="1" smtClean="0"/>
                        <a:t>trường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học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4. </a:t>
                      </a:r>
                      <a:r>
                        <a:rPr lang="en-US" sz="2000" dirty="0" err="1" smtClean="0"/>
                        <a:t>Bàn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khám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sàng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lọc</a:t>
                      </a:r>
                      <a:r>
                        <a:rPr lang="en-US" sz="2000" baseline="0" dirty="0" smtClean="0"/>
                        <a:t>, </a:t>
                      </a:r>
                      <a:r>
                        <a:rPr lang="en-US" sz="2000" baseline="0" dirty="0" err="1" smtClean="0"/>
                        <a:t>tư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vấn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trước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tiêm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Xác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định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tiền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sử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tiêm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chủng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01/ TYT (YT</a:t>
                      </a:r>
                      <a:r>
                        <a:rPr lang="en-US" sz="2000" baseline="0" dirty="0" smtClean="0"/>
                        <a:t> 01)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Thực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hiện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các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bước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theo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quy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trình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tiêm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chủng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732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ctr"/>
            <a:r>
              <a:rPr lang="en-US" dirty="0" smtClean="0"/>
              <a:t>LỰA CHỌN, BỐ TRÍ ĐIỂM TIÊM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8330556"/>
              </p:ext>
            </p:extLst>
          </p:nvPr>
        </p:nvGraphicFramePr>
        <p:xfrm>
          <a:off x="493594" y="1270001"/>
          <a:ext cx="8229600" cy="5326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2971800"/>
                <a:gridCol w="2057400"/>
              </a:tblGrid>
              <a:tr h="40201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ysClr val="windowText" lastClr="000000"/>
                          </a:solidFill>
                        </a:rPr>
                        <a:t>Hoạt</a:t>
                      </a:r>
                      <a:r>
                        <a:rPr lang="en-US" sz="2000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ysClr val="windowText" lastClr="000000"/>
                          </a:solidFill>
                        </a:rPr>
                        <a:t>động</a:t>
                      </a:r>
                      <a:endParaRPr lang="en-US" sz="2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ysClr val="windowText" lastClr="000000"/>
                          </a:solidFill>
                        </a:rPr>
                        <a:t>Mô</a:t>
                      </a:r>
                      <a:r>
                        <a:rPr lang="en-US" sz="2000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ysClr val="windowText" lastClr="000000"/>
                          </a:solidFill>
                        </a:rPr>
                        <a:t>tả</a:t>
                      </a:r>
                      <a:endParaRPr lang="en-US" sz="2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ysClr val="windowText" lastClr="000000"/>
                          </a:solidFill>
                        </a:rPr>
                        <a:t>Người</a:t>
                      </a:r>
                      <a:r>
                        <a:rPr lang="en-US" sz="2000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ysClr val="windowText" lastClr="000000"/>
                          </a:solidFill>
                        </a:rPr>
                        <a:t>thực</a:t>
                      </a:r>
                      <a:r>
                        <a:rPr lang="en-US" sz="2000" baseline="0" dirty="0" smtClean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ysClr val="windowText" lastClr="000000"/>
                          </a:solidFill>
                        </a:rPr>
                        <a:t>hiện</a:t>
                      </a:r>
                      <a:endParaRPr lang="en-US" sz="2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20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5. </a:t>
                      </a:r>
                      <a:r>
                        <a:rPr lang="en-US" sz="2000" dirty="0" err="1" smtClean="0"/>
                        <a:t>Tiêm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vắc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xin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Theo </a:t>
                      </a:r>
                      <a:r>
                        <a:rPr lang="en-US" sz="2000" dirty="0" err="1" smtClean="0"/>
                        <a:t>quy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trình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tiêm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chủng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01 / TYT (YT02)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38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Giữ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trẻ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Phụ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huynh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hoặc</a:t>
                      </a:r>
                      <a:r>
                        <a:rPr lang="en-US" sz="2000" baseline="0" dirty="0" smtClean="0"/>
                        <a:t> 01 </a:t>
                      </a:r>
                      <a:r>
                        <a:rPr lang="en-US" sz="2000" baseline="0" dirty="0" err="1" smtClean="0"/>
                        <a:t>cô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giáo</a:t>
                      </a:r>
                      <a:r>
                        <a:rPr lang="en-US" sz="2000" baseline="0" dirty="0" smtClean="0"/>
                        <a:t> (GV01)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38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6. Theo </a:t>
                      </a:r>
                      <a:r>
                        <a:rPr lang="en-US" sz="2000" dirty="0" err="1" smtClean="0"/>
                        <a:t>dõi</a:t>
                      </a:r>
                      <a:r>
                        <a:rPr lang="en-US" sz="2000" baseline="0" dirty="0" smtClean="0"/>
                        <a:t> 30 </a:t>
                      </a:r>
                      <a:r>
                        <a:rPr lang="en-US" sz="2000" baseline="0" dirty="0" err="1" smtClean="0"/>
                        <a:t>phút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sau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tiêm</a:t>
                      </a:r>
                      <a:endParaRPr lang="en-US" sz="2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Ghi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chép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vào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sổ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tiêm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chủng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01 / TYT (YT03)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20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Ghi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giấy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xác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nhận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tiêm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2017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Theo </a:t>
                      </a:r>
                      <a:r>
                        <a:rPr lang="en-US" sz="2000" dirty="0" err="1" smtClean="0"/>
                        <a:t>dõi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trẻ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sau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tiêm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01/ YTH</a:t>
                      </a:r>
                      <a:r>
                        <a:rPr lang="en-US" sz="2000" baseline="0" dirty="0" smtClean="0"/>
                        <a:t>Đ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91274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7. </a:t>
                      </a:r>
                      <a:r>
                        <a:rPr lang="en-US" sz="2000" dirty="0" err="1" smtClean="0"/>
                        <a:t>Đưa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trẻ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về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lớp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Sau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theo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dõi</a:t>
                      </a:r>
                      <a:r>
                        <a:rPr lang="en-US" sz="2000" baseline="0" dirty="0" smtClean="0"/>
                        <a:t> 30 </a:t>
                      </a:r>
                      <a:r>
                        <a:rPr lang="en-US" sz="2000" baseline="0" dirty="0" err="1" smtClean="0"/>
                        <a:t>phút</a:t>
                      </a:r>
                      <a:r>
                        <a:rPr lang="en-US" sz="2000" baseline="0" dirty="0" smtClean="0"/>
                        <a:t>, </a:t>
                      </a:r>
                      <a:r>
                        <a:rPr lang="en-US" sz="2000" baseline="0" dirty="0" err="1" smtClean="0"/>
                        <a:t>không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thấy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dấu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hiệu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bất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thường</a:t>
                      </a:r>
                      <a:r>
                        <a:rPr lang="en-US" sz="2000" baseline="0" dirty="0" smtClean="0"/>
                        <a:t>.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Giáo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viên</a:t>
                      </a:r>
                      <a:r>
                        <a:rPr lang="en-US" sz="2000" baseline="0" dirty="0" smtClean="0"/>
                        <a:t> (GV02)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91274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Bàn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giao</a:t>
                      </a:r>
                      <a:r>
                        <a:rPr lang="en-US" sz="2000" baseline="0" dirty="0" smtClean="0"/>
                        <a:t>, </a:t>
                      </a:r>
                      <a:r>
                        <a:rPr lang="en-US" sz="2000" baseline="0" dirty="0" err="1" smtClean="0"/>
                        <a:t>dặn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dò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phụ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huynh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tiếp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tục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theo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dõi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trẻ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sau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tiêm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ít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nhất</a:t>
                      </a:r>
                      <a:r>
                        <a:rPr lang="en-US" sz="2000" baseline="0" dirty="0" smtClean="0"/>
                        <a:t> 24 </a:t>
                      </a:r>
                      <a:r>
                        <a:rPr lang="en-US" sz="2000" baseline="0" dirty="0" err="1" smtClean="0"/>
                        <a:t>giờ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Ghi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số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điện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thoại</a:t>
                      </a:r>
                      <a:r>
                        <a:rPr lang="en-US" sz="2000" baseline="0" dirty="0" smtClean="0"/>
                        <a:t> TYT </a:t>
                      </a:r>
                      <a:r>
                        <a:rPr lang="en-US" sz="2000" baseline="0" dirty="0" err="1" smtClean="0"/>
                        <a:t>phường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vào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sổ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tiêm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để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phụ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huynh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liên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hệ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khi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trẻ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có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dấu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hiệu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bất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thường</a:t>
                      </a:r>
                      <a:r>
                        <a:rPr lang="en-US" sz="2000" baseline="0" dirty="0" smtClean="0"/>
                        <a:t>.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Giáo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viên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lớp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217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ctr"/>
            <a:r>
              <a:rPr lang="en-US" dirty="0" smtClean="0"/>
              <a:t>LỰA CHỌN, BỐ TRÍ ĐIỂM TIÊM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2575450"/>
              </p:ext>
            </p:extLst>
          </p:nvPr>
        </p:nvGraphicFramePr>
        <p:xfrm>
          <a:off x="493594" y="1270001"/>
          <a:ext cx="8229600" cy="5458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2971800"/>
                <a:gridCol w="2057400"/>
              </a:tblGrid>
              <a:tr h="32243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>
                          <a:solidFill>
                            <a:schemeClr val="tx1"/>
                          </a:solidFill>
                        </a:rPr>
                        <a:t>Hoạt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chemeClr val="tx1"/>
                          </a:solidFill>
                        </a:rPr>
                        <a:t>động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>
                          <a:solidFill>
                            <a:schemeClr val="tx1"/>
                          </a:solidFill>
                        </a:rPr>
                        <a:t>Mô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chemeClr val="tx1"/>
                          </a:solidFill>
                        </a:rPr>
                        <a:t>tả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>
                          <a:solidFill>
                            <a:schemeClr val="tx1"/>
                          </a:solidFill>
                        </a:rPr>
                        <a:t>Người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chemeClr val="tx1"/>
                          </a:solidFill>
                        </a:rPr>
                        <a:t>thực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chemeClr val="tx1"/>
                          </a:solidFill>
                        </a:rPr>
                        <a:t>hiện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3338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8. </a:t>
                      </a:r>
                      <a:r>
                        <a:rPr lang="en-US" sz="1800" dirty="0" err="1" smtClean="0"/>
                        <a:t>Chốt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danh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sách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trẻ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chưa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tiêm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Trẻ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thuộc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diện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tiêm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nhưng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chưa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tiêm</a:t>
                      </a:r>
                      <a:r>
                        <a:rPr lang="en-US" sz="1800" baseline="0" dirty="0" smtClean="0"/>
                        <a:t>: </a:t>
                      </a:r>
                      <a:r>
                        <a:rPr lang="en-US" sz="1800" baseline="0" dirty="0" err="1" smtClean="0"/>
                        <a:t>hoãn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vì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không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có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chỉ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định</a:t>
                      </a:r>
                      <a:r>
                        <a:rPr lang="en-US" sz="1800" baseline="0" dirty="0" smtClean="0"/>
                        <a:t>, </a:t>
                      </a:r>
                      <a:r>
                        <a:rPr lang="en-US" sz="1800" baseline="0" dirty="0" err="1" smtClean="0"/>
                        <a:t>lý</a:t>
                      </a:r>
                      <a:r>
                        <a:rPr lang="en-US" sz="1800" baseline="0" dirty="0" smtClean="0"/>
                        <a:t> do </a:t>
                      </a:r>
                      <a:r>
                        <a:rPr lang="en-US" sz="1800" baseline="0" dirty="0" err="1" smtClean="0"/>
                        <a:t>khác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Giáo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viên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lớp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333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Xác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định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nguyên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nhân</a:t>
                      </a:r>
                      <a:r>
                        <a:rPr lang="en-US" sz="1800" baseline="0" dirty="0" smtClean="0"/>
                        <a:t>, </a:t>
                      </a:r>
                      <a:r>
                        <a:rPr lang="en-US" sz="1800" baseline="0" dirty="0" err="1" smtClean="0"/>
                        <a:t>tuyên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truyền</a:t>
                      </a:r>
                      <a:r>
                        <a:rPr lang="en-US" sz="1800" baseline="0" dirty="0" smtClean="0"/>
                        <a:t>, </a:t>
                      </a:r>
                      <a:r>
                        <a:rPr lang="en-US" sz="1800" baseline="0" dirty="0" err="1" smtClean="0"/>
                        <a:t>động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viên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phụ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huynh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đưa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trẻ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đi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tiêm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bù</a:t>
                      </a:r>
                      <a:r>
                        <a:rPr lang="en-US" sz="1800" baseline="0" dirty="0" smtClean="0"/>
                        <a:t>.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Giáo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viên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lớp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333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Gửi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nhà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trường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lịch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tiêm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tại</a:t>
                      </a:r>
                      <a:r>
                        <a:rPr lang="en-US" sz="1800" baseline="0" dirty="0" smtClean="0"/>
                        <a:t> TYT </a:t>
                      </a:r>
                      <a:r>
                        <a:rPr lang="en-US" sz="1800" baseline="0" dirty="0" err="1" smtClean="0"/>
                        <a:t>phường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liên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quan</a:t>
                      </a:r>
                      <a:r>
                        <a:rPr lang="en-US" sz="1800" baseline="0" dirty="0" smtClean="0"/>
                        <a:t> (</a:t>
                      </a:r>
                      <a:r>
                        <a:rPr lang="en-US" sz="1800" baseline="0" dirty="0" err="1" smtClean="0"/>
                        <a:t>nơi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trẻ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cư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trú</a:t>
                      </a:r>
                      <a:r>
                        <a:rPr lang="en-US" sz="1800" baseline="0" dirty="0" smtClean="0"/>
                        <a:t>)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TYT </a:t>
                      </a:r>
                      <a:endParaRPr lang="en-US" sz="1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333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Gửi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giấy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mời</a:t>
                      </a:r>
                      <a:r>
                        <a:rPr lang="en-US" sz="1800" baseline="0" dirty="0" smtClean="0"/>
                        <a:t>  </a:t>
                      </a:r>
                      <a:r>
                        <a:rPr lang="en-US" sz="1800" baseline="0" dirty="0" err="1" smtClean="0"/>
                        <a:t>phụ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huynh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đưa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trẻ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chưa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tiêm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đến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tiêm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tại</a:t>
                      </a:r>
                      <a:r>
                        <a:rPr lang="en-US" sz="1800" baseline="0" dirty="0" smtClean="0"/>
                        <a:t> TYT </a:t>
                      </a:r>
                      <a:r>
                        <a:rPr lang="en-US" sz="1800" baseline="0" dirty="0" err="1" smtClean="0"/>
                        <a:t>phường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nơi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cư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trú</a:t>
                      </a:r>
                      <a:r>
                        <a:rPr lang="en-US" sz="1800" baseline="0" dirty="0" smtClean="0"/>
                        <a:t>.</a:t>
                      </a:r>
                      <a:endParaRPr lang="en-US" sz="1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Giáo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viên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lớp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3367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Thu </a:t>
                      </a:r>
                      <a:r>
                        <a:rPr lang="en-US" sz="1800" dirty="0" err="1" smtClean="0"/>
                        <a:t>lại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giấy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xác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nhận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tiêm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tại</a:t>
                      </a:r>
                      <a:r>
                        <a:rPr lang="en-US" sz="1800" baseline="0" dirty="0" smtClean="0"/>
                        <a:t> TYT </a:t>
                      </a:r>
                      <a:r>
                        <a:rPr lang="en-US" sz="1800" baseline="0" dirty="0" err="1" smtClean="0"/>
                        <a:t>phường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từ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phụ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huynh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Giáo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viên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lớp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95037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Cập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nhật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danh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sách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trẻ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chưa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tiêm</a:t>
                      </a:r>
                      <a:r>
                        <a:rPr lang="en-US" sz="1800" baseline="0" dirty="0" smtClean="0"/>
                        <a:t>, </a:t>
                      </a:r>
                      <a:r>
                        <a:rPr lang="en-US" sz="1800" baseline="0" dirty="0" err="1" smtClean="0"/>
                        <a:t>tiếp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tục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mời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tiêm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vét</a:t>
                      </a:r>
                      <a:r>
                        <a:rPr lang="en-US" sz="1800" baseline="0" dirty="0" smtClean="0"/>
                        <a:t>.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Giáo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viên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lớp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1476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0200"/>
            <a:ext cx="8229600" cy="1905000"/>
          </a:xfrm>
        </p:spPr>
        <p:txBody>
          <a:bodyPr/>
          <a:lstStyle/>
          <a:p>
            <a:pPr algn="ctr"/>
            <a:r>
              <a:rPr lang="en-US" dirty="0" smtClean="0"/>
              <a:t>PHẦN THẢO LUẬN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44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ĐẶC ĐIỂM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724399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400" dirty="0" err="1" smtClean="0"/>
              <a:t>Thuận</a:t>
            </a:r>
            <a:r>
              <a:rPr lang="en-US" sz="2400" dirty="0" smtClean="0"/>
              <a:t> </a:t>
            </a:r>
            <a:r>
              <a:rPr lang="en-US" sz="2400" dirty="0" err="1" smtClean="0"/>
              <a:t>lợi</a:t>
            </a:r>
            <a:r>
              <a:rPr lang="en-US" sz="2400" dirty="0" smtClean="0"/>
              <a:t>:</a:t>
            </a:r>
          </a:p>
          <a:p>
            <a:pPr>
              <a:buFontTx/>
              <a:buChar char="-"/>
            </a:pPr>
            <a:r>
              <a:rPr lang="en-US" sz="2400" dirty="0" err="1" smtClean="0"/>
              <a:t>Vắc</a:t>
            </a:r>
            <a:r>
              <a:rPr lang="en-US" sz="2400" dirty="0" smtClean="0"/>
              <a:t> </a:t>
            </a:r>
            <a:r>
              <a:rPr lang="en-US" sz="2400" dirty="0" err="1" smtClean="0"/>
              <a:t>xin</a:t>
            </a:r>
            <a:r>
              <a:rPr lang="en-US" sz="2400" dirty="0" smtClean="0"/>
              <a:t> </a:t>
            </a:r>
            <a:r>
              <a:rPr lang="en-US" sz="2400" dirty="0" err="1" smtClean="0"/>
              <a:t>Sởi</a:t>
            </a:r>
            <a:r>
              <a:rPr lang="en-US" sz="2400" dirty="0" smtClean="0"/>
              <a:t> – Rubella: </a:t>
            </a:r>
            <a:r>
              <a:rPr lang="en-US" sz="2400" dirty="0" err="1" smtClean="0"/>
              <a:t>quen</a:t>
            </a:r>
            <a:r>
              <a:rPr lang="en-US" sz="2400" dirty="0" smtClean="0"/>
              <a:t> </a:t>
            </a:r>
            <a:r>
              <a:rPr lang="en-US" sz="2400" dirty="0" err="1" smtClean="0"/>
              <a:t>thuộc</a:t>
            </a:r>
            <a:r>
              <a:rPr lang="en-US" sz="2400" dirty="0" smtClean="0"/>
              <a:t>, an </a:t>
            </a:r>
            <a:r>
              <a:rPr lang="en-US" sz="2400" dirty="0" err="1" smtClean="0"/>
              <a:t>toàn</a:t>
            </a:r>
            <a:r>
              <a:rPr lang="en-US" sz="2400" dirty="0" smtClean="0"/>
              <a:t>.</a:t>
            </a:r>
          </a:p>
          <a:p>
            <a:pPr>
              <a:buFontTx/>
              <a:buChar char="-"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2. </a:t>
            </a:r>
            <a:r>
              <a:rPr lang="en-US" sz="2400" dirty="0" err="1" smtClean="0"/>
              <a:t>Khó</a:t>
            </a:r>
            <a:r>
              <a:rPr lang="en-US" sz="2400" dirty="0" smtClean="0"/>
              <a:t> </a:t>
            </a:r>
            <a:r>
              <a:rPr lang="en-US" sz="2400" dirty="0" err="1" smtClean="0"/>
              <a:t>khăn</a:t>
            </a:r>
            <a:r>
              <a:rPr lang="en-US" sz="2400" dirty="0" smtClean="0"/>
              <a:t>:</a:t>
            </a:r>
          </a:p>
          <a:p>
            <a:pPr>
              <a:buFontTx/>
              <a:buChar char="-"/>
            </a:pPr>
            <a:r>
              <a:rPr lang="en-US" sz="2400" dirty="0" err="1" smtClean="0"/>
              <a:t>Chưa</a:t>
            </a:r>
            <a:r>
              <a:rPr lang="en-US" sz="2400" dirty="0" smtClean="0"/>
              <a:t> </a:t>
            </a:r>
            <a:r>
              <a:rPr lang="en-US" sz="2400" dirty="0" err="1" smtClean="0"/>
              <a:t>từng</a:t>
            </a:r>
            <a:r>
              <a:rPr lang="en-US" sz="2400" dirty="0" smtClean="0"/>
              <a:t> </a:t>
            </a:r>
            <a:r>
              <a:rPr lang="en-US" sz="2400" dirty="0" err="1" smtClean="0"/>
              <a:t>tiêm</a:t>
            </a:r>
            <a:r>
              <a:rPr lang="en-US" sz="2400" dirty="0" smtClean="0"/>
              <a:t> </a:t>
            </a:r>
            <a:r>
              <a:rPr lang="en-US" sz="2400" dirty="0" err="1" smtClean="0"/>
              <a:t>trẻ</a:t>
            </a:r>
            <a:r>
              <a:rPr lang="en-US" sz="2400" dirty="0" smtClean="0"/>
              <a:t> </a:t>
            </a:r>
            <a:r>
              <a:rPr lang="en-US" sz="2400" dirty="0" err="1" smtClean="0"/>
              <a:t>nhỏ</a:t>
            </a:r>
            <a:r>
              <a:rPr lang="en-US" sz="2400" dirty="0" smtClean="0"/>
              <a:t> </a:t>
            </a:r>
            <a:r>
              <a:rPr lang="en-US" sz="2400" dirty="0" err="1" smtClean="0"/>
              <a:t>tại</a:t>
            </a:r>
            <a:r>
              <a:rPr lang="en-US" sz="2400" dirty="0" smtClean="0"/>
              <a:t> </a:t>
            </a:r>
            <a:r>
              <a:rPr lang="en-US" sz="2400" dirty="0" err="1" smtClean="0"/>
              <a:t>trường</a:t>
            </a:r>
            <a:r>
              <a:rPr lang="en-US" sz="2400" dirty="0" smtClean="0"/>
              <a:t> </a:t>
            </a:r>
            <a:r>
              <a:rPr lang="en-US" sz="2400" dirty="0" err="1" smtClean="0"/>
              <a:t>Mầm</a:t>
            </a:r>
            <a:r>
              <a:rPr lang="en-US" sz="2400" dirty="0" smtClean="0"/>
              <a:t> non.</a:t>
            </a:r>
          </a:p>
          <a:p>
            <a:pPr>
              <a:buFontTx/>
              <a:buChar char="-"/>
            </a:pPr>
            <a:r>
              <a:rPr lang="en-US" sz="2400" dirty="0" err="1" smtClean="0"/>
              <a:t>Khai</a:t>
            </a:r>
            <a:r>
              <a:rPr lang="en-US" sz="2400" dirty="0" smtClean="0"/>
              <a:t> </a:t>
            </a:r>
            <a:r>
              <a:rPr lang="en-US" sz="2400" dirty="0" err="1" smtClean="0"/>
              <a:t>thác</a:t>
            </a:r>
            <a:r>
              <a:rPr lang="en-US" sz="2400" dirty="0" smtClean="0"/>
              <a:t> </a:t>
            </a:r>
            <a:r>
              <a:rPr lang="en-US" sz="2400" dirty="0" err="1" smtClean="0"/>
              <a:t>tiền</a:t>
            </a:r>
            <a:r>
              <a:rPr lang="en-US" sz="2400" dirty="0" smtClean="0"/>
              <a:t> </a:t>
            </a:r>
            <a:r>
              <a:rPr lang="en-US" sz="2400" dirty="0" err="1" smtClean="0"/>
              <a:t>sử</a:t>
            </a:r>
            <a:r>
              <a:rPr lang="en-US" sz="2400" dirty="0" smtClean="0"/>
              <a:t>: </a:t>
            </a:r>
            <a:r>
              <a:rPr lang="en-US" sz="2400" dirty="0" err="1" smtClean="0"/>
              <a:t>loại</a:t>
            </a:r>
            <a:r>
              <a:rPr lang="en-US" sz="2400" dirty="0" smtClean="0"/>
              <a:t> </a:t>
            </a:r>
            <a:r>
              <a:rPr lang="en-US" sz="2400" dirty="0" err="1" smtClean="0"/>
              <a:t>vắc</a:t>
            </a:r>
            <a:r>
              <a:rPr lang="en-US" sz="2400" dirty="0" smtClean="0"/>
              <a:t> </a:t>
            </a:r>
            <a:r>
              <a:rPr lang="en-US" sz="2400" dirty="0" err="1" smtClean="0"/>
              <a:t>xin</a:t>
            </a:r>
            <a:r>
              <a:rPr lang="en-US" sz="2400" dirty="0" smtClean="0"/>
              <a:t>, </a:t>
            </a:r>
            <a:r>
              <a:rPr lang="en-US" sz="2400" dirty="0" err="1" smtClean="0"/>
              <a:t>loại</a:t>
            </a:r>
            <a:r>
              <a:rPr lang="en-US" sz="2400" dirty="0" smtClean="0"/>
              <a:t> </a:t>
            </a:r>
            <a:r>
              <a:rPr lang="en-US" sz="2400" dirty="0" err="1" smtClean="0"/>
              <a:t>thuốc</a:t>
            </a:r>
            <a:r>
              <a:rPr lang="en-US" sz="2400" dirty="0" smtClean="0"/>
              <a:t> </a:t>
            </a:r>
            <a:r>
              <a:rPr lang="en-US" sz="2400" dirty="0" err="1" smtClean="0"/>
              <a:t>dùng</a:t>
            </a:r>
            <a:r>
              <a:rPr lang="en-US" sz="2400" dirty="0" smtClean="0"/>
              <a:t> </a:t>
            </a:r>
            <a:r>
              <a:rPr lang="en-US" sz="2400" dirty="0" err="1" smtClean="0"/>
              <a:t>trong</a:t>
            </a:r>
            <a:r>
              <a:rPr lang="en-US" sz="2400" dirty="0" smtClean="0"/>
              <a:t> 1 </a:t>
            </a:r>
            <a:r>
              <a:rPr lang="en-US" sz="2400" dirty="0" err="1" smtClean="0"/>
              <a:t>tháng</a:t>
            </a:r>
            <a:r>
              <a:rPr lang="en-US" sz="2400" dirty="0" smtClean="0"/>
              <a:t>.</a:t>
            </a:r>
          </a:p>
          <a:p>
            <a:pPr>
              <a:buFontTx/>
              <a:buChar char="-"/>
            </a:pPr>
            <a:r>
              <a:rPr lang="en-US" sz="2400" dirty="0" err="1" smtClean="0"/>
              <a:t>Số</a:t>
            </a:r>
            <a:r>
              <a:rPr lang="en-US" sz="2400" dirty="0" smtClean="0"/>
              <a:t> </a:t>
            </a:r>
            <a:r>
              <a:rPr lang="en-US" sz="2400" dirty="0" err="1" smtClean="0"/>
              <a:t>lượng</a:t>
            </a:r>
            <a:r>
              <a:rPr lang="en-US" sz="2400" dirty="0" smtClean="0"/>
              <a:t> </a:t>
            </a:r>
            <a:r>
              <a:rPr lang="en-US" sz="2400" dirty="0" err="1" smtClean="0"/>
              <a:t>lớn</a:t>
            </a:r>
            <a:r>
              <a:rPr lang="en-US" sz="2400" dirty="0" smtClean="0"/>
              <a:t>: </a:t>
            </a:r>
            <a:r>
              <a:rPr lang="en-US" sz="2400" dirty="0" err="1" smtClean="0"/>
              <a:t>chỗ</a:t>
            </a:r>
            <a:r>
              <a:rPr lang="en-US" sz="2400" dirty="0" smtClean="0"/>
              <a:t> </a:t>
            </a:r>
            <a:r>
              <a:rPr lang="en-US" sz="2400" dirty="0" err="1" smtClean="0"/>
              <a:t>cho</a:t>
            </a:r>
            <a:r>
              <a:rPr lang="en-US" sz="2400" dirty="0" smtClean="0"/>
              <a:t> </a:t>
            </a:r>
            <a:r>
              <a:rPr lang="en-US" sz="2400" dirty="0" err="1" smtClean="0"/>
              <a:t>phụ</a:t>
            </a:r>
            <a:r>
              <a:rPr lang="en-US" sz="2400" dirty="0" smtClean="0"/>
              <a:t> </a:t>
            </a:r>
            <a:r>
              <a:rPr lang="en-US" sz="2400" dirty="0" err="1" smtClean="0"/>
              <a:t>huynh</a:t>
            </a:r>
            <a:r>
              <a:rPr lang="en-US" sz="2400" dirty="0" smtClean="0"/>
              <a:t>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dirty="0" err="1" smtClean="0"/>
              <a:t>trẻ</a:t>
            </a:r>
            <a:r>
              <a:rPr lang="en-US" sz="2400" dirty="0" smtClean="0"/>
              <a:t> </a:t>
            </a:r>
            <a:r>
              <a:rPr lang="en-US" sz="2400" dirty="0" err="1" smtClean="0"/>
              <a:t>chờ</a:t>
            </a:r>
            <a:r>
              <a:rPr lang="en-US" sz="2400" dirty="0" smtClean="0"/>
              <a:t>, </a:t>
            </a:r>
            <a:r>
              <a:rPr lang="en-US" sz="2400" dirty="0" err="1" smtClean="0"/>
              <a:t>nắng</a:t>
            </a:r>
            <a:r>
              <a:rPr lang="en-US" sz="2400" dirty="0" smtClean="0"/>
              <a:t> </a:t>
            </a:r>
            <a:r>
              <a:rPr lang="en-US" sz="2400" dirty="0" err="1" smtClean="0"/>
              <a:t>nóng</a:t>
            </a:r>
            <a:r>
              <a:rPr lang="en-US" sz="2400" dirty="0" smtClean="0"/>
              <a:t> </a:t>
            </a:r>
            <a:r>
              <a:rPr lang="en-US" sz="2400" dirty="0" err="1" smtClean="0"/>
              <a:t>hoặc</a:t>
            </a:r>
            <a:r>
              <a:rPr lang="en-US" sz="2400" dirty="0" smtClean="0"/>
              <a:t> </a:t>
            </a:r>
            <a:r>
              <a:rPr lang="en-US" sz="2400" dirty="0" err="1" smtClean="0"/>
              <a:t>mưa</a:t>
            </a:r>
            <a:r>
              <a:rPr lang="en-US" sz="2400" dirty="0" smtClean="0"/>
              <a:t> </a:t>
            </a:r>
            <a:r>
              <a:rPr lang="en-US" sz="2400" dirty="0" err="1" smtClean="0"/>
              <a:t>lạnh</a:t>
            </a:r>
            <a:r>
              <a:rPr lang="en-US" sz="2400" dirty="0" smtClean="0"/>
              <a:t>. </a:t>
            </a:r>
            <a:r>
              <a:rPr lang="en-US" sz="2400" dirty="0" err="1" smtClean="0"/>
              <a:t>Trẻ</a:t>
            </a:r>
            <a:r>
              <a:rPr lang="en-US" sz="2400" dirty="0" smtClean="0"/>
              <a:t> </a:t>
            </a:r>
            <a:r>
              <a:rPr lang="en-US" sz="2400" dirty="0" err="1" smtClean="0"/>
              <a:t>khóc</a:t>
            </a:r>
            <a:r>
              <a:rPr lang="en-US" sz="2400" dirty="0" smtClean="0"/>
              <a:t> </a:t>
            </a:r>
            <a:r>
              <a:rPr lang="en-US" sz="2400" dirty="0" err="1" smtClean="0"/>
              <a:t>theo</a:t>
            </a:r>
            <a:r>
              <a:rPr lang="en-US" sz="2400" dirty="0" smtClean="0"/>
              <a:t> </a:t>
            </a:r>
            <a:r>
              <a:rPr lang="en-US" sz="2400" dirty="0" err="1" smtClean="0"/>
              <a:t>hiệu</a:t>
            </a:r>
            <a:r>
              <a:rPr lang="en-US" sz="2400" dirty="0" smtClean="0"/>
              <a:t> </a:t>
            </a:r>
            <a:r>
              <a:rPr lang="en-US" sz="2400" dirty="0" err="1" smtClean="0"/>
              <a:t>ứng</a:t>
            </a:r>
            <a:r>
              <a:rPr lang="en-US" sz="2400" dirty="0" smtClean="0"/>
              <a:t> </a:t>
            </a:r>
            <a:r>
              <a:rPr lang="en-US" sz="2400" dirty="0" err="1" smtClean="0"/>
              <a:t>đám</a:t>
            </a:r>
            <a:r>
              <a:rPr lang="en-US" sz="2400" dirty="0" smtClean="0"/>
              <a:t> </a:t>
            </a:r>
            <a:r>
              <a:rPr lang="en-US" sz="2400" dirty="0" err="1" smtClean="0"/>
              <a:t>đông</a:t>
            </a:r>
            <a:r>
              <a:rPr lang="en-US" sz="2400" dirty="0" smtClean="0"/>
              <a:t>. </a:t>
            </a:r>
            <a:r>
              <a:rPr lang="en-US" sz="2400" dirty="0" err="1" smtClean="0"/>
              <a:t>Bố</a:t>
            </a:r>
            <a:r>
              <a:rPr lang="en-US" sz="2400" dirty="0" smtClean="0"/>
              <a:t> </a:t>
            </a:r>
            <a:r>
              <a:rPr lang="en-US" sz="2400" dirty="0" err="1" smtClean="0"/>
              <a:t>mẹ</a:t>
            </a:r>
            <a:r>
              <a:rPr lang="en-US" sz="2400" dirty="0" smtClean="0"/>
              <a:t> </a:t>
            </a:r>
            <a:r>
              <a:rPr lang="en-US" sz="2400" dirty="0" err="1" smtClean="0"/>
              <a:t>vội</a:t>
            </a:r>
            <a:r>
              <a:rPr lang="en-US" sz="2400" dirty="0" smtClean="0"/>
              <a:t> </a:t>
            </a:r>
            <a:r>
              <a:rPr lang="en-US" sz="2400" dirty="0" err="1" smtClean="0"/>
              <a:t>đi</a:t>
            </a:r>
            <a:r>
              <a:rPr lang="en-US" sz="2400" dirty="0" smtClean="0"/>
              <a:t> </a:t>
            </a:r>
            <a:r>
              <a:rPr lang="en-US" sz="2400" dirty="0" err="1" smtClean="0"/>
              <a:t>làm</a:t>
            </a:r>
            <a:endParaRPr lang="en-US" sz="2400" dirty="0" smtClean="0"/>
          </a:p>
          <a:p>
            <a:pPr>
              <a:buFontTx/>
              <a:buChar char="-"/>
            </a:pPr>
            <a:r>
              <a:rPr lang="en-US" sz="2400" dirty="0" err="1" smtClean="0"/>
              <a:t>Phụ</a:t>
            </a:r>
            <a:r>
              <a:rPr lang="en-US" sz="2400" dirty="0" smtClean="0"/>
              <a:t> </a:t>
            </a:r>
            <a:r>
              <a:rPr lang="en-US" sz="2400" dirty="0" err="1" smtClean="0"/>
              <a:t>huynh</a:t>
            </a:r>
            <a:r>
              <a:rPr lang="en-US" sz="2400" dirty="0" smtClean="0"/>
              <a:t> </a:t>
            </a:r>
            <a:r>
              <a:rPr lang="en-US" sz="2400" dirty="0" err="1" smtClean="0"/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bế</a:t>
            </a:r>
            <a:r>
              <a:rPr lang="en-US" sz="2400" dirty="0" smtClean="0"/>
              <a:t> con </a:t>
            </a:r>
            <a:r>
              <a:rPr lang="en-US" sz="2400" dirty="0" err="1" smtClean="0"/>
              <a:t>vào</a:t>
            </a:r>
            <a:r>
              <a:rPr lang="en-US" sz="2400" dirty="0" smtClean="0"/>
              <a:t> </a:t>
            </a:r>
            <a:r>
              <a:rPr lang="en-US" sz="2400" dirty="0" err="1" smtClean="0"/>
              <a:t>tiêm</a:t>
            </a:r>
            <a:r>
              <a:rPr lang="en-US" sz="2400" dirty="0" smtClean="0"/>
              <a:t>, </a:t>
            </a:r>
            <a:r>
              <a:rPr lang="en-US" sz="2400" dirty="0" err="1" smtClean="0"/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cùng</a:t>
            </a:r>
            <a:r>
              <a:rPr lang="en-US" sz="2400" dirty="0" smtClean="0"/>
              <a:t> </a:t>
            </a:r>
            <a:r>
              <a:rPr lang="en-US" sz="2400" dirty="0" err="1" smtClean="0"/>
              <a:t>theo</a:t>
            </a:r>
            <a:r>
              <a:rPr lang="en-US" sz="2400" dirty="0" smtClean="0"/>
              <a:t> </a:t>
            </a:r>
            <a:r>
              <a:rPr lang="en-US" sz="2400" dirty="0" err="1" smtClean="0"/>
              <a:t>dõi</a:t>
            </a:r>
            <a:r>
              <a:rPr lang="en-US" sz="2400" dirty="0" smtClean="0"/>
              <a:t> con 30 </a:t>
            </a:r>
            <a:r>
              <a:rPr lang="en-US" sz="2400" dirty="0" err="1" smtClean="0"/>
              <a:t>phút</a:t>
            </a:r>
            <a:r>
              <a:rPr lang="en-US" sz="2400" dirty="0" smtClean="0"/>
              <a:t> </a:t>
            </a:r>
            <a:r>
              <a:rPr lang="en-US" sz="2400" dirty="0" err="1" smtClean="0"/>
              <a:t>sau</a:t>
            </a:r>
            <a:r>
              <a:rPr lang="en-US" sz="2400" dirty="0" smtClean="0"/>
              <a:t> </a:t>
            </a:r>
            <a:r>
              <a:rPr lang="en-US" sz="2400" dirty="0" err="1" smtClean="0"/>
              <a:t>tiêm</a:t>
            </a:r>
            <a:r>
              <a:rPr lang="en-US" sz="2400" dirty="0" smtClean="0"/>
              <a:t>.</a:t>
            </a:r>
          </a:p>
          <a:p>
            <a:pPr>
              <a:buFontTx/>
              <a:buChar char="-"/>
            </a:pPr>
            <a:r>
              <a:rPr lang="en-US" sz="2400" dirty="0" err="1" smtClean="0"/>
              <a:t>Hướng</a:t>
            </a:r>
            <a:r>
              <a:rPr lang="en-US" sz="2400" dirty="0" smtClean="0"/>
              <a:t> </a:t>
            </a:r>
            <a:r>
              <a:rPr lang="en-US" sz="2400" dirty="0" err="1" smtClean="0"/>
              <a:t>dẫn</a:t>
            </a:r>
            <a:r>
              <a:rPr lang="en-US" sz="2400" dirty="0" smtClean="0"/>
              <a:t> </a:t>
            </a:r>
            <a:r>
              <a:rPr lang="en-US" sz="2400" dirty="0" err="1" smtClean="0"/>
              <a:t>theo</a:t>
            </a:r>
            <a:r>
              <a:rPr lang="en-US" sz="2400" dirty="0" smtClean="0"/>
              <a:t> </a:t>
            </a:r>
            <a:r>
              <a:rPr lang="en-US" sz="2400" dirty="0" err="1" smtClean="0"/>
              <a:t>dõi</a:t>
            </a:r>
            <a:r>
              <a:rPr lang="en-US" sz="2400" dirty="0" smtClean="0"/>
              <a:t> </a:t>
            </a:r>
            <a:r>
              <a:rPr lang="en-US" sz="2400" dirty="0" err="1" smtClean="0"/>
              <a:t>tiếp</a:t>
            </a:r>
            <a:r>
              <a:rPr lang="en-US" sz="2400" dirty="0" smtClean="0"/>
              <a:t> </a:t>
            </a:r>
            <a:r>
              <a:rPr lang="en-US" sz="2400" dirty="0" err="1" smtClean="0"/>
              <a:t>sau</a:t>
            </a:r>
            <a:r>
              <a:rPr lang="en-US" sz="2400" dirty="0" smtClean="0"/>
              <a:t> </a:t>
            </a:r>
            <a:r>
              <a:rPr lang="en-US" sz="2400" dirty="0" err="1" smtClean="0"/>
              <a:t>tiêm</a:t>
            </a:r>
            <a:r>
              <a:rPr lang="en-US" sz="2400" dirty="0" smtClean="0"/>
              <a:t> </a:t>
            </a:r>
            <a:r>
              <a:rPr lang="en-US" sz="2400" dirty="0" err="1" smtClean="0"/>
              <a:t>tại</a:t>
            </a:r>
            <a:r>
              <a:rPr lang="en-US" sz="2400" dirty="0" smtClean="0"/>
              <a:t> </a:t>
            </a:r>
            <a:r>
              <a:rPr lang="en-US" sz="2400" dirty="0" err="1" smtClean="0"/>
              <a:t>lớp</a:t>
            </a:r>
            <a:r>
              <a:rPr lang="en-US" sz="2400" dirty="0" smtClean="0"/>
              <a:t> </a:t>
            </a:r>
            <a:r>
              <a:rPr lang="en-US" sz="2400" dirty="0" err="1" smtClean="0"/>
              <a:t>học</a:t>
            </a:r>
            <a:r>
              <a:rPr lang="en-US" sz="2400" dirty="0" smtClean="0"/>
              <a:t>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dirty="0" err="1" smtClean="0"/>
              <a:t>tại</a:t>
            </a:r>
            <a:r>
              <a:rPr lang="en-US" sz="2400" dirty="0" smtClean="0"/>
              <a:t> </a:t>
            </a:r>
            <a:r>
              <a:rPr lang="en-US" sz="2400" dirty="0" err="1" smtClean="0"/>
              <a:t>gia</a:t>
            </a:r>
            <a:r>
              <a:rPr lang="en-US" sz="2400" dirty="0" smtClean="0"/>
              <a:t> </a:t>
            </a:r>
            <a:r>
              <a:rPr lang="en-US" sz="2400" dirty="0" err="1" smtClean="0"/>
              <a:t>đình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2330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VẤN ĐỀ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724399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800" dirty="0" err="1" smtClean="0"/>
              <a:t>Trẻ</a:t>
            </a:r>
            <a:r>
              <a:rPr lang="en-US" sz="2800" dirty="0" smtClean="0"/>
              <a:t>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</a:t>
            </a:r>
            <a:r>
              <a:rPr lang="en-US" sz="2800" dirty="0" err="1" smtClean="0"/>
              <a:t>phụ</a:t>
            </a:r>
            <a:r>
              <a:rPr lang="en-US" sz="2800" dirty="0" smtClean="0"/>
              <a:t> </a:t>
            </a:r>
            <a:r>
              <a:rPr lang="en-US" sz="2800" dirty="0" err="1" smtClean="0"/>
              <a:t>huynh</a:t>
            </a:r>
            <a:r>
              <a:rPr lang="en-US" sz="2800" dirty="0" smtClean="0"/>
              <a:t> </a:t>
            </a:r>
            <a:r>
              <a:rPr lang="en-US" sz="2800" dirty="0" err="1" smtClean="0"/>
              <a:t>đưa</a:t>
            </a:r>
            <a:r>
              <a:rPr lang="en-US" sz="2800" dirty="0" smtClean="0"/>
              <a:t> </a:t>
            </a:r>
            <a:r>
              <a:rPr lang="en-US" sz="2800" dirty="0" err="1" smtClean="0"/>
              <a:t>ra</a:t>
            </a:r>
            <a:r>
              <a:rPr lang="en-US" sz="2800" dirty="0" smtClean="0"/>
              <a:t> TYT </a:t>
            </a:r>
            <a:r>
              <a:rPr lang="en-US" sz="2800" dirty="0" err="1" smtClean="0"/>
              <a:t>tiêm</a:t>
            </a:r>
            <a:r>
              <a:rPr lang="en-US" sz="2800" dirty="0" smtClean="0"/>
              <a:t> </a:t>
            </a:r>
            <a:r>
              <a:rPr lang="en-US" sz="2800" dirty="0" err="1" smtClean="0"/>
              <a:t>chủng</a:t>
            </a:r>
            <a:r>
              <a:rPr lang="en-US" sz="2800" dirty="0" smtClean="0"/>
              <a:t> </a:t>
            </a:r>
            <a:r>
              <a:rPr lang="en-US" sz="2800" dirty="0" err="1" smtClean="0"/>
              <a:t>đầy</a:t>
            </a:r>
            <a:r>
              <a:rPr lang="en-US" sz="2800" dirty="0" smtClean="0"/>
              <a:t> </a:t>
            </a:r>
            <a:r>
              <a:rPr lang="en-US" sz="2800" dirty="0" err="1" smtClean="0"/>
              <a:t>đủ</a:t>
            </a:r>
            <a:r>
              <a:rPr lang="en-US" sz="2800" dirty="0" smtClean="0"/>
              <a:t> </a:t>
            </a:r>
            <a:r>
              <a:rPr lang="en-US" sz="2800" dirty="0" err="1" smtClean="0"/>
              <a:t>theo</a:t>
            </a:r>
            <a:r>
              <a:rPr lang="en-US" sz="2800" dirty="0" smtClean="0"/>
              <a:t> </a:t>
            </a:r>
            <a:r>
              <a:rPr lang="en-US" sz="2800" dirty="0" err="1" smtClean="0"/>
              <a:t>lịch</a:t>
            </a:r>
            <a:r>
              <a:rPr lang="en-US" sz="2800" dirty="0" smtClean="0"/>
              <a:t>, </a:t>
            </a:r>
            <a:r>
              <a:rPr lang="en-US" sz="2800" dirty="0" err="1" smtClean="0"/>
              <a:t>sao</a:t>
            </a:r>
            <a:r>
              <a:rPr lang="en-US" sz="2800" dirty="0" smtClean="0"/>
              <a:t> </a:t>
            </a:r>
            <a:r>
              <a:rPr lang="en-US" sz="2800" dirty="0" err="1" smtClean="0"/>
              <a:t>lại</a:t>
            </a:r>
            <a:r>
              <a:rPr lang="en-US" sz="2800" dirty="0" smtClean="0"/>
              <a:t> </a:t>
            </a:r>
            <a:r>
              <a:rPr lang="en-US" sz="2800" dirty="0" err="1" smtClean="0"/>
              <a:t>phải</a:t>
            </a:r>
            <a:r>
              <a:rPr lang="en-US" sz="2800" dirty="0" smtClean="0"/>
              <a:t> </a:t>
            </a:r>
            <a:r>
              <a:rPr lang="en-US" sz="2800" dirty="0" err="1" smtClean="0"/>
              <a:t>tiêm</a:t>
            </a:r>
            <a:r>
              <a:rPr lang="en-US" sz="2800" dirty="0" smtClean="0"/>
              <a:t> </a:t>
            </a:r>
            <a:r>
              <a:rPr lang="en-US" sz="2800" dirty="0" err="1" smtClean="0"/>
              <a:t>đợt</a:t>
            </a:r>
            <a:r>
              <a:rPr lang="en-US" sz="2800" dirty="0" smtClean="0"/>
              <a:t> </a:t>
            </a:r>
            <a:r>
              <a:rPr lang="en-US" sz="2800" dirty="0" err="1" smtClean="0"/>
              <a:t>này</a:t>
            </a:r>
            <a:r>
              <a:rPr lang="en-US" sz="2800" dirty="0" smtClean="0"/>
              <a:t> ?</a:t>
            </a:r>
          </a:p>
          <a:p>
            <a:pPr marL="457200" indent="-457200">
              <a:buAutoNum type="arabicPeriod"/>
            </a:pPr>
            <a:endParaRPr lang="en-US" sz="2800" dirty="0" smtClean="0"/>
          </a:p>
          <a:p>
            <a:pPr marL="457200" indent="-457200">
              <a:buAutoNum type="arabicPeriod"/>
            </a:pPr>
            <a:r>
              <a:rPr lang="en-US" sz="2800" dirty="0" err="1" smtClean="0"/>
              <a:t>Phụ</a:t>
            </a:r>
            <a:r>
              <a:rPr lang="en-US" sz="2800" dirty="0" smtClean="0"/>
              <a:t> </a:t>
            </a:r>
            <a:r>
              <a:rPr lang="en-US" sz="2800" dirty="0" err="1" smtClean="0"/>
              <a:t>huynh</a:t>
            </a:r>
            <a:r>
              <a:rPr lang="en-US" sz="2800" dirty="0" smtClean="0"/>
              <a:t> </a:t>
            </a:r>
            <a:r>
              <a:rPr lang="en-US" sz="2800" dirty="0" err="1" smtClean="0"/>
              <a:t>nói</a:t>
            </a:r>
            <a:r>
              <a:rPr lang="en-US" sz="2800" dirty="0" smtClean="0"/>
              <a:t> con </a:t>
            </a:r>
            <a:r>
              <a:rPr lang="en-US" sz="2800" dirty="0" err="1" smtClean="0"/>
              <a:t>mình</a:t>
            </a:r>
            <a:r>
              <a:rPr lang="en-US" sz="2800" dirty="0" smtClean="0"/>
              <a:t> </a:t>
            </a:r>
            <a:r>
              <a:rPr lang="en-US" sz="2800" dirty="0" err="1" smtClean="0"/>
              <a:t>vừa</a:t>
            </a:r>
            <a:r>
              <a:rPr lang="en-US" sz="2800" dirty="0" smtClean="0"/>
              <a:t> </a:t>
            </a:r>
            <a:r>
              <a:rPr lang="en-US" sz="2800" dirty="0" err="1" smtClean="0"/>
              <a:t>tiêm</a:t>
            </a:r>
            <a:r>
              <a:rPr lang="en-US" sz="2800" dirty="0" smtClean="0"/>
              <a:t> </a:t>
            </a:r>
            <a:r>
              <a:rPr lang="en-US" sz="2800" dirty="0" err="1" smtClean="0"/>
              <a:t>rồi</a:t>
            </a:r>
            <a:r>
              <a:rPr lang="en-US" sz="2800" dirty="0" smtClean="0"/>
              <a:t>.</a:t>
            </a:r>
          </a:p>
          <a:p>
            <a:pPr marL="0" indent="0">
              <a:buNone/>
            </a:pPr>
            <a:r>
              <a:rPr lang="en-US" sz="2800" dirty="0" smtClean="0"/>
              <a:t> - </a:t>
            </a:r>
            <a:r>
              <a:rPr lang="en-US" sz="2800" dirty="0" err="1" smtClean="0"/>
              <a:t>Xem</a:t>
            </a:r>
            <a:r>
              <a:rPr lang="en-US" sz="2800" dirty="0" smtClean="0"/>
              <a:t> </a:t>
            </a:r>
            <a:r>
              <a:rPr lang="en-US" sz="2800" dirty="0" err="1" smtClean="0"/>
              <a:t>sổ</a:t>
            </a:r>
            <a:r>
              <a:rPr lang="en-US" sz="2800" dirty="0" smtClean="0"/>
              <a:t> </a:t>
            </a:r>
            <a:r>
              <a:rPr lang="en-US" sz="2800" dirty="0" err="1" smtClean="0"/>
              <a:t>tiêm</a:t>
            </a:r>
            <a:r>
              <a:rPr lang="en-US" sz="2800" dirty="0" smtClean="0"/>
              <a:t> </a:t>
            </a:r>
            <a:r>
              <a:rPr lang="en-US" sz="2800" dirty="0" err="1" smtClean="0"/>
              <a:t>chủng</a:t>
            </a:r>
            <a:r>
              <a:rPr lang="en-US" sz="2800" dirty="0" smtClean="0"/>
              <a:t>, </a:t>
            </a:r>
            <a:r>
              <a:rPr lang="en-US" sz="2800" dirty="0" err="1" smtClean="0"/>
              <a:t>tra</a:t>
            </a:r>
            <a:r>
              <a:rPr lang="en-US" sz="2800" dirty="0" smtClean="0"/>
              <a:t> </a:t>
            </a:r>
            <a:r>
              <a:rPr lang="en-US" sz="2800" dirty="0" err="1" smtClean="0"/>
              <a:t>hệ</a:t>
            </a:r>
            <a:r>
              <a:rPr lang="en-US" sz="2800" dirty="0" smtClean="0"/>
              <a:t> </a:t>
            </a:r>
            <a:r>
              <a:rPr lang="en-US" sz="2800" dirty="0" err="1" smtClean="0"/>
              <a:t>thống</a:t>
            </a:r>
            <a:r>
              <a:rPr lang="en-US" sz="2800" dirty="0" smtClean="0"/>
              <a:t>.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3. </a:t>
            </a:r>
            <a:r>
              <a:rPr lang="en-US" sz="2800" dirty="0" err="1" smtClean="0"/>
              <a:t>Phụ</a:t>
            </a:r>
            <a:r>
              <a:rPr lang="en-US" sz="2800" dirty="0" smtClean="0"/>
              <a:t> </a:t>
            </a:r>
            <a:r>
              <a:rPr lang="en-US" sz="2800" dirty="0" err="1" smtClean="0"/>
              <a:t>huynh</a:t>
            </a:r>
            <a:r>
              <a:rPr lang="en-US" sz="2800" dirty="0" smtClean="0"/>
              <a:t> </a:t>
            </a:r>
            <a:r>
              <a:rPr lang="en-US" sz="2800" dirty="0" err="1" smtClean="0"/>
              <a:t>bận</a:t>
            </a:r>
            <a:r>
              <a:rPr lang="en-US" sz="2800" dirty="0" smtClean="0"/>
              <a:t> </a:t>
            </a:r>
            <a:r>
              <a:rPr lang="en-US" sz="2800" dirty="0" err="1" smtClean="0"/>
              <a:t>đi</a:t>
            </a:r>
            <a:r>
              <a:rPr lang="en-US" sz="2800" dirty="0" smtClean="0"/>
              <a:t> </a:t>
            </a:r>
            <a:r>
              <a:rPr lang="en-US" sz="2800" dirty="0" err="1" smtClean="0"/>
              <a:t>làm</a:t>
            </a:r>
            <a:r>
              <a:rPr lang="en-US" sz="2800" dirty="0" smtClean="0"/>
              <a:t>, </a:t>
            </a:r>
            <a:r>
              <a:rPr lang="en-US" sz="2800" dirty="0" err="1" smtClean="0"/>
              <a:t>không</a:t>
            </a:r>
            <a:r>
              <a:rPr lang="en-US" sz="2800" dirty="0" smtClean="0"/>
              <a:t> </a:t>
            </a:r>
            <a:r>
              <a:rPr lang="en-US" sz="2800" dirty="0" err="1" smtClean="0"/>
              <a:t>chờ</a:t>
            </a:r>
            <a:r>
              <a:rPr lang="en-US" sz="2800" dirty="0" smtClean="0"/>
              <a:t> </a:t>
            </a:r>
            <a:r>
              <a:rPr lang="en-US" sz="2800" dirty="0" err="1" smtClean="0"/>
              <a:t>bế</a:t>
            </a:r>
            <a:r>
              <a:rPr lang="en-US" sz="2800" dirty="0" smtClean="0"/>
              <a:t> </a:t>
            </a:r>
            <a:r>
              <a:rPr lang="en-US" sz="2800" dirty="0" err="1" smtClean="0"/>
              <a:t>trẻ</a:t>
            </a:r>
            <a:r>
              <a:rPr lang="en-US" sz="2800" dirty="0" smtClean="0"/>
              <a:t> </a:t>
            </a:r>
            <a:r>
              <a:rPr lang="en-US" sz="2800" dirty="0" err="1" smtClean="0"/>
              <a:t>vào</a:t>
            </a:r>
            <a:r>
              <a:rPr lang="en-US" sz="2800" dirty="0" smtClean="0"/>
              <a:t> </a:t>
            </a:r>
            <a:r>
              <a:rPr lang="en-US" sz="2800" dirty="0" err="1" smtClean="0"/>
              <a:t>tiêm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theo</a:t>
            </a:r>
            <a:r>
              <a:rPr lang="en-US" sz="2800" dirty="0" smtClean="0"/>
              <a:t> </a:t>
            </a:r>
            <a:r>
              <a:rPr lang="en-US" sz="2800" dirty="0" err="1" smtClean="0"/>
              <a:t>dõi</a:t>
            </a:r>
            <a:r>
              <a:rPr lang="en-US" sz="2800" dirty="0" smtClean="0"/>
              <a:t> </a:t>
            </a:r>
            <a:r>
              <a:rPr lang="en-US" sz="2800" dirty="0" err="1" smtClean="0"/>
              <a:t>sau</a:t>
            </a:r>
            <a:r>
              <a:rPr lang="en-US" sz="2800" dirty="0" smtClean="0"/>
              <a:t> </a:t>
            </a:r>
            <a:r>
              <a:rPr lang="en-US" sz="2800" dirty="0" err="1" smtClean="0"/>
              <a:t>tiêm</a:t>
            </a:r>
            <a:r>
              <a:rPr lang="en-US" sz="2800" dirty="0" smtClean="0"/>
              <a:t>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2054015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VẤN ĐỀ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724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4. </a:t>
            </a:r>
            <a:r>
              <a:rPr lang="en-US" sz="2800" dirty="0" err="1" smtClean="0"/>
              <a:t>Số</a:t>
            </a:r>
            <a:r>
              <a:rPr lang="en-US" sz="2800" dirty="0" smtClean="0"/>
              <a:t> </a:t>
            </a:r>
            <a:r>
              <a:rPr lang="en-US" sz="2800" dirty="0" err="1" smtClean="0"/>
              <a:t>lượng</a:t>
            </a:r>
            <a:r>
              <a:rPr lang="en-US" sz="2800" dirty="0" smtClean="0"/>
              <a:t> </a:t>
            </a:r>
            <a:r>
              <a:rPr lang="en-US" sz="2800" dirty="0" err="1" smtClean="0"/>
              <a:t>phụ</a:t>
            </a:r>
            <a:r>
              <a:rPr lang="en-US" sz="2800" dirty="0" smtClean="0"/>
              <a:t> </a:t>
            </a:r>
            <a:r>
              <a:rPr lang="en-US" sz="2800" dirty="0" err="1" smtClean="0"/>
              <a:t>huynh</a:t>
            </a:r>
            <a:r>
              <a:rPr lang="en-US" sz="2800" dirty="0" smtClean="0"/>
              <a:t> </a:t>
            </a:r>
            <a:r>
              <a:rPr lang="en-US" sz="2800" dirty="0" err="1" smtClean="0"/>
              <a:t>bế</a:t>
            </a:r>
            <a:r>
              <a:rPr lang="en-US" sz="2800" dirty="0" smtClean="0"/>
              <a:t> con </a:t>
            </a:r>
            <a:r>
              <a:rPr lang="en-US" sz="2800" dirty="0" err="1" smtClean="0"/>
              <a:t>chờ</a:t>
            </a:r>
            <a:r>
              <a:rPr lang="en-US" sz="2800" dirty="0" smtClean="0"/>
              <a:t> </a:t>
            </a:r>
            <a:r>
              <a:rPr lang="en-US" sz="2800" dirty="0" err="1" smtClean="0"/>
              <a:t>tiêm</a:t>
            </a:r>
            <a:r>
              <a:rPr lang="en-US" sz="2800" dirty="0" smtClean="0"/>
              <a:t> </a:t>
            </a:r>
            <a:r>
              <a:rPr lang="en-US" sz="2800" dirty="0" err="1" smtClean="0"/>
              <a:t>đông</a:t>
            </a:r>
            <a:r>
              <a:rPr lang="en-US" sz="2800" dirty="0" smtClean="0"/>
              <a:t> ?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5. </a:t>
            </a:r>
            <a:r>
              <a:rPr lang="en-US" sz="2800" dirty="0" err="1" smtClean="0"/>
              <a:t>Trẻ</a:t>
            </a:r>
            <a:r>
              <a:rPr lang="en-US" sz="2800" dirty="0" smtClean="0"/>
              <a:t> </a:t>
            </a:r>
            <a:r>
              <a:rPr lang="en-US" sz="2800" dirty="0" err="1" smtClean="0"/>
              <a:t>khóc</a:t>
            </a:r>
            <a:r>
              <a:rPr lang="en-US" sz="2800" dirty="0" smtClean="0"/>
              <a:t>, </a:t>
            </a:r>
            <a:r>
              <a:rPr lang="en-US" sz="2800" dirty="0" err="1" smtClean="0"/>
              <a:t>trẻ</a:t>
            </a:r>
            <a:r>
              <a:rPr lang="en-US" sz="2800" dirty="0" smtClean="0"/>
              <a:t> </a:t>
            </a:r>
            <a:r>
              <a:rPr lang="en-US" sz="2800" dirty="0" err="1" smtClean="0"/>
              <a:t>khác</a:t>
            </a:r>
            <a:r>
              <a:rPr lang="en-US" sz="2800" dirty="0" smtClean="0"/>
              <a:t> </a:t>
            </a:r>
            <a:r>
              <a:rPr lang="en-US" sz="2800" dirty="0" err="1" smtClean="0"/>
              <a:t>khóc</a:t>
            </a:r>
            <a:r>
              <a:rPr lang="en-US" sz="2800" dirty="0" smtClean="0"/>
              <a:t> </a:t>
            </a:r>
            <a:r>
              <a:rPr lang="en-US" sz="2800" dirty="0" err="1" smtClean="0"/>
              <a:t>theo</a:t>
            </a:r>
            <a:r>
              <a:rPr lang="en-US" sz="2800" dirty="0" smtClean="0"/>
              <a:t> </a:t>
            </a:r>
            <a:r>
              <a:rPr lang="en-US" sz="2800" dirty="0" err="1" smtClean="0"/>
              <a:t>hiệu</a:t>
            </a:r>
            <a:r>
              <a:rPr lang="en-US" sz="2800" dirty="0" smtClean="0"/>
              <a:t> </a:t>
            </a:r>
            <a:r>
              <a:rPr lang="en-US" sz="2800" dirty="0" err="1" smtClean="0"/>
              <a:t>ứng</a:t>
            </a:r>
            <a:r>
              <a:rPr lang="en-US" sz="2800" dirty="0" smtClean="0"/>
              <a:t> </a:t>
            </a:r>
            <a:r>
              <a:rPr lang="en-US" sz="2800" dirty="0" err="1" smtClean="0"/>
              <a:t>đám</a:t>
            </a:r>
            <a:r>
              <a:rPr lang="en-US" sz="2800" dirty="0" smtClean="0"/>
              <a:t> </a:t>
            </a:r>
            <a:r>
              <a:rPr lang="en-US" sz="2800" dirty="0" err="1" smtClean="0"/>
              <a:t>đông</a:t>
            </a:r>
            <a:r>
              <a:rPr lang="en-US" sz="2800" dirty="0" smtClean="0"/>
              <a:t>.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6. Theo </a:t>
            </a:r>
            <a:r>
              <a:rPr lang="en-US" sz="2800" dirty="0" err="1" smtClean="0"/>
              <a:t>dõi</a:t>
            </a:r>
            <a:r>
              <a:rPr lang="en-US" sz="2800" dirty="0" smtClean="0"/>
              <a:t> </a:t>
            </a:r>
            <a:r>
              <a:rPr lang="en-US" sz="2800" dirty="0" err="1" smtClean="0"/>
              <a:t>sau</a:t>
            </a:r>
            <a:r>
              <a:rPr lang="en-US" sz="2800" dirty="0" smtClean="0"/>
              <a:t> </a:t>
            </a:r>
            <a:r>
              <a:rPr lang="en-US" sz="2800" dirty="0" err="1" smtClean="0"/>
              <a:t>tiêm</a:t>
            </a:r>
            <a:r>
              <a:rPr lang="en-US" sz="2800" dirty="0" smtClean="0"/>
              <a:t> ở </a:t>
            </a:r>
            <a:r>
              <a:rPr lang="en-US" sz="2800" dirty="0" err="1" smtClean="0"/>
              <a:t>lớp</a:t>
            </a:r>
            <a:r>
              <a:rPr lang="en-US" sz="2800" dirty="0" smtClean="0"/>
              <a:t>, </a:t>
            </a:r>
            <a:r>
              <a:rPr lang="en-US" sz="2800" dirty="0" err="1" smtClean="0"/>
              <a:t>có</a:t>
            </a:r>
            <a:r>
              <a:rPr lang="en-US" sz="2800" dirty="0" smtClean="0"/>
              <a:t> </a:t>
            </a:r>
            <a:r>
              <a:rPr lang="en-US" sz="2800" dirty="0" err="1" smtClean="0"/>
              <a:t>trẻ</a:t>
            </a:r>
            <a:r>
              <a:rPr lang="en-US" sz="2800" dirty="0" smtClean="0"/>
              <a:t> </a:t>
            </a:r>
            <a:r>
              <a:rPr lang="en-US" sz="2800" dirty="0" err="1" smtClean="0"/>
              <a:t>bất</a:t>
            </a:r>
            <a:r>
              <a:rPr lang="en-US" sz="2800" dirty="0" smtClean="0"/>
              <a:t> </a:t>
            </a:r>
            <a:r>
              <a:rPr lang="en-US" sz="2800" dirty="0" err="1" smtClean="0"/>
              <a:t>thường</a:t>
            </a:r>
            <a:r>
              <a:rPr lang="en-US" sz="2800" dirty="0" smtClean="0"/>
              <a:t>, </a:t>
            </a:r>
            <a:r>
              <a:rPr lang="en-US" sz="2800" dirty="0" err="1" smtClean="0"/>
              <a:t>xử</a:t>
            </a:r>
            <a:r>
              <a:rPr lang="en-US" sz="2800" dirty="0" smtClean="0"/>
              <a:t> </a:t>
            </a:r>
            <a:r>
              <a:rPr lang="en-US" sz="2800" dirty="0" err="1" smtClean="0"/>
              <a:t>lý</a:t>
            </a:r>
            <a:r>
              <a:rPr lang="en-US" sz="2800" dirty="0" smtClean="0"/>
              <a:t> </a:t>
            </a:r>
            <a:r>
              <a:rPr lang="en-US" sz="2800" dirty="0" err="1" smtClean="0"/>
              <a:t>như</a:t>
            </a:r>
            <a:r>
              <a:rPr lang="en-US" sz="2800" dirty="0" smtClean="0"/>
              <a:t> </a:t>
            </a:r>
          </a:p>
          <a:p>
            <a:pPr marL="0" indent="0">
              <a:buNone/>
            </a:pPr>
            <a:r>
              <a:rPr lang="en-US" sz="2800" dirty="0" err="1" smtClean="0"/>
              <a:t>thế</a:t>
            </a:r>
            <a:r>
              <a:rPr lang="en-US" sz="2800" dirty="0" smtClean="0"/>
              <a:t> </a:t>
            </a:r>
            <a:r>
              <a:rPr lang="en-US" sz="2800" dirty="0" err="1" smtClean="0"/>
              <a:t>nào</a:t>
            </a:r>
            <a:r>
              <a:rPr lang="en-US" sz="2800" dirty="0" smtClean="0"/>
              <a:t> ?</a:t>
            </a:r>
          </a:p>
          <a:p>
            <a:pPr marL="0" indent="0">
              <a:buNone/>
            </a:pPr>
            <a:endParaRPr lang="en-US" sz="2800" smtClean="0"/>
          </a:p>
          <a:p>
            <a:pPr marL="0" indent="0">
              <a:buNone/>
            </a:pPr>
            <a:r>
              <a:rPr lang="en-US" sz="2800" smtClean="0"/>
              <a:t>7</a:t>
            </a:r>
            <a:r>
              <a:rPr lang="en-US" sz="2800" dirty="0" smtClean="0"/>
              <a:t>. </a:t>
            </a:r>
            <a:r>
              <a:rPr lang="en-US" sz="2800" dirty="0" err="1" smtClean="0"/>
              <a:t>Làm</a:t>
            </a:r>
            <a:r>
              <a:rPr lang="en-US" sz="2800" dirty="0" smtClean="0"/>
              <a:t> </a:t>
            </a:r>
            <a:r>
              <a:rPr lang="en-US" sz="2800" dirty="0" err="1" smtClean="0"/>
              <a:t>thế</a:t>
            </a:r>
            <a:r>
              <a:rPr lang="en-US" sz="2800" dirty="0" smtClean="0"/>
              <a:t> </a:t>
            </a:r>
            <a:r>
              <a:rPr lang="en-US" sz="2800" dirty="0" err="1" smtClean="0"/>
              <a:t>nào</a:t>
            </a:r>
            <a:r>
              <a:rPr lang="en-US" sz="2800" dirty="0" smtClean="0"/>
              <a:t> </a:t>
            </a:r>
            <a:r>
              <a:rPr lang="en-US" sz="2800" dirty="0" err="1" smtClean="0"/>
              <a:t>để</a:t>
            </a:r>
            <a:r>
              <a:rPr lang="en-US" sz="2800" dirty="0" smtClean="0"/>
              <a:t> </a:t>
            </a:r>
            <a:r>
              <a:rPr lang="en-US" sz="2800" dirty="0" err="1" smtClean="0"/>
              <a:t>đạt</a:t>
            </a:r>
            <a:r>
              <a:rPr lang="en-US" sz="2800" dirty="0" smtClean="0"/>
              <a:t> 95% </a:t>
            </a:r>
            <a:r>
              <a:rPr lang="en-US" sz="2800" dirty="0" err="1" smtClean="0"/>
              <a:t>theo</a:t>
            </a:r>
            <a:r>
              <a:rPr lang="en-US" sz="2800" dirty="0" smtClean="0"/>
              <a:t> </a:t>
            </a:r>
            <a:r>
              <a:rPr lang="en-US" sz="2800" dirty="0" err="1" smtClean="0"/>
              <a:t>từng</a:t>
            </a:r>
            <a:r>
              <a:rPr lang="en-US" sz="2800" dirty="0" smtClean="0"/>
              <a:t> </a:t>
            </a:r>
            <a:r>
              <a:rPr lang="en-US" sz="2800" dirty="0" err="1" smtClean="0"/>
              <a:t>lớp</a:t>
            </a:r>
            <a:r>
              <a:rPr lang="en-US" sz="2800" dirty="0" smtClean="0"/>
              <a:t> 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9698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CĂN CỨ THỰC HIỆN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71999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400" dirty="0" err="1" smtClean="0"/>
              <a:t>Bộ</a:t>
            </a:r>
            <a:r>
              <a:rPr lang="en-US" sz="2400" dirty="0" smtClean="0"/>
              <a:t> Y </a:t>
            </a:r>
            <a:r>
              <a:rPr lang="en-US" sz="2400" dirty="0" err="1" smtClean="0"/>
              <a:t>tế</a:t>
            </a:r>
            <a:r>
              <a:rPr lang="en-US" sz="2400" dirty="0" smtClean="0"/>
              <a:t>: 6193/QĐ-BYT </a:t>
            </a:r>
            <a:r>
              <a:rPr lang="en-US" sz="2400" dirty="0" err="1" smtClean="0"/>
              <a:t>ngày</a:t>
            </a:r>
            <a:r>
              <a:rPr lang="en-US" sz="2400" dirty="0" smtClean="0"/>
              <a:t> 15/10/2018 </a:t>
            </a:r>
            <a:r>
              <a:rPr lang="en-US" sz="2400" dirty="0" err="1" smtClean="0"/>
              <a:t>về</a:t>
            </a:r>
            <a:r>
              <a:rPr lang="en-US" sz="2400" dirty="0" smtClean="0"/>
              <a:t> </a:t>
            </a:r>
            <a:r>
              <a:rPr lang="en-US" sz="2400" dirty="0" err="1" smtClean="0"/>
              <a:t>việc</a:t>
            </a:r>
            <a:r>
              <a:rPr lang="en-US" sz="2400" dirty="0" smtClean="0"/>
              <a:t> </a:t>
            </a:r>
            <a:r>
              <a:rPr lang="en-US" sz="2400" dirty="0" err="1" smtClean="0"/>
              <a:t>phê</a:t>
            </a:r>
            <a:r>
              <a:rPr lang="en-US" sz="2400" dirty="0" smtClean="0"/>
              <a:t> </a:t>
            </a:r>
            <a:r>
              <a:rPr lang="en-US" sz="2400" dirty="0" err="1" smtClean="0"/>
              <a:t>duyệt</a:t>
            </a:r>
            <a:r>
              <a:rPr lang="en-US" sz="2400" dirty="0" smtClean="0"/>
              <a:t> </a:t>
            </a:r>
            <a:r>
              <a:rPr lang="en-US" sz="2400" dirty="0" err="1" smtClean="0"/>
              <a:t>Kế</a:t>
            </a:r>
            <a:r>
              <a:rPr lang="en-US" sz="2400" dirty="0" smtClean="0"/>
              <a:t> </a:t>
            </a:r>
            <a:r>
              <a:rPr lang="en-US" sz="2400" dirty="0" err="1" smtClean="0"/>
              <a:t>hoạch</a:t>
            </a:r>
            <a:r>
              <a:rPr lang="en-US" sz="2400" dirty="0" smtClean="0"/>
              <a:t> </a:t>
            </a:r>
            <a:r>
              <a:rPr lang="en-US" sz="2400" dirty="0" err="1" smtClean="0"/>
              <a:t>triển</a:t>
            </a:r>
            <a:r>
              <a:rPr lang="en-US" sz="2400" dirty="0" smtClean="0"/>
              <a:t> </a:t>
            </a:r>
            <a:r>
              <a:rPr lang="en-US" sz="2400" dirty="0" err="1" smtClean="0"/>
              <a:t>khai</a:t>
            </a:r>
            <a:r>
              <a:rPr lang="en-US" sz="2400" dirty="0" smtClean="0"/>
              <a:t> </a:t>
            </a:r>
            <a:r>
              <a:rPr lang="en-US" sz="2400" dirty="0" err="1" smtClean="0"/>
              <a:t>Chiến</a:t>
            </a:r>
            <a:r>
              <a:rPr lang="en-US" sz="2400" dirty="0" smtClean="0"/>
              <a:t> </a:t>
            </a:r>
            <a:r>
              <a:rPr lang="en-US" sz="2400" dirty="0" err="1" smtClean="0"/>
              <a:t>dịch</a:t>
            </a:r>
            <a:r>
              <a:rPr lang="en-US" sz="2400" dirty="0" smtClean="0"/>
              <a:t> </a:t>
            </a:r>
            <a:r>
              <a:rPr lang="en-US" sz="2400" dirty="0" err="1" smtClean="0"/>
              <a:t>tiêm</a:t>
            </a:r>
            <a:r>
              <a:rPr lang="en-US" sz="2400" dirty="0" smtClean="0"/>
              <a:t> </a:t>
            </a:r>
            <a:r>
              <a:rPr lang="en-US" sz="2400" dirty="0" err="1" smtClean="0"/>
              <a:t>bổ</a:t>
            </a:r>
            <a:r>
              <a:rPr lang="en-US" sz="2400" dirty="0" smtClean="0"/>
              <a:t> sung </a:t>
            </a:r>
            <a:r>
              <a:rPr lang="en-US" sz="2400" dirty="0" err="1" smtClean="0"/>
              <a:t>vắc</a:t>
            </a:r>
            <a:r>
              <a:rPr lang="en-US" sz="2400" dirty="0" smtClean="0"/>
              <a:t> </a:t>
            </a:r>
            <a:r>
              <a:rPr lang="en-US" sz="2400" dirty="0" err="1" smtClean="0"/>
              <a:t>xin</a:t>
            </a:r>
            <a:r>
              <a:rPr lang="en-US" sz="2400" dirty="0" smtClean="0"/>
              <a:t> </a:t>
            </a:r>
            <a:r>
              <a:rPr lang="en-US" sz="2400" dirty="0" err="1" smtClean="0"/>
              <a:t>Sởi</a:t>
            </a:r>
            <a:r>
              <a:rPr lang="en-US" sz="2400" dirty="0" smtClean="0"/>
              <a:t> – Rubella </a:t>
            </a:r>
            <a:r>
              <a:rPr lang="en-US" sz="2400" dirty="0" err="1" smtClean="0"/>
              <a:t>cho</a:t>
            </a:r>
            <a:r>
              <a:rPr lang="en-US" sz="2400" dirty="0" smtClean="0"/>
              <a:t> </a:t>
            </a:r>
            <a:r>
              <a:rPr lang="en-US" sz="2400" dirty="0" err="1" smtClean="0"/>
              <a:t>trẻ</a:t>
            </a:r>
            <a:r>
              <a:rPr lang="en-US" sz="2400" dirty="0" smtClean="0"/>
              <a:t> 1-5 </a:t>
            </a:r>
            <a:r>
              <a:rPr lang="en-US" sz="2400" dirty="0" err="1" smtClean="0"/>
              <a:t>tuổi</a:t>
            </a:r>
            <a:r>
              <a:rPr lang="en-US" sz="2400" dirty="0" smtClean="0"/>
              <a:t> </a:t>
            </a:r>
            <a:r>
              <a:rPr lang="en-US" sz="2400" dirty="0" err="1" smtClean="0"/>
              <a:t>năm</a:t>
            </a:r>
            <a:r>
              <a:rPr lang="en-US" sz="2400" dirty="0" smtClean="0"/>
              <a:t> 2018-2019.</a:t>
            </a:r>
          </a:p>
          <a:p>
            <a:pPr marL="457200" indent="-457200">
              <a:buAutoNum type="arabicPeriod"/>
            </a:pPr>
            <a:endParaRPr lang="en-US" sz="2400" dirty="0" smtClean="0"/>
          </a:p>
          <a:p>
            <a:pPr marL="457200" indent="-457200">
              <a:buAutoNum type="arabicPeriod"/>
            </a:pPr>
            <a:r>
              <a:rPr lang="en-US" sz="2400" dirty="0" err="1" smtClean="0"/>
              <a:t>Thành</a:t>
            </a:r>
            <a:r>
              <a:rPr lang="en-US" sz="2400" dirty="0" smtClean="0"/>
              <a:t> </a:t>
            </a:r>
            <a:r>
              <a:rPr lang="en-US" sz="2400" dirty="0" err="1" smtClean="0"/>
              <a:t>phố</a:t>
            </a:r>
            <a:r>
              <a:rPr lang="en-US" sz="2400" dirty="0" smtClean="0"/>
              <a:t> </a:t>
            </a:r>
            <a:r>
              <a:rPr lang="en-US" sz="2400" dirty="0" err="1" smtClean="0"/>
              <a:t>Hà</a:t>
            </a:r>
            <a:r>
              <a:rPr lang="en-US" sz="2400" dirty="0" smtClean="0"/>
              <a:t> </a:t>
            </a:r>
            <a:r>
              <a:rPr lang="en-US" sz="2400" dirty="0" err="1" smtClean="0"/>
              <a:t>Nội</a:t>
            </a:r>
            <a:r>
              <a:rPr lang="en-US" sz="2400" dirty="0" smtClean="0"/>
              <a:t>: 207/KH-UBND </a:t>
            </a:r>
            <a:r>
              <a:rPr lang="en-US" sz="2400" dirty="0" err="1" smtClean="0"/>
              <a:t>ngày</a:t>
            </a:r>
            <a:r>
              <a:rPr lang="en-US" sz="2400" dirty="0" smtClean="0"/>
              <a:t> 01/11/2018; 4909/KH-SYT </a:t>
            </a:r>
            <a:r>
              <a:rPr lang="en-US" sz="2400" dirty="0" err="1" smtClean="0"/>
              <a:t>ngày</a:t>
            </a:r>
            <a:r>
              <a:rPr lang="en-US" sz="2400" dirty="0" smtClean="0"/>
              <a:t> 05/11/2018; 1074/KH-KSBT </a:t>
            </a:r>
            <a:r>
              <a:rPr lang="en-US" sz="2400" dirty="0" err="1" smtClean="0"/>
              <a:t>ngày</a:t>
            </a:r>
            <a:r>
              <a:rPr lang="en-US" sz="2400" dirty="0" smtClean="0"/>
              <a:t> 08/11/2018.</a:t>
            </a:r>
          </a:p>
          <a:p>
            <a:pPr marL="457200" indent="-457200">
              <a:buAutoNum type="arabicPeriod"/>
            </a:pPr>
            <a:endParaRPr lang="en-US" sz="2400" dirty="0" smtClean="0"/>
          </a:p>
          <a:p>
            <a:pPr marL="457200" indent="-457200">
              <a:buAutoNum type="arabicPeriod"/>
            </a:pPr>
            <a:r>
              <a:rPr lang="en-US" sz="2400" dirty="0" err="1" smtClean="0"/>
              <a:t>Quận</a:t>
            </a:r>
            <a:r>
              <a:rPr lang="en-US" sz="2400" dirty="0" smtClean="0"/>
              <a:t> Long </a:t>
            </a:r>
            <a:r>
              <a:rPr lang="en-US" sz="2400" dirty="0" err="1" smtClean="0"/>
              <a:t>Biên</a:t>
            </a:r>
            <a:r>
              <a:rPr lang="en-US" sz="2400" dirty="0" smtClean="0"/>
              <a:t>: 420/KH-UBND </a:t>
            </a:r>
            <a:r>
              <a:rPr lang="en-US" sz="2400" dirty="0" err="1" smtClean="0"/>
              <a:t>ngày</a:t>
            </a:r>
            <a:r>
              <a:rPr lang="en-US" sz="2400" dirty="0" smtClean="0"/>
              <a:t> 14/11/2018; </a:t>
            </a:r>
            <a:r>
              <a:rPr lang="es-ES_tradnl" sz="2400" dirty="0"/>
              <a:t>139/KH-TTYT </a:t>
            </a:r>
            <a:r>
              <a:rPr lang="es-ES_tradnl" sz="2400" dirty="0" err="1"/>
              <a:t>ngày</a:t>
            </a:r>
            <a:r>
              <a:rPr lang="es-ES_tradnl" sz="2400" dirty="0"/>
              <a:t> </a:t>
            </a:r>
            <a:r>
              <a:rPr lang="es-ES_tradnl" sz="2400" dirty="0" smtClean="0"/>
              <a:t>09/11/2018;</a:t>
            </a:r>
            <a:r>
              <a:rPr lang="en-US" sz="2400" dirty="0" smtClean="0"/>
              <a:t> 142/KHLN/TTYT-GDĐT </a:t>
            </a:r>
            <a:r>
              <a:rPr lang="en-US" sz="2400" dirty="0" err="1" smtClean="0"/>
              <a:t>ngày</a:t>
            </a:r>
            <a:r>
              <a:rPr lang="en-US" sz="2400" dirty="0" smtClean="0"/>
              <a:t> 15/11/2018.</a:t>
            </a:r>
            <a:endParaRPr lang="en-US" sz="2400" dirty="0"/>
          </a:p>
          <a:p>
            <a:pPr marL="457200" indent="-457200"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6649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SỰ CẦN THIẾT CỦA CHIẾN DỊCH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799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vi-VN" sz="2400" dirty="0"/>
              <a:t>Sởi và rubella là những bệnh truyền nhiễm nguy hiểm do vi rút sởi và vi rú</a:t>
            </a:r>
            <a:r>
              <a:rPr lang="en-US" sz="2400" dirty="0"/>
              <a:t>t </a:t>
            </a:r>
            <a:r>
              <a:rPr lang="vi-VN" sz="2400" dirty="0"/>
              <a:t>Rubella gây </a:t>
            </a:r>
            <a:r>
              <a:rPr lang="vi-VN" sz="2400" dirty="0" smtClean="0"/>
              <a:t>ra</a:t>
            </a:r>
            <a:r>
              <a:rPr lang="en-US" sz="2400" dirty="0" smtClean="0"/>
              <a:t>.</a:t>
            </a:r>
          </a:p>
          <a:p>
            <a:pPr marL="457200" indent="-457200">
              <a:buAutoNum type="arabicPeriod"/>
            </a:pPr>
            <a:endParaRPr lang="en-US" sz="2400" dirty="0" smtClean="0"/>
          </a:p>
          <a:p>
            <a:pPr marL="457200" indent="-457200">
              <a:buAutoNum type="arabicPeriod"/>
            </a:pPr>
            <a:r>
              <a:rPr lang="vi-VN" sz="2400" dirty="0"/>
              <a:t>Vắc xin sởi và rubella an toàn và có hiệu quả cao trong phòng bệnh</a:t>
            </a:r>
            <a:r>
              <a:rPr lang="vi-VN" sz="2400" dirty="0" smtClean="0"/>
              <a:t>.</a:t>
            </a:r>
            <a:endParaRPr lang="en-US" sz="2400" dirty="0" smtClean="0"/>
          </a:p>
          <a:p>
            <a:pPr marL="457200" indent="-457200">
              <a:buAutoNum type="arabicPeriod"/>
            </a:pPr>
            <a:endParaRPr lang="en-US" sz="2400" dirty="0" smtClean="0"/>
          </a:p>
          <a:p>
            <a:pPr marL="457200" indent="-457200">
              <a:buAutoNum type="arabicPeriod"/>
            </a:pPr>
            <a:r>
              <a:rPr lang="vi-VN" sz="2400" dirty="0"/>
              <a:t>Từ năm 2017 số mắc sởi tại Việt Nam có xu hướng gia </a:t>
            </a:r>
            <a:r>
              <a:rPr lang="vi-VN" sz="2400" dirty="0" smtClean="0"/>
              <a:t>tăng</a:t>
            </a:r>
            <a:r>
              <a:rPr lang="en-US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2504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SỰ CẦN THIẾT CỦA CHIẾN DỊCH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71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4. </a:t>
            </a:r>
            <a:r>
              <a:rPr lang="vi-VN" dirty="0" smtClean="0"/>
              <a:t>Các </a:t>
            </a:r>
            <a:r>
              <a:rPr lang="vi-VN" dirty="0"/>
              <a:t>tỉnh có s</a:t>
            </a:r>
            <a:r>
              <a:rPr lang="en-US" dirty="0"/>
              <a:t>ố </a:t>
            </a:r>
            <a:r>
              <a:rPr lang="vi-VN" dirty="0"/>
              <a:t>SPB và sởi dươ</a:t>
            </a:r>
            <a:r>
              <a:rPr lang="en-US" dirty="0" err="1"/>
              <a:t>ng</a:t>
            </a:r>
            <a:r>
              <a:rPr lang="en-US" dirty="0"/>
              <a:t> </a:t>
            </a:r>
            <a:r>
              <a:rPr lang="vi-VN" dirty="0"/>
              <a:t>tính cao là Hà </a:t>
            </a:r>
            <a:r>
              <a:rPr lang="vi-VN" dirty="0" smtClean="0"/>
              <a:t>Nội, </a:t>
            </a:r>
            <a:r>
              <a:rPr lang="vi-VN" dirty="0"/>
              <a:t>Lào </a:t>
            </a:r>
            <a:r>
              <a:rPr lang="en-US" dirty="0" smtClean="0"/>
              <a:t>  </a:t>
            </a:r>
            <a:r>
              <a:rPr lang="vi-VN" dirty="0" smtClean="0"/>
              <a:t>Cai</a:t>
            </a:r>
            <a:r>
              <a:rPr lang="vi-VN" dirty="0"/>
              <a:t>, Thanh Hóa, Sơn La, Quảng Ninh, Điện </a:t>
            </a:r>
            <a:r>
              <a:rPr lang="vi-VN" dirty="0" smtClean="0"/>
              <a:t>Biên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5. </a:t>
            </a:r>
            <a:r>
              <a:rPr lang="vi-VN" dirty="0" smtClean="0"/>
              <a:t>So </a:t>
            </a:r>
            <a:r>
              <a:rPr lang="vi-VN" dirty="0"/>
              <a:t>với cùng kỳ năm 2017 </a:t>
            </a:r>
            <a:r>
              <a:rPr lang="vi-VN" dirty="0" smtClean="0"/>
              <a:t>số </a:t>
            </a:r>
            <a:r>
              <a:rPr lang="vi-VN" dirty="0"/>
              <a:t>SPB nghi sởi tăng 8,2 lần, s</a:t>
            </a:r>
            <a:r>
              <a:rPr lang="en-US" dirty="0"/>
              <a:t>ố </a:t>
            </a:r>
            <a:r>
              <a:rPr lang="vi-VN" dirty="0"/>
              <a:t>trường h</a:t>
            </a:r>
            <a:r>
              <a:rPr lang="en-US" dirty="0"/>
              <a:t>ợ</a:t>
            </a:r>
            <a:r>
              <a:rPr lang="vi-VN" dirty="0"/>
              <a:t>p dương tính tăng 22,3 lần</a:t>
            </a:r>
            <a:r>
              <a:rPr lang="en-US" dirty="0"/>
              <a:t>. </a:t>
            </a:r>
            <a:r>
              <a:rPr lang="vi-VN" dirty="0"/>
              <a:t>Số SPB nghi sởi ở nhóm 1 - 5 tuổi cao nhất, chi</a:t>
            </a:r>
            <a:r>
              <a:rPr lang="en-US" dirty="0"/>
              <a:t>ế</a:t>
            </a:r>
            <a:r>
              <a:rPr lang="vi-VN" dirty="0"/>
              <a:t>m 36</a:t>
            </a:r>
            <a:r>
              <a:rPr lang="vi-VN" dirty="0" smtClean="0"/>
              <a:t>%.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6. </a:t>
            </a:r>
            <a:r>
              <a:rPr lang="vi-VN" dirty="0"/>
              <a:t>Trong số các trường hợp SPB nghi sởi này, chỉ có 370 trường hợp </a:t>
            </a:r>
            <a:r>
              <a:rPr lang="vi-VN" b="1" dirty="0">
                <a:solidFill>
                  <a:srgbClr val="FF0000"/>
                </a:solidFill>
              </a:rPr>
              <a:t>đã tiêm chủng </a:t>
            </a:r>
            <a:r>
              <a:rPr lang="vi-VN" dirty="0"/>
              <a:t>(chiếm </a:t>
            </a:r>
            <a:r>
              <a:rPr lang="vi-VN" b="1" dirty="0">
                <a:solidFill>
                  <a:srgbClr val="FF0000"/>
                </a:solidFill>
              </a:rPr>
              <a:t>16,1%</a:t>
            </a:r>
            <a:r>
              <a:rPr lang="vi-VN" dirty="0"/>
              <a:t>), trong đ</a:t>
            </a:r>
            <a:r>
              <a:rPr lang="en-US" dirty="0"/>
              <a:t>ó </a:t>
            </a:r>
            <a:r>
              <a:rPr lang="vi-VN" dirty="0"/>
              <a:t>dương tính 110, còn lại phần lớn là các trường h</a:t>
            </a:r>
            <a:r>
              <a:rPr lang="en-US" dirty="0"/>
              <a:t>ợ</a:t>
            </a:r>
            <a:r>
              <a:rPr lang="vi-VN" dirty="0"/>
              <a:t>p không được tiêm chủng (1.004 trường hợp, chi</a:t>
            </a:r>
            <a:r>
              <a:rPr lang="en-US" dirty="0"/>
              <a:t>ế</a:t>
            </a:r>
            <a:r>
              <a:rPr lang="vi-VN" dirty="0"/>
              <a:t>m 43,6%, trong đó dương t</a:t>
            </a:r>
            <a:r>
              <a:rPr lang="en-US" dirty="0" err="1"/>
              <a:t>ín</a:t>
            </a:r>
            <a:r>
              <a:rPr lang="vi-VN" dirty="0"/>
              <a:t>h 501) và không rõ tiền sử tiêm chủng (927 trường hợp, chi</a:t>
            </a:r>
            <a:r>
              <a:rPr lang="en-US" dirty="0"/>
              <a:t>ế</a:t>
            </a:r>
            <a:r>
              <a:rPr lang="vi-VN" dirty="0"/>
              <a:t>m 40,3%, trong </a:t>
            </a:r>
            <a:r>
              <a:rPr lang="en-US" dirty="0"/>
              <a:t>đ</a:t>
            </a:r>
            <a:r>
              <a:rPr lang="vi-VN" dirty="0"/>
              <a:t>ó dương tính 343).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91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SỰ CẦN THIẾT CỦA CHIẾN DỊCH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719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7. </a:t>
            </a:r>
            <a:r>
              <a:rPr lang="vi-VN" sz="2800" dirty="0" smtClean="0"/>
              <a:t>WHO</a:t>
            </a:r>
            <a:r>
              <a:rPr lang="en-US" sz="2800" dirty="0" smtClean="0"/>
              <a:t>: </a:t>
            </a:r>
            <a:r>
              <a:rPr lang="vi-VN" sz="2800" dirty="0" smtClean="0"/>
              <a:t> tiêm </a:t>
            </a:r>
            <a:r>
              <a:rPr lang="vi-VN" sz="2800" dirty="0"/>
              <a:t>2 m</a:t>
            </a:r>
            <a:r>
              <a:rPr lang="en-US" sz="2800" dirty="0"/>
              <a:t>ũ</a:t>
            </a:r>
            <a:r>
              <a:rPr lang="vi-VN" sz="2800" dirty="0"/>
              <a:t>i vắc xin s</a:t>
            </a:r>
            <a:r>
              <a:rPr lang="en-US" sz="2800" dirty="0"/>
              <a:t>ở</a:t>
            </a:r>
            <a:r>
              <a:rPr lang="vi-VN" sz="2800" dirty="0"/>
              <a:t>i </a:t>
            </a:r>
            <a:r>
              <a:rPr lang="en-US" sz="2800" dirty="0"/>
              <a:t>ở </a:t>
            </a:r>
            <a:r>
              <a:rPr lang="vi-VN" sz="2800" dirty="0"/>
              <a:t>trẻ dưới 2 tuổi đạt 95% là yếu tố cơ bản để loại trừ bệnh sởi. Ngoài ra c</a:t>
            </a:r>
            <a:r>
              <a:rPr lang="en-US" sz="2800" dirty="0"/>
              <a:t>ầ</a:t>
            </a:r>
            <a:r>
              <a:rPr lang="vi-VN" sz="2800" dirty="0"/>
              <a:t>n triển khai các đợt tiêm vét</a:t>
            </a:r>
            <a:r>
              <a:rPr lang="en-US" sz="2800" dirty="0"/>
              <a:t>, </a:t>
            </a:r>
            <a:r>
              <a:rPr lang="vi-VN" sz="2800" dirty="0"/>
              <a:t>tiêm chiến dịch theo </a:t>
            </a:r>
            <a:r>
              <a:rPr lang="en-US" sz="2800" dirty="0" smtClean="0"/>
              <a:t>TH </a:t>
            </a:r>
            <a:r>
              <a:rPr lang="vi-VN" sz="2800" dirty="0" smtClean="0"/>
              <a:t>dịch </a:t>
            </a:r>
            <a:r>
              <a:rPr lang="vi-VN" sz="2800" dirty="0"/>
              <a:t>tễ.</a:t>
            </a: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8. T</a:t>
            </a:r>
            <a:r>
              <a:rPr lang="vi-VN" sz="2800" dirty="0" smtClean="0"/>
              <a:t>oàn quốc</a:t>
            </a:r>
            <a:r>
              <a:rPr lang="en-US" sz="2800" dirty="0" smtClean="0"/>
              <a:t>: </a:t>
            </a:r>
            <a:r>
              <a:rPr lang="vi-VN" sz="2800" dirty="0" smtClean="0"/>
              <a:t> tỷ </a:t>
            </a:r>
            <a:r>
              <a:rPr lang="vi-VN" sz="2800" dirty="0"/>
              <a:t>lệ tiêm vắc xin MR </a:t>
            </a:r>
            <a:r>
              <a:rPr lang="vi-VN" sz="2800" dirty="0" smtClean="0"/>
              <a:t>chưa </a:t>
            </a:r>
            <a:r>
              <a:rPr lang="vi-VN" sz="2800" dirty="0"/>
              <a:t>đạt 95% và v</a:t>
            </a:r>
            <a:r>
              <a:rPr lang="en-US" sz="2800" dirty="0"/>
              <a:t>ẫ</a:t>
            </a:r>
            <a:r>
              <a:rPr lang="vi-VN" sz="2800" dirty="0"/>
              <a:t>n còn các huyện/thị vùng nguy cơ cao chỉ đạt </a:t>
            </a:r>
            <a:r>
              <a:rPr lang="vi-VN" sz="2800" dirty="0" smtClean="0"/>
              <a:t>90</a:t>
            </a:r>
            <a:r>
              <a:rPr lang="vi-VN" sz="2800" dirty="0"/>
              <a:t>%.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err="1" smtClean="0"/>
              <a:t>Tích</a:t>
            </a:r>
            <a:r>
              <a:rPr lang="en-US" sz="2800" dirty="0" smtClean="0"/>
              <a:t> </a:t>
            </a:r>
            <a:r>
              <a:rPr lang="en-US" sz="2800" dirty="0" err="1" smtClean="0"/>
              <a:t>lũy</a:t>
            </a:r>
            <a:r>
              <a:rPr lang="en-US" sz="2800" dirty="0" smtClean="0"/>
              <a:t> t</a:t>
            </a:r>
            <a:r>
              <a:rPr lang="vi-VN" sz="2800" dirty="0" smtClean="0"/>
              <a:t>rẻ chưa tiêm </a:t>
            </a:r>
            <a:r>
              <a:rPr lang="en-US" sz="2800" dirty="0" smtClean="0"/>
              <a:t>+ </a:t>
            </a:r>
            <a:r>
              <a:rPr lang="vi-VN" sz="2800" dirty="0" smtClean="0"/>
              <a:t>trẻ </a:t>
            </a:r>
            <a:r>
              <a:rPr lang="vi-VN" sz="2800" dirty="0"/>
              <a:t>đã tiêm </a:t>
            </a:r>
            <a:r>
              <a:rPr lang="vi-VN" sz="2800" dirty="0" smtClean="0"/>
              <a:t>nhưng </a:t>
            </a:r>
            <a:r>
              <a:rPr lang="vi-VN" sz="2800" dirty="0"/>
              <a:t>không có miễn </a:t>
            </a:r>
            <a:r>
              <a:rPr lang="vi-VN" sz="2800" dirty="0" smtClean="0"/>
              <a:t>dịch</a:t>
            </a:r>
            <a:r>
              <a:rPr lang="en-US" sz="2800" dirty="0" smtClean="0"/>
              <a:t>: </a:t>
            </a:r>
            <a:r>
              <a:rPr lang="vi-VN" sz="2800" dirty="0" smtClean="0"/>
              <a:t>đủ </a:t>
            </a:r>
            <a:r>
              <a:rPr lang="vi-VN" sz="2800" dirty="0"/>
              <a:t>lớn, </a:t>
            </a:r>
            <a:r>
              <a:rPr lang="vi-VN" sz="2800" dirty="0" smtClean="0"/>
              <a:t>vi </a:t>
            </a:r>
            <a:r>
              <a:rPr lang="vi-VN" sz="2800" dirty="0"/>
              <a:t>rút </a:t>
            </a:r>
            <a:r>
              <a:rPr lang="vi-VN" sz="2800" dirty="0" smtClean="0"/>
              <a:t>sởi</a:t>
            </a:r>
            <a:r>
              <a:rPr lang="en-US" sz="2800" dirty="0" smtClean="0"/>
              <a:t> </a:t>
            </a:r>
            <a:r>
              <a:rPr lang="en-US" sz="2800" dirty="0" err="1" smtClean="0"/>
              <a:t>đang</a:t>
            </a:r>
            <a:r>
              <a:rPr lang="vi-VN" sz="2800" dirty="0" smtClean="0"/>
              <a:t> </a:t>
            </a:r>
            <a:r>
              <a:rPr lang="vi-VN" sz="2800" dirty="0"/>
              <a:t>lưu hành có thể gây dịch.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8876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MỤC TIÊU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1"/>
            <a:ext cx="8229600" cy="3505200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es-ES" sz="2800" dirty="0" err="1" smtClean="0"/>
              <a:t>Trên</a:t>
            </a:r>
            <a:r>
              <a:rPr lang="es-ES" sz="2800" dirty="0" smtClean="0"/>
              <a:t> </a:t>
            </a:r>
            <a:r>
              <a:rPr lang="es-ES" sz="2800" dirty="0"/>
              <a:t>95% </a:t>
            </a:r>
            <a:r>
              <a:rPr lang="es-ES" sz="2800" dirty="0" err="1"/>
              <a:t>trẻ</a:t>
            </a:r>
            <a:r>
              <a:rPr lang="es-ES" sz="2800" dirty="0"/>
              <a:t> </a:t>
            </a:r>
            <a:r>
              <a:rPr lang="es-ES" sz="2800" dirty="0" err="1"/>
              <a:t>từ</a:t>
            </a:r>
            <a:r>
              <a:rPr lang="es-ES" sz="2800" dirty="0"/>
              <a:t> 1 </a:t>
            </a:r>
            <a:r>
              <a:rPr lang="es-ES" sz="2800" dirty="0" err="1"/>
              <a:t>đến</a:t>
            </a:r>
            <a:r>
              <a:rPr lang="es-ES" sz="2800" dirty="0"/>
              <a:t> 5 </a:t>
            </a:r>
            <a:r>
              <a:rPr lang="es-ES" sz="2800" dirty="0" err="1"/>
              <a:t>tuổi</a:t>
            </a:r>
            <a:r>
              <a:rPr lang="es-ES" sz="2800" dirty="0"/>
              <a:t> </a:t>
            </a:r>
            <a:r>
              <a:rPr lang="es-ES" sz="2800" dirty="0" err="1"/>
              <a:t>đang</a:t>
            </a:r>
            <a:r>
              <a:rPr lang="es-ES" sz="2800" dirty="0"/>
              <a:t> </a:t>
            </a:r>
            <a:r>
              <a:rPr lang="es-ES" sz="2800" dirty="0" err="1"/>
              <a:t>học</a:t>
            </a:r>
            <a:r>
              <a:rPr lang="es-ES" sz="2800" dirty="0"/>
              <a:t> </a:t>
            </a:r>
            <a:r>
              <a:rPr lang="es-ES" sz="2800" dirty="0" err="1"/>
              <a:t>tại</a:t>
            </a:r>
            <a:r>
              <a:rPr lang="es-ES" sz="2800" dirty="0"/>
              <a:t> </a:t>
            </a:r>
            <a:r>
              <a:rPr lang="es-ES" sz="2800" dirty="0" err="1"/>
              <a:t>các</a:t>
            </a:r>
            <a:r>
              <a:rPr lang="es-ES" sz="2800" dirty="0"/>
              <a:t> </a:t>
            </a:r>
            <a:r>
              <a:rPr lang="es-ES" sz="2800" dirty="0" err="1"/>
              <a:t>trường</a:t>
            </a:r>
            <a:r>
              <a:rPr lang="es-ES" sz="2800" dirty="0"/>
              <a:t> </a:t>
            </a:r>
            <a:r>
              <a:rPr lang="es-ES" sz="2800" dirty="0" err="1"/>
              <a:t>Mầm</a:t>
            </a:r>
            <a:r>
              <a:rPr lang="es-ES" sz="2800" dirty="0"/>
              <a:t> non, </a:t>
            </a:r>
            <a:r>
              <a:rPr lang="es-ES" sz="2800" dirty="0" err="1"/>
              <a:t>Mẫu</a:t>
            </a:r>
            <a:r>
              <a:rPr lang="es-ES" sz="2800" dirty="0"/>
              <a:t> </a:t>
            </a:r>
            <a:r>
              <a:rPr lang="es-ES" sz="2800" dirty="0" err="1"/>
              <a:t>giáo</a:t>
            </a:r>
            <a:r>
              <a:rPr lang="es-ES" sz="2800" dirty="0"/>
              <a:t> </a:t>
            </a:r>
            <a:r>
              <a:rPr lang="es-ES" sz="2800" dirty="0" err="1"/>
              <a:t>trên</a:t>
            </a:r>
            <a:r>
              <a:rPr lang="es-ES" sz="2800" dirty="0"/>
              <a:t> </a:t>
            </a:r>
            <a:r>
              <a:rPr lang="es-ES" sz="2800" dirty="0" err="1"/>
              <a:t>địa</a:t>
            </a:r>
            <a:r>
              <a:rPr lang="es-ES" sz="2800" dirty="0"/>
              <a:t> </a:t>
            </a:r>
            <a:r>
              <a:rPr lang="es-ES" sz="2800" dirty="0" err="1"/>
              <a:t>bàn</a:t>
            </a:r>
            <a:r>
              <a:rPr lang="es-ES" sz="2800" dirty="0"/>
              <a:t> </a:t>
            </a:r>
            <a:r>
              <a:rPr lang="es-ES" sz="2800" dirty="0" err="1"/>
              <a:t>quận</a:t>
            </a:r>
            <a:r>
              <a:rPr lang="es-ES" sz="2800" dirty="0"/>
              <a:t> Long </a:t>
            </a:r>
            <a:r>
              <a:rPr lang="es-ES" sz="2800" dirty="0" err="1"/>
              <a:t>Biên</a:t>
            </a:r>
            <a:r>
              <a:rPr lang="es-ES" sz="2800" dirty="0"/>
              <a:t> </a:t>
            </a:r>
            <a:r>
              <a:rPr lang="es-ES" sz="2800" dirty="0" err="1"/>
              <a:t>được</a:t>
            </a:r>
            <a:r>
              <a:rPr lang="es-ES" sz="2800" dirty="0"/>
              <a:t> </a:t>
            </a:r>
            <a:r>
              <a:rPr lang="es-ES" sz="2800" dirty="0" err="1"/>
              <a:t>tiêm</a:t>
            </a:r>
            <a:r>
              <a:rPr lang="es-ES" sz="2800" dirty="0"/>
              <a:t> 1 </a:t>
            </a:r>
            <a:r>
              <a:rPr lang="es-ES" sz="2800" dirty="0" err="1"/>
              <a:t>mũi</a:t>
            </a:r>
            <a:r>
              <a:rPr lang="es-ES" sz="2800" dirty="0"/>
              <a:t> </a:t>
            </a:r>
            <a:r>
              <a:rPr lang="es-ES" sz="2800" dirty="0" err="1"/>
              <a:t>vắc</a:t>
            </a:r>
            <a:r>
              <a:rPr lang="es-ES" sz="2800" dirty="0"/>
              <a:t> </a:t>
            </a:r>
            <a:r>
              <a:rPr lang="es-ES" sz="2800" dirty="0" err="1"/>
              <a:t>xin</a:t>
            </a:r>
            <a:r>
              <a:rPr lang="es-ES" sz="2800" dirty="0"/>
              <a:t> </a:t>
            </a:r>
            <a:r>
              <a:rPr lang="es-ES" sz="2800" dirty="0" err="1"/>
              <a:t>phòng</a:t>
            </a:r>
            <a:r>
              <a:rPr lang="es-ES" sz="2800" dirty="0"/>
              <a:t> </a:t>
            </a:r>
            <a:r>
              <a:rPr lang="es-ES" sz="2800" dirty="0" err="1"/>
              <a:t>bệnh</a:t>
            </a:r>
            <a:r>
              <a:rPr lang="es-ES" sz="2800" dirty="0"/>
              <a:t> </a:t>
            </a:r>
            <a:r>
              <a:rPr lang="es-ES" sz="2800" dirty="0" err="1"/>
              <a:t>Sởi</a:t>
            </a:r>
            <a:r>
              <a:rPr lang="es-ES" sz="2800" dirty="0"/>
              <a:t> – </a:t>
            </a:r>
            <a:r>
              <a:rPr lang="es-ES" sz="2800" dirty="0" err="1"/>
              <a:t>Rubella</a:t>
            </a:r>
            <a:r>
              <a:rPr lang="es-ES" sz="2800" dirty="0"/>
              <a:t> (MR</a:t>
            </a:r>
            <a:r>
              <a:rPr lang="es-ES" sz="2800" dirty="0" smtClean="0"/>
              <a:t>).</a:t>
            </a:r>
          </a:p>
          <a:p>
            <a:pPr marL="457200" indent="-457200">
              <a:buAutoNum type="arabicPeriod"/>
            </a:pPr>
            <a:endParaRPr lang="es-ES" sz="2800" dirty="0" smtClean="0"/>
          </a:p>
          <a:p>
            <a:pPr marL="457200" indent="-457200">
              <a:buAutoNum type="arabicPeriod"/>
            </a:pPr>
            <a:r>
              <a:rPr lang="es-ES" sz="2800" dirty="0" err="1" smtClean="0"/>
              <a:t>Tiêm</a:t>
            </a:r>
            <a:r>
              <a:rPr lang="es-ES" sz="2800" dirty="0" smtClean="0"/>
              <a:t> </a:t>
            </a:r>
            <a:r>
              <a:rPr lang="es-ES" sz="2800" dirty="0" err="1"/>
              <a:t>chủng</a:t>
            </a:r>
            <a:r>
              <a:rPr lang="es-ES" sz="2800" dirty="0"/>
              <a:t> </a:t>
            </a:r>
            <a:r>
              <a:rPr lang="es-ES" sz="2800" dirty="0" err="1"/>
              <a:t>đảm</a:t>
            </a:r>
            <a:r>
              <a:rPr lang="es-ES" sz="2800" dirty="0"/>
              <a:t> </a:t>
            </a:r>
            <a:r>
              <a:rPr lang="es-ES" sz="2800" dirty="0" err="1"/>
              <a:t>bảo</a:t>
            </a:r>
            <a:r>
              <a:rPr lang="es-ES" sz="2800" dirty="0"/>
              <a:t> </a:t>
            </a:r>
            <a:r>
              <a:rPr lang="es-ES" sz="2800" dirty="0" err="1"/>
              <a:t>chất</a:t>
            </a:r>
            <a:r>
              <a:rPr lang="es-ES" sz="2800" dirty="0"/>
              <a:t> </a:t>
            </a:r>
            <a:r>
              <a:rPr lang="es-ES" sz="2800" dirty="0" err="1"/>
              <a:t>lượng</a:t>
            </a:r>
            <a:r>
              <a:rPr lang="es-ES" sz="2800" dirty="0"/>
              <a:t> </a:t>
            </a:r>
            <a:r>
              <a:rPr lang="es-ES" sz="2800" dirty="0" err="1"/>
              <a:t>và</a:t>
            </a:r>
            <a:r>
              <a:rPr lang="es-ES" sz="2800" dirty="0"/>
              <a:t> </a:t>
            </a:r>
            <a:r>
              <a:rPr lang="es-ES" sz="2800" dirty="0" err="1"/>
              <a:t>an</a:t>
            </a:r>
            <a:r>
              <a:rPr lang="es-ES" sz="2800" dirty="0"/>
              <a:t> </a:t>
            </a:r>
            <a:r>
              <a:rPr lang="es-ES" sz="2800" dirty="0" err="1"/>
              <a:t>toàn</a:t>
            </a:r>
            <a:r>
              <a:rPr lang="es-ES" sz="2800" dirty="0"/>
              <a:t> </a:t>
            </a:r>
            <a:r>
              <a:rPr lang="es-ES" sz="2800" dirty="0" err="1"/>
              <a:t>theo</a:t>
            </a:r>
            <a:r>
              <a:rPr lang="es-ES" sz="2800" dirty="0"/>
              <a:t> </a:t>
            </a:r>
            <a:r>
              <a:rPr lang="es-ES" sz="2800" dirty="0" err="1"/>
              <a:t>Nghị</a:t>
            </a:r>
            <a:r>
              <a:rPr lang="es-ES" sz="2800" dirty="0"/>
              <a:t> </a:t>
            </a:r>
            <a:r>
              <a:rPr lang="es-ES" sz="2800" dirty="0" err="1"/>
              <a:t>định</a:t>
            </a:r>
            <a:r>
              <a:rPr lang="es-ES" sz="2800" dirty="0"/>
              <a:t> </a:t>
            </a:r>
            <a:r>
              <a:rPr lang="es-ES" sz="2800" dirty="0" err="1"/>
              <a:t>số</a:t>
            </a:r>
            <a:r>
              <a:rPr lang="es-ES" sz="2800" dirty="0"/>
              <a:t> 104/2016/NĐ-CP </a:t>
            </a:r>
            <a:r>
              <a:rPr lang="es-ES" sz="2800" dirty="0" err="1"/>
              <a:t>ngày</a:t>
            </a:r>
            <a:r>
              <a:rPr lang="es-ES" sz="2800" dirty="0"/>
              <a:t> 01/7/2016 </a:t>
            </a:r>
            <a:r>
              <a:rPr lang="es-ES" sz="2800" dirty="0" err="1"/>
              <a:t>của</a:t>
            </a:r>
            <a:r>
              <a:rPr lang="es-ES" sz="2800" dirty="0"/>
              <a:t> </a:t>
            </a:r>
            <a:r>
              <a:rPr lang="es-ES" sz="2800" dirty="0" err="1"/>
              <a:t>Chính</a:t>
            </a:r>
            <a:r>
              <a:rPr lang="es-ES" sz="2800" dirty="0"/>
              <a:t> </a:t>
            </a:r>
            <a:r>
              <a:rPr lang="es-ES" sz="2800" dirty="0" err="1"/>
              <a:t>phủ</a:t>
            </a:r>
            <a:r>
              <a:rPr lang="es-ES" sz="2800" dirty="0"/>
              <a:t> </a:t>
            </a:r>
            <a:r>
              <a:rPr lang="es-ES" sz="2800" dirty="0" err="1"/>
              <a:t>quy</a:t>
            </a:r>
            <a:r>
              <a:rPr lang="es-ES" sz="2800" dirty="0"/>
              <a:t> </a:t>
            </a:r>
            <a:r>
              <a:rPr lang="es-ES" sz="2800" dirty="0" err="1"/>
              <a:t>định</a:t>
            </a:r>
            <a:r>
              <a:rPr lang="es-ES" sz="2800" dirty="0"/>
              <a:t> </a:t>
            </a:r>
            <a:r>
              <a:rPr lang="es-ES" sz="2800" dirty="0" err="1"/>
              <a:t>về</a:t>
            </a:r>
            <a:r>
              <a:rPr lang="es-ES" sz="2800" dirty="0"/>
              <a:t> </a:t>
            </a:r>
            <a:r>
              <a:rPr lang="es-ES" sz="2800" dirty="0" err="1"/>
              <a:t>hoạt</a:t>
            </a:r>
            <a:r>
              <a:rPr lang="es-ES" sz="2800" dirty="0"/>
              <a:t> </a:t>
            </a:r>
            <a:r>
              <a:rPr lang="es-ES" sz="2800" dirty="0" err="1"/>
              <a:t>động</a:t>
            </a:r>
            <a:r>
              <a:rPr lang="es-ES" sz="2800" dirty="0"/>
              <a:t> </a:t>
            </a:r>
            <a:r>
              <a:rPr lang="es-ES" sz="2800" dirty="0" err="1"/>
              <a:t>tiêm</a:t>
            </a:r>
            <a:r>
              <a:rPr lang="es-ES" sz="2800" dirty="0"/>
              <a:t> </a:t>
            </a:r>
            <a:r>
              <a:rPr lang="es-ES" sz="2800" dirty="0" err="1"/>
              <a:t>chủng</a:t>
            </a:r>
            <a:r>
              <a:rPr lang="es-ES" sz="2800" dirty="0"/>
              <a:t> </a:t>
            </a:r>
            <a:r>
              <a:rPr lang="es-ES" sz="2800" dirty="0" err="1"/>
              <a:t>và</a:t>
            </a:r>
            <a:r>
              <a:rPr lang="es-ES" sz="2800" dirty="0"/>
              <a:t> </a:t>
            </a:r>
            <a:r>
              <a:rPr lang="es-ES" sz="2800" dirty="0" err="1"/>
              <a:t>các</a:t>
            </a:r>
            <a:r>
              <a:rPr lang="es-ES" sz="2800" dirty="0"/>
              <a:t> </a:t>
            </a:r>
            <a:r>
              <a:rPr lang="es-ES" sz="2800" dirty="0" err="1"/>
              <a:t>quy</a:t>
            </a:r>
            <a:r>
              <a:rPr lang="es-ES" sz="2800" dirty="0"/>
              <a:t> </a:t>
            </a:r>
            <a:r>
              <a:rPr lang="es-ES" sz="2800" dirty="0" err="1"/>
              <a:t>định</a:t>
            </a:r>
            <a:r>
              <a:rPr lang="es-ES" sz="2800" dirty="0"/>
              <a:t> </a:t>
            </a:r>
            <a:r>
              <a:rPr lang="es-ES" sz="2800" dirty="0" err="1"/>
              <a:t>của</a:t>
            </a:r>
            <a:r>
              <a:rPr lang="es-ES" sz="2800" dirty="0"/>
              <a:t> </a:t>
            </a:r>
            <a:r>
              <a:rPr lang="es-ES" sz="2800" dirty="0" err="1"/>
              <a:t>Bộ</a:t>
            </a:r>
            <a:r>
              <a:rPr lang="es-ES" sz="2800" dirty="0"/>
              <a:t> Y </a:t>
            </a:r>
            <a:r>
              <a:rPr lang="es-ES" sz="2800" dirty="0" err="1"/>
              <a:t>tế</a:t>
            </a:r>
            <a:r>
              <a:rPr lang="es-ES" sz="2800" dirty="0"/>
              <a:t> </a:t>
            </a:r>
            <a:r>
              <a:rPr lang="es-ES" sz="2800" dirty="0" err="1"/>
              <a:t>về</a:t>
            </a:r>
            <a:r>
              <a:rPr lang="es-ES" sz="2800" dirty="0"/>
              <a:t> </a:t>
            </a:r>
            <a:r>
              <a:rPr lang="es-ES" sz="2800" dirty="0" err="1"/>
              <a:t>tiêm</a:t>
            </a:r>
            <a:r>
              <a:rPr lang="es-ES" sz="2800" dirty="0"/>
              <a:t> </a:t>
            </a:r>
            <a:r>
              <a:rPr lang="es-ES" sz="2800" dirty="0" err="1"/>
              <a:t>chủng</a:t>
            </a:r>
            <a:r>
              <a:rPr lang="es-ES" sz="2800" dirty="0"/>
              <a:t>.</a:t>
            </a:r>
            <a:endParaRPr lang="en-US" sz="2800" dirty="0"/>
          </a:p>
          <a:p>
            <a:pPr marL="457200" indent="-457200">
              <a:buAutoNum type="arabicPeriod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9187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ĐỐI TƯỢNG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1"/>
            <a:ext cx="8229600" cy="350520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s-ES" sz="2800" dirty="0" err="1" smtClean="0"/>
              <a:t>Toàn</a:t>
            </a:r>
            <a:r>
              <a:rPr lang="es-ES" sz="2800" dirty="0" smtClean="0"/>
              <a:t> </a:t>
            </a:r>
            <a:r>
              <a:rPr lang="es-ES" sz="2800" dirty="0" err="1"/>
              <a:t>bộ</a:t>
            </a:r>
            <a:r>
              <a:rPr lang="es-ES" sz="2800" dirty="0"/>
              <a:t> </a:t>
            </a:r>
            <a:r>
              <a:rPr lang="es-ES" sz="2800" dirty="0" err="1"/>
              <a:t>trẻ</a:t>
            </a:r>
            <a:r>
              <a:rPr lang="es-ES" sz="2800" dirty="0"/>
              <a:t> </a:t>
            </a:r>
            <a:r>
              <a:rPr lang="es-ES" sz="2800" dirty="0" err="1"/>
              <a:t>từ</a:t>
            </a:r>
            <a:r>
              <a:rPr lang="es-ES" sz="2800" dirty="0"/>
              <a:t> 1 </a:t>
            </a:r>
            <a:r>
              <a:rPr lang="es-ES" sz="2800" dirty="0" err="1"/>
              <a:t>đến</a:t>
            </a:r>
            <a:r>
              <a:rPr lang="es-ES" sz="2800" dirty="0"/>
              <a:t> 5 </a:t>
            </a:r>
            <a:r>
              <a:rPr lang="es-ES" sz="2800" dirty="0" err="1"/>
              <a:t>tuổi</a:t>
            </a:r>
            <a:r>
              <a:rPr lang="es-ES" sz="2800" dirty="0"/>
              <a:t> </a:t>
            </a:r>
            <a:r>
              <a:rPr lang="es-ES" sz="2800" dirty="0" err="1"/>
              <a:t>đang</a:t>
            </a:r>
            <a:r>
              <a:rPr lang="es-ES" sz="2800" dirty="0"/>
              <a:t> </a:t>
            </a:r>
            <a:r>
              <a:rPr lang="es-ES" sz="2800" dirty="0" err="1"/>
              <a:t>học</a:t>
            </a:r>
            <a:r>
              <a:rPr lang="es-ES" sz="2800" dirty="0"/>
              <a:t> </a:t>
            </a:r>
            <a:r>
              <a:rPr lang="es-ES" sz="2800" dirty="0" err="1"/>
              <a:t>tại</a:t>
            </a:r>
            <a:r>
              <a:rPr lang="es-ES" sz="2800" dirty="0"/>
              <a:t> </a:t>
            </a:r>
            <a:r>
              <a:rPr lang="es-ES" sz="2800" dirty="0" err="1"/>
              <a:t>các</a:t>
            </a:r>
            <a:r>
              <a:rPr lang="es-ES" sz="2800" dirty="0"/>
              <a:t> </a:t>
            </a:r>
            <a:r>
              <a:rPr lang="es-ES" sz="2800" dirty="0" err="1"/>
              <a:t>trường</a:t>
            </a:r>
            <a:r>
              <a:rPr lang="es-ES" sz="2800" dirty="0"/>
              <a:t> </a:t>
            </a:r>
            <a:r>
              <a:rPr lang="es-ES" sz="2800" dirty="0" err="1"/>
              <a:t>Mầm</a:t>
            </a:r>
            <a:r>
              <a:rPr lang="es-ES" sz="2800" dirty="0"/>
              <a:t> </a:t>
            </a:r>
            <a:r>
              <a:rPr lang="es-ES" sz="2800" dirty="0" smtClean="0"/>
              <a:t>non, </a:t>
            </a:r>
            <a:r>
              <a:rPr lang="es-ES" sz="2800" dirty="0" err="1" smtClean="0"/>
              <a:t>nhóm</a:t>
            </a:r>
            <a:r>
              <a:rPr lang="es-ES" sz="2800" dirty="0" smtClean="0"/>
              <a:t> </a:t>
            </a:r>
            <a:r>
              <a:rPr lang="es-ES" sz="2800" dirty="0" err="1" smtClean="0"/>
              <a:t>lớp</a:t>
            </a:r>
            <a:r>
              <a:rPr lang="es-ES" sz="2800" dirty="0" smtClean="0"/>
              <a:t> </a:t>
            </a:r>
            <a:r>
              <a:rPr lang="es-ES" sz="2800" dirty="0" err="1" smtClean="0"/>
              <a:t>độc</a:t>
            </a:r>
            <a:r>
              <a:rPr lang="es-ES" sz="2800" dirty="0" smtClean="0"/>
              <a:t> </a:t>
            </a:r>
            <a:r>
              <a:rPr lang="es-ES" sz="2800" dirty="0" err="1"/>
              <a:t>lập</a:t>
            </a:r>
            <a:r>
              <a:rPr lang="es-ES" sz="2800" dirty="0"/>
              <a:t> </a:t>
            </a:r>
            <a:r>
              <a:rPr lang="es-ES" sz="2800" dirty="0" err="1"/>
              <a:t>trên</a:t>
            </a:r>
            <a:r>
              <a:rPr lang="es-ES" sz="2800" dirty="0"/>
              <a:t> </a:t>
            </a:r>
            <a:r>
              <a:rPr lang="es-ES" sz="2800" dirty="0" err="1"/>
              <a:t>địa</a:t>
            </a:r>
            <a:r>
              <a:rPr lang="es-ES" sz="2800" dirty="0"/>
              <a:t> </a:t>
            </a:r>
            <a:r>
              <a:rPr lang="es-ES" sz="2800" dirty="0" err="1"/>
              <a:t>bàn</a:t>
            </a:r>
            <a:r>
              <a:rPr lang="es-ES" sz="2800" dirty="0"/>
              <a:t> </a:t>
            </a:r>
            <a:r>
              <a:rPr lang="es-ES" sz="2800" dirty="0" err="1"/>
              <a:t>quận</a:t>
            </a:r>
            <a:r>
              <a:rPr lang="es-ES" sz="2800" dirty="0"/>
              <a:t> Long </a:t>
            </a:r>
            <a:r>
              <a:rPr lang="es-ES" sz="2800" dirty="0" err="1"/>
              <a:t>Biên</a:t>
            </a:r>
            <a:r>
              <a:rPr lang="es-ES" sz="2800" dirty="0"/>
              <a:t> (</a:t>
            </a:r>
            <a:r>
              <a:rPr lang="es-ES" sz="2800" i="1" dirty="0" err="1"/>
              <a:t>mốc</a:t>
            </a:r>
            <a:r>
              <a:rPr lang="es-ES" sz="2800" i="1" dirty="0"/>
              <a:t> </a:t>
            </a:r>
            <a:r>
              <a:rPr lang="es-ES" sz="2800" i="1" dirty="0" err="1"/>
              <a:t>sinh</a:t>
            </a:r>
            <a:r>
              <a:rPr lang="es-ES" sz="2800" i="1" dirty="0"/>
              <a:t> 01/1/2013 </a:t>
            </a:r>
            <a:r>
              <a:rPr lang="es-ES" sz="2800" i="1" dirty="0" err="1"/>
              <a:t>đến</a:t>
            </a:r>
            <a:r>
              <a:rPr lang="es-ES" sz="2800" i="1" dirty="0"/>
              <a:t> 30/9/2017</a:t>
            </a:r>
            <a:r>
              <a:rPr lang="es-ES" sz="2800" dirty="0" smtClean="0"/>
              <a:t>).</a:t>
            </a:r>
          </a:p>
          <a:p>
            <a:pPr marL="457200" indent="-457200">
              <a:buAutoNum type="arabicPeriod"/>
            </a:pPr>
            <a:endParaRPr lang="es-ES" sz="2800" dirty="0" smtClean="0"/>
          </a:p>
          <a:p>
            <a:pPr marL="457200" indent="-457200">
              <a:buAutoNum type="arabicPeriod"/>
            </a:pPr>
            <a:r>
              <a:rPr lang="es-ES" sz="2800" b="1" i="1" dirty="0" err="1" smtClean="0"/>
              <a:t>Những</a:t>
            </a:r>
            <a:r>
              <a:rPr lang="es-ES" sz="2800" b="1" i="1" dirty="0" smtClean="0"/>
              <a:t> </a:t>
            </a:r>
            <a:r>
              <a:rPr lang="es-ES" sz="2800" b="1" i="1" dirty="0" err="1"/>
              <a:t>trẻ</a:t>
            </a:r>
            <a:r>
              <a:rPr lang="es-ES" sz="2800" b="1" i="1" dirty="0"/>
              <a:t> </a:t>
            </a:r>
            <a:r>
              <a:rPr lang="es-ES" sz="2800" b="1" i="1" dirty="0" err="1"/>
              <a:t>không</a:t>
            </a:r>
            <a:r>
              <a:rPr lang="es-ES" sz="2800" b="1" i="1" dirty="0"/>
              <a:t> </a:t>
            </a:r>
            <a:r>
              <a:rPr lang="es-ES" sz="2800" b="1" i="1" dirty="0" err="1"/>
              <a:t>thuộc</a:t>
            </a:r>
            <a:r>
              <a:rPr lang="es-ES" sz="2800" b="1" i="1" dirty="0"/>
              <a:t> </a:t>
            </a:r>
            <a:r>
              <a:rPr lang="es-ES" sz="2800" b="1" i="1" dirty="0" err="1"/>
              <a:t>đối</a:t>
            </a:r>
            <a:r>
              <a:rPr lang="es-ES" sz="2800" b="1" i="1" dirty="0"/>
              <a:t> </a:t>
            </a:r>
            <a:r>
              <a:rPr lang="es-ES" sz="2800" b="1" i="1" dirty="0" err="1"/>
              <a:t>tượng</a:t>
            </a:r>
            <a:r>
              <a:rPr lang="es-ES" sz="2800" b="1" i="1" dirty="0"/>
              <a:t> </a:t>
            </a:r>
            <a:r>
              <a:rPr lang="es-ES" sz="2800" b="1" i="1" dirty="0" err="1"/>
              <a:t>phải</a:t>
            </a:r>
            <a:r>
              <a:rPr lang="es-ES" sz="2800" b="1" i="1" dirty="0"/>
              <a:t> </a:t>
            </a:r>
            <a:r>
              <a:rPr lang="es-ES" sz="2800" b="1" i="1" dirty="0" err="1"/>
              <a:t>tiêm</a:t>
            </a:r>
            <a:r>
              <a:rPr lang="es-ES" sz="2800" b="1" i="1" dirty="0"/>
              <a:t> </a:t>
            </a:r>
            <a:r>
              <a:rPr lang="es-ES" sz="2800" b="1" i="1" dirty="0" err="1"/>
              <a:t>trong</a:t>
            </a:r>
            <a:r>
              <a:rPr lang="es-ES" sz="2800" b="1" i="1" dirty="0"/>
              <a:t> </a:t>
            </a:r>
            <a:r>
              <a:rPr lang="es-ES" sz="2800" b="1" i="1" dirty="0" err="1"/>
              <a:t>đợt</a:t>
            </a:r>
            <a:r>
              <a:rPr lang="es-ES" sz="2800" b="1" i="1" dirty="0"/>
              <a:t> </a:t>
            </a:r>
            <a:r>
              <a:rPr lang="es-ES" sz="2800" b="1" i="1" dirty="0" err="1"/>
              <a:t>này</a:t>
            </a:r>
            <a:r>
              <a:rPr lang="es-ES" sz="2800" b="1" i="1" dirty="0"/>
              <a:t> </a:t>
            </a:r>
            <a:r>
              <a:rPr lang="es-ES" sz="2800" b="1" i="1" dirty="0" err="1"/>
              <a:t>bao</a:t>
            </a:r>
            <a:r>
              <a:rPr lang="es-ES" sz="2800" b="1" i="1" dirty="0"/>
              <a:t> </a:t>
            </a:r>
            <a:r>
              <a:rPr lang="es-ES" sz="2800" b="1" i="1" dirty="0" err="1"/>
              <a:t>gồm</a:t>
            </a:r>
            <a:r>
              <a:rPr lang="es-ES" sz="2800" b="1" i="1" dirty="0"/>
              <a:t>:</a:t>
            </a:r>
            <a:r>
              <a:rPr lang="es-ES" sz="2800" dirty="0"/>
              <a:t> </a:t>
            </a:r>
            <a:r>
              <a:rPr lang="es-ES" sz="2800" dirty="0" err="1"/>
              <a:t>Trẻ</a:t>
            </a:r>
            <a:r>
              <a:rPr lang="es-ES" sz="2800" dirty="0"/>
              <a:t> </a:t>
            </a:r>
            <a:r>
              <a:rPr lang="es-ES" sz="2800" dirty="0" err="1"/>
              <a:t>đã</a:t>
            </a:r>
            <a:r>
              <a:rPr lang="es-ES" sz="2800" dirty="0"/>
              <a:t> </a:t>
            </a:r>
            <a:r>
              <a:rPr lang="es-ES" sz="2800" dirty="0" err="1"/>
              <a:t>tiêm</a:t>
            </a:r>
            <a:r>
              <a:rPr lang="es-ES" sz="2800" dirty="0"/>
              <a:t> </a:t>
            </a:r>
            <a:r>
              <a:rPr lang="es-ES" sz="2800" dirty="0" err="1"/>
              <a:t>vắc</a:t>
            </a:r>
            <a:r>
              <a:rPr lang="es-ES" sz="2800" dirty="0"/>
              <a:t> </a:t>
            </a:r>
            <a:r>
              <a:rPr lang="es-ES" sz="2800" dirty="0" err="1"/>
              <a:t>xin</a:t>
            </a:r>
            <a:r>
              <a:rPr lang="es-ES" sz="2800" dirty="0"/>
              <a:t> </a:t>
            </a:r>
            <a:r>
              <a:rPr lang="es-ES" sz="2800" dirty="0" err="1"/>
              <a:t>Sởi</a:t>
            </a:r>
            <a:r>
              <a:rPr lang="es-ES" sz="2800" dirty="0"/>
              <a:t> </a:t>
            </a:r>
            <a:r>
              <a:rPr lang="es-ES" sz="2800" dirty="0" err="1"/>
              <a:t>hoặc</a:t>
            </a:r>
            <a:r>
              <a:rPr lang="es-ES" sz="2800" dirty="0"/>
              <a:t> </a:t>
            </a:r>
            <a:r>
              <a:rPr lang="es-ES" sz="2800" dirty="0" err="1"/>
              <a:t>Sởi</a:t>
            </a:r>
            <a:r>
              <a:rPr lang="es-ES" sz="2800" dirty="0"/>
              <a:t> – </a:t>
            </a:r>
            <a:r>
              <a:rPr lang="es-ES" sz="2800" dirty="0" err="1"/>
              <a:t>Rubella</a:t>
            </a:r>
            <a:r>
              <a:rPr lang="es-ES" sz="2800" dirty="0"/>
              <a:t> (MR) </a:t>
            </a:r>
            <a:r>
              <a:rPr lang="es-ES" sz="2800" dirty="0" err="1"/>
              <a:t>hoặc</a:t>
            </a:r>
            <a:r>
              <a:rPr lang="es-ES" sz="2800" dirty="0"/>
              <a:t>  </a:t>
            </a:r>
            <a:r>
              <a:rPr lang="es-ES" sz="2800" dirty="0" err="1"/>
              <a:t>Sởi</a:t>
            </a:r>
            <a:r>
              <a:rPr lang="es-ES" sz="2800" dirty="0"/>
              <a:t> – </a:t>
            </a:r>
            <a:r>
              <a:rPr lang="es-ES" sz="2800" dirty="0" err="1"/>
              <a:t>Quai</a:t>
            </a:r>
            <a:r>
              <a:rPr lang="es-ES" sz="2800" dirty="0"/>
              <a:t> </a:t>
            </a:r>
            <a:r>
              <a:rPr lang="es-ES" sz="2800" dirty="0" err="1"/>
              <a:t>bị</a:t>
            </a:r>
            <a:r>
              <a:rPr lang="es-ES" sz="2800" dirty="0"/>
              <a:t> - </a:t>
            </a:r>
            <a:r>
              <a:rPr lang="es-ES" sz="2800" dirty="0" err="1"/>
              <a:t>Rubella</a:t>
            </a:r>
            <a:r>
              <a:rPr lang="es-ES" sz="2800" dirty="0"/>
              <a:t> (MMR) </a:t>
            </a:r>
            <a:r>
              <a:rPr lang="es-ES" sz="2800" dirty="0" err="1"/>
              <a:t>hoặc</a:t>
            </a:r>
            <a:r>
              <a:rPr lang="es-ES" sz="2800" dirty="0"/>
              <a:t> </a:t>
            </a:r>
            <a:r>
              <a:rPr lang="es-ES" sz="2800" dirty="0" err="1"/>
              <a:t>vắc</a:t>
            </a:r>
            <a:r>
              <a:rPr lang="es-ES" sz="2800" dirty="0"/>
              <a:t> </a:t>
            </a:r>
            <a:r>
              <a:rPr lang="es-ES" sz="2800" dirty="0" err="1"/>
              <a:t>xin</a:t>
            </a:r>
            <a:r>
              <a:rPr lang="es-ES" sz="2800" dirty="0"/>
              <a:t> </a:t>
            </a:r>
            <a:r>
              <a:rPr lang="es-ES" sz="2800" dirty="0" err="1"/>
              <a:t>Thủy</a:t>
            </a:r>
            <a:r>
              <a:rPr lang="es-ES" sz="2800" dirty="0"/>
              <a:t> </a:t>
            </a:r>
            <a:r>
              <a:rPr lang="es-ES" sz="2800" dirty="0" err="1"/>
              <a:t>đậu</a:t>
            </a:r>
            <a:r>
              <a:rPr lang="es-ES" sz="2800" dirty="0"/>
              <a:t> </a:t>
            </a:r>
            <a:r>
              <a:rPr lang="es-ES" sz="2800" dirty="0" err="1"/>
              <a:t>trong</a:t>
            </a:r>
            <a:r>
              <a:rPr lang="es-ES" sz="2800" dirty="0"/>
              <a:t> </a:t>
            </a:r>
            <a:r>
              <a:rPr lang="es-ES" sz="2800" dirty="0" err="1"/>
              <a:t>vòng</a:t>
            </a:r>
            <a:r>
              <a:rPr lang="es-ES" sz="2800" dirty="0"/>
              <a:t> 1 </a:t>
            </a:r>
            <a:r>
              <a:rPr lang="es-ES" sz="2800" dirty="0" err="1" smtClean="0"/>
              <a:t>tháng</a:t>
            </a:r>
            <a:r>
              <a:rPr lang="es-E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1190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THỜI GIAN, ĐỊA ĐIỂM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1"/>
            <a:ext cx="8229600" cy="3505200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es-ES" sz="2800" dirty="0" err="1" smtClean="0"/>
              <a:t>Địa</a:t>
            </a:r>
            <a:r>
              <a:rPr lang="es-ES" sz="2800" dirty="0" smtClean="0"/>
              <a:t> </a:t>
            </a:r>
            <a:r>
              <a:rPr lang="es-ES" sz="2800" dirty="0" err="1" smtClean="0"/>
              <a:t>điểm</a:t>
            </a:r>
            <a:r>
              <a:rPr lang="es-ES" sz="2800" dirty="0" smtClean="0"/>
              <a:t>: </a:t>
            </a:r>
            <a:r>
              <a:rPr lang="es-ES" sz="2800" dirty="0" err="1" smtClean="0"/>
              <a:t>tại</a:t>
            </a:r>
            <a:r>
              <a:rPr lang="es-ES" sz="2800" dirty="0" smtClean="0"/>
              <a:t> </a:t>
            </a:r>
            <a:r>
              <a:rPr lang="es-ES" sz="2800" dirty="0" err="1"/>
              <a:t>các</a:t>
            </a:r>
            <a:r>
              <a:rPr lang="es-ES" sz="2800" dirty="0"/>
              <a:t> </a:t>
            </a:r>
            <a:r>
              <a:rPr lang="es-ES" sz="2800" dirty="0" err="1"/>
              <a:t>trường</a:t>
            </a:r>
            <a:r>
              <a:rPr lang="es-ES" sz="2800" dirty="0"/>
              <a:t> </a:t>
            </a:r>
            <a:r>
              <a:rPr lang="es-ES" sz="2800" dirty="0" err="1"/>
              <a:t>Mầm</a:t>
            </a:r>
            <a:r>
              <a:rPr lang="es-ES" sz="2800" dirty="0"/>
              <a:t> </a:t>
            </a:r>
            <a:r>
              <a:rPr lang="es-ES" sz="2800" dirty="0" smtClean="0"/>
              <a:t>non</a:t>
            </a:r>
            <a:endParaRPr lang="es-ES" sz="2800" dirty="0" smtClean="0"/>
          </a:p>
          <a:p>
            <a:pPr marL="457200" indent="-457200">
              <a:buAutoNum type="arabicPeriod"/>
            </a:pPr>
            <a:endParaRPr lang="es-ES" sz="2800" dirty="0" smtClean="0"/>
          </a:p>
          <a:p>
            <a:pPr marL="457200" indent="-457200">
              <a:buAutoNum type="arabicPeriod"/>
            </a:pPr>
            <a:r>
              <a:rPr lang="es-ES" sz="2800" dirty="0" err="1" smtClean="0"/>
              <a:t>Thời</a:t>
            </a:r>
            <a:r>
              <a:rPr lang="es-ES" sz="2800" dirty="0" smtClean="0"/>
              <a:t> </a:t>
            </a:r>
            <a:r>
              <a:rPr lang="es-ES" sz="2800" dirty="0" err="1" smtClean="0"/>
              <a:t>gian</a:t>
            </a:r>
            <a:r>
              <a:rPr lang="es-ES" sz="2800" dirty="0" smtClean="0"/>
              <a:t>:</a:t>
            </a:r>
          </a:p>
          <a:p>
            <a:pPr marL="0" indent="0">
              <a:buNone/>
            </a:pPr>
            <a:r>
              <a:rPr lang="es-ES" sz="2800" dirty="0"/>
              <a:t> </a:t>
            </a:r>
            <a:r>
              <a:rPr lang="es-ES" sz="2800" dirty="0" smtClean="0"/>
              <a:t>- </a:t>
            </a:r>
            <a:r>
              <a:rPr lang="es-ES" sz="2800" dirty="0" err="1" smtClean="0"/>
              <a:t>Tiêm</a:t>
            </a:r>
            <a:r>
              <a:rPr lang="es-ES" sz="2800" dirty="0" smtClean="0"/>
              <a:t> </a:t>
            </a:r>
            <a:r>
              <a:rPr lang="es-ES" sz="2800" dirty="0" err="1"/>
              <a:t>tại</a:t>
            </a:r>
            <a:r>
              <a:rPr lang="es-ES" sz="2800" dirty="0"/>
              <a:t> </a:t>
            </a:r>
            <a:r>
              <a:rPr lang="es-ES" sz="2800" dirty="0" err="1"/>
              <a:t>trường</a:t>
            </a:r>
            <a:r>
              <a:rPr lang="es-ES" sz="2800" dirty="0"/>
              <a:t>, </a:t>
            </a:r>
            <a:r>
              <a:rPr lang="es-ES" sz="2800" dirty="0" err="1"/>
              <a:t>theo</a:t>
            </a:r>
            <a:r>
              <a:rPr lang="es-ES" sz="2800" dirty="0"/>
              <a:t> </a:t>
            </a:r>
            <a:r>
              <a:rPr lang="es-ES" sz="2800" dirty="0" err="1"/>
              <a:t>từng</a:t>
            </a:r>
            <a:r>
              <a:rPr lang="es-ES" sz="2800" dirty="0"/>
              <a:t> </a:t>
            </a:r>
            <a:r>
              <a:rPr lang="es-ES" sz="2800" dirty="0" err="1"/>
              <a:t>lớp</a:t>
            </a:r>
            <a:r>
              <a:rPr lang="es-ES" sz="2800" dirty="0"/>
              <a:t> </a:t>
            </a:r>
            <a:r>
              <a:rPr lang="es-ES" sz="2800" dirty="0" err="1"/>
              <a:t>từ</a:t>
            </a:r>
            <a:r>
              <a:rPr lang="es-ES" sz="2800" dirty="0"/>
              <a:t> </a:t>
            </a:r>
            <a:r>
              <a:rPr lang="es-ES" sz="2800" dirty="0" err="1"/>
              <a:t>ngày</a:t>
            </a:r>
            <a:r>
              <a:rPr lang="es-ES" sz="2800" dirty="0"/>
              <a:t> 26/11/2018 </a:t>
            </a:r>
            <a:r>
              <a:rPr lang="es-ES" sz="2800" dirty="0" err="1"/>
              <a:t>đến</a:t>
            </a:r>
            <a:r>
              <a:rPr lang="es-ES" sz="2800" dirty="0"/>
              <a:t> </a:t>
            </a:r>
            <a:r>
              <a:rPr lang="es-ES" sz="2800" dirty="0" smtClean="0"/>
              <a:t>10/12/2018.</a:t>
            </a:r>
          </a:p>
          <a:p>
            <a:pPr marL="457200" indent="-457200">
              <a:buAutoNum type="arabicPeriod"/>
            </a:pPr>
            <a:endParaRPr lang="es-ES" sz="2800" dirty="0" smtClean="0"/>
          </a:p>
          <a:p>
            <a:pPr marL="0" indent="0">
              <a:buNone/>
            </a:pPr>
            <a:r>
              <a:rPr lang="es-ES" sz="2800" dirty="0" smtClean="0"/>
              <a:t> - </a:t>
            </a:r>
            <a:r>
              <a:rPr lang="es-ES" sz="2800" dirty="0" err="1" smtClean="0"/>
              <a:t>Tiêm</a:t>
            </a:r>
            <a:r>
              <a:rPr lang="es-ES" sz="2800" dirty="0" smtClean="0"/>
              <a:t> </a:t>
            </a:r>
            <a:r>
              <a:rPr lang="es-ES" sz="2800" dirty="0" err="1"/>
              <a:t>tại</a:t>
            </a:r>
            <a:r>
              <a:rPr lang="es-ES" sz="2800" dirty="0"/>
              <a:t> </a:t>
            </a:r>
            <a:r>
              <a:rPr lang="es-ES" sz="2800" dirty="0" err="1"/>
              <a:t>trạm</a:t>
            </a:r>
            <a:r>
              <a:rPr lang="es-ES" sz="2800" dirty="0"/>
              <a:t> y </a:t>
            </a:r>
            <a:r>
              <a:rPr lang="es-ES" sz="2800" dirty="0" err="1"/>
              <a:t>tế</a:t>
            </a:r>
            <a:r>
              <a:rPr lang="es-ES" sz="2800" dirty="0"/>
              <a:t> </a:t>
            </a:r>
            <a:r>
              <a:rPr lang="es-ES" sz="2800" dirty="0" err="1"/>
              <a:t>phường</a:t>
            </a:r>
            <a:r>
              <a:rPr lang="es-ES" sz="2800" dirty="0"/>
              <a:t> </a:t>
            </a:r>
            <a:r>
              <a:rPr lang="es-ES" sz="2800" dirty="0" err="1"/>
              <a:t>từ</a:t>
            </a:r>
            <a:r>
              <a:rPr lang="es-ES" sz="2800" dirty="0"/>
              <a:t> </a:t>
            </a:r>
            <a:r>
              <a:rPr lang="es-ES" sz="2800" dirty="0" err="1"/>
              <a:t>ngày</a:t>
            </a:r>
            <a:r>
              <a:rPr lang="es-ES" sz="2800" dirty="0"/>
              <a:t> 11/12/2018 </a:t>
            </a:r>
            <a:r>
              <a:rPr lang="es-ES" sz="2800" dirty="0" err="1"/>
              <a:t>đến</a:t>
            </a:r>
            <a:r>
              <a:rPr lang="es-ES" sz="2800" dirty="0"/>
              <a:t> 20/12/2018 </a:t>
            </a:r>
            <a:r>
              <a:rPr lang="es-ES" sz="2800" dirty="0" err="1"/>
              <a:t>cho</a:t>
            </a:r>
            <a:r>
              <a:rPr lang="es-ES" sz="2800" dirty="0"/>
              <a:t> </a:t>
            </a:r>
            <a:r>
              <a:rPr lang="es-ES" sz="2800" dirty="0" err="1"/>
              <a:t>trẻ</a:t>
            </a:r>
            <a:r>
              <a:rPr lang="es-ES" sz="2800" dirty="0"/>
              <a:t> </a:t>
            </a:r>
            <a:r>
              <a:rPr lang="es-ES" sz="2800" dirty="0" err="1"/>
              <a:t>tạm</a:t>
            </a:r>
            <a:r>
              <a:rPr lang="es-ES" sz="2800" dirty="0"/>
              <a:t> </a:t>
            </a:r>
            <a:r>
              <a:rPr lang="es-ES" sz="2800" dirty="0" err="1"/>
              <a:t>hoãn</a:t>
            </a:r>
            <a:r>
              <a:rPr lang="es-ES" sz="2800" dirty="0"/>
              <a:t>, </a:t>
            </a:r>
            <a:r>
              <a:rPr lang="es-ES" sz="2800" dirty="0" err="1"/>
              <a:t>trẻ</a:t>
            </a:r>
            <a:r>
              <a:rPr lang="es-ES" sz="2800" dirty="0"/>
              <a:t> </a:t>
            </a:r>
            <a:r>
              <a:rPr lang="es-ES" sz="2800" dirty="0" err="1"/>
              <a:t>chưa</a:t>
            </a:r>
            <a:r>
              <a:rPr lang="es-ES" sz="2800" dirty="0"/>
              <a:t> </a:t>
            </a:r>
            <a:r>
              <a:rPr lang="es-ES" sz="2800" dirty="0" err="1"/>
              <a:t>được</a:t>
            </a:r>
            <a:r>
              <a:rPr lang="es-ES" sz="2800" dirty="0"/>
              <a:t> </a:t>
            </a:r>
            <a:r>
              <a:rPr lang="es-ES" sz="2800" dirty="0" err="1"/>
              <a:t>tiêm</a:t>
            </a:r>
            <a:r>
              <a:rPr lang="es-ES" sz="2800" dirty="0"/>
              <a:t> </a:t>
            </a:r>
            <a:r>
              <a:rPr lang="es-ES" sz="2800" dirty="0" err="1"/>
              <a:t>trong</a:t>
            </a:r>
            <a:r>
              <a:rPr lang="es-ES" sz="2800" dirty="0"/>
              <a:t> </a:t>
            </a:r>
            <a:r>
              <a:rPr lang="es-ES" sz="2800" dirty="0" err="1"/>
              <a:t>đợt</a:t>
            </a:r>
            <a:r>
              <a:rPr lang="es-ES" sz="2800" dirty="0"/>
              <a:t> </a:t>
            </a:r>
            <a:r>
              <a:rPr lang="es-ES" sz="2800" dirty="0" err="1"/>
              <a:t>tiêm</a:t>
            </a:r>
            <a:r>
              <a:rPr lang="es-ES" sz="2800" dirty="0"/>
              <a:t> </a:t>
            </a:r>
            <a:r>
              <a:rPr lang="es-ES" sz="2800" dirty="0" err="1"/>
              <a:t>tại</a:t>
            </a:r>
            <a:r>
              <a:rPr lang="es-ES" sz="2800" dirty="0"/>
              <a:t> </a:t>
            </a:r>
            <a:r>
              <a:rPr lang="es-ES" sz="2800" dirty="0" err="1"/>
              <a:t>trường</a:t>
            </a:r>
            <a:r>
              <a:rPr lang="es-ES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1726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NỘI DUNG HOẠT ĐỘNG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1"/>
            <a:ext cx="8229600" cy="3505200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en-US" sz="2800" dirty="0" err="1" smtClean="0"/>
              <a:t>Điều</a:t>
            </a:r>
            <a:r>
              <a:rPr lang="en-US" sz="2800" dirty="0" smtClean="0"/>
              <a:t> </a:t>
            </a:r>
            <a:r>
              <a:rPr lang="en-US" sz="2800" dirty="0" err="1" smtClean="0"/>
              <a:t>tra</a:t>
            </a:r>
            <a:r>
              <a:rPr lang="en-US" sz="2800" dirty="0" smtClean="0"/>
              <a:t>, </a:t>
            </a:r>
            <a:r>
              <a:rPr lang="en-US" sz="2800" dirty="0" err="1" smtClean="0"/>
              <a:t>lập</a:t>
            </a:r>
            <a:r>
              <a:rPr lang="en-US" sz="2800" dirty="0" smtClean="0"/>
              <a:t> </a:t>
            </a:r>
            <a:r>
              <a:rPr lang="en-US" sz="2800" dirty="0" err="1" smtClean="0"/>
              <a:t>danh</a:t>
            </a:r>
            <a:r>
              <a:rPr lang="en-US" sz="2800" dirty="0" smtClean="0"/>
              <a:t> </a:t>
            </a:r>
            <a:r>
              <a:rPr lang="en-US" sz="2800" dirty="0" err="1" smtClean="0"/>
              <a:t>sách</a:t>
            </a:r>
            <a:r>
              <a:rPr lang="en-US" sz="2800" dirty="0" smtClean="0"/>
              <a:t> </a:t>
            </a:r>
            <a:r>
              <a:rPr lang="en-US" sz="2800" dirty="0" err="1" smtClean="0"/>
              <a:t>đối</a:t>
            </a:r>
            <a:r>
              <a:rPr lang="en-US" sz="2800" dirty="0" smtClean="0"/>
              <a:t> </a:t>
            </a:r>
            <a:r>
              <a:rPr lang="en-US" sz="2800" dirty="0" err="1" smtClean="0"/>
              <a:t>tượng</a:t>
            </a:r>
            <a:r>
              <a:rPr lang="en-US" sz="2800" dirty="0" smtClean="0"/>
              <a:t> </a:t>
            </a:r>
            <a:r>
              <a:rPr lang="en-US" sz="2800" dirty="0" err="1" smtClean="0"/>
              <a:t>tiêm</a:t>
            </a:r>
            <a:r>
              <a:rPr lang="en-US" sz="2800" dirty="0" smtClean="0"/>
              <a:t> </a:t>
            </a:r>
            <a:r>
              <a:rPr lang="en-US" sz="2800" dirty="0" err="1" smtClean="0"/>
              <a:t>Sởi</a:t>
            </a:r>
            <a:r>
              <a:rPr lang="en-US" sz="2800" dirty="0" smtClean="0"/>
              <a:t> - Rubella</a:t>
            </a:r>
          </a:p>
          <a:p>
            <a:pPr marL="457200" indent="-457200">
              <a:buAutoNum type="arabicPeriod"/>
            </a:pPr>
            <a:endParaRPr lang="en-US" sz="2800" dirty="0" smtClean="0"/>
          </a:p>
          <a:p>
            <a:pPr marL="457200" indent="-457200">
              <a:buAutoNum type="arabicPeriod"/>
            </a:pPr>
            <a:r>
              <a:rPr lang="en-US" sz="2800" dirty="0" err="1" smtClean="0"/>
              <a:t>Tuyên</a:t>
            </a:r>
            <a:r>
              <a:rPr lang="en-US" sz="2800" dirty="0" smtClean="0"/>
              <a:t> </a:t>
            </a:r>
            <a:r>
              <a:rPr lang="en-US" sz="2800" dirty="0" err="1" smtClean="0"/>
              <a:t>truyền</a:t>
            </a:r>
            <a:r>
              <a:rPr lang="en-US" sz="2800" dirty="0" smtClean="0"/>
              <a:t>, </a:t>
            </a:r>
            <a:r>
              <a:rPr lang="en-US" sz="2800" dirty="0" err="1" smtClean="0"/>
              <a:t>vận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đưa</a:t>
            </a:r>
            <a:r>
              <a:rPr lang="en-US" sz="2800" dirty="0" smtClean="0"/>
              <a:t> </a:t>
            </a:r>
            <a:r>
              <a:rPr lang="en-US" sz="2800" dirty="0" err="1" smtClean="0"/>
              <a:t>trẻ</a:t>
            </a:r>
            <a:r>
              <a:rPr lang="en-US" sz="2800" dirty="0" smtClean="0"/>
              <a:t> </a:t>
            </a:r>
            <a:r>
              <a:rPr lang="en-US" sz="2800" dirty="0" err="1" smtClean="0"/>
              <a:t>đi</a:t>
            </a:r>
            <a:r>
              <a:rPr lang="en-US" sz="2800" dirty="0" smtClean="0"/>
              <a:t> </a:t>
            </a:r>
            <a:r>
              <a:rPr lang="en-US" sz="2800" dirty="0" err="1" smtClean="0"/>
              <a:t>tiêm</a:t>
            </a:r>
            <a:endParaRPr lang="en-US" sz="2800" dirty="0" smtClean="0"/>
          </a:p>
          <a:p>
            <a:pPr marL="457200" indent="-457200">
              <a:buAutoNum type="arabicPeriod"/>
            </a:pPr>
            <a:endParaRPr lang="en-US" sz="2800" dirty="0" smtClean="0"/>
          </a:p>
          <a:p>
            <a:pPr marL="457200" indent="-457200">
              <a:buAutoNum type="arabicPeriod"/>
            </a:pPr>
            <a:r>
              <a:rPr lang="en-US" sz="2800" dirty="0" err="1" smtClean="0"/>
              <a:t>Tổ</a:t>
            </a:r>
            <a:r>
              <a:rPr lang="en-US" sz="2800" dirty="0" smtClean="0"/>
              <a:t> </a:t>
            </a:r>
            <a:r>
              <a:rPr lang="en-US" sz="2800" dirty="0" err="1" smtClean="0"/>
              <a:t>chức</a:t>
            </a:r>
            <a:r>
              <a:rPr lang="en-US" sz="2800" dirty="0" smtClean="0"/>
              <a:t> </a:t>
            </a:r>
            <a:r>
              <a:rPr lang="en-US" sz="2800" dirty="0" err="1" smtClean="0"/>
              <a:t>buổi</a:t>
            </a:r>
            <a:r>
              <a:rPr lang="en-US" sz="2800" dirty="0" smtClean="0"/>
              <a:t> </a:t>
            </a:r>
            <a:r>
              <a:rPr lang="en-US" sz="2800" dirty="0" err="1" smtClean="0"/>
              <a:t>tiêm</a:t>
            </a:r>
            <a:r>
              <a:rPr lang="en-US" sz="2800" dirty="0" smtClean="0"/>
              <a:t> </a:t>
            </a:r>
            <a:r>
              <a:rPr lang="en-US" sz="2800" dirty="0" err="1"/>
              <a:t>Sởi</a:t>
            </a:r>
            <a:r>
              <a:rPr lang="en-US" sz="2800" dirty="0"/>
              <a:t> </a:t>
            </a:r>
            <a:r>
              <a:rPr lang="en-US" sz="2800" dirty="0" smtClean="0"/>
              <a:t>– Rubella </a:t>
            </a:r>
            <a:r>
              <a:rPr lang="en-US" sz="2800" dirty="0" err="1" smtClean="0"/>
              <a:t>tại</a:t>
            </a:r>
            <a:r>
              <a:rPr lang="en-US" sz="2800" dirty="0" smtClean="0"/>
              <a:t> </a:t>
            </a:r>
            <a:r>
              <a:rPr lang="en-US" sz="2800" dirty="0" err="1" smtClean="0"/>
              <a:t>trường</a:t>
            </a:r>
            <a:r>
              <a:rPr lang="en-US" sz="2800" dirty="0" smtClean="0"/>
              <a:t> </a:t>
            </a:r>
            <a:r>
              <a:rPr lang="en-US" sz="2800" dirty="0" err="1" smtClean="0"/>
              <a:t>Mầm</a:t>
            </a:r>
            <a:r>
              <a:rPr lang="en-US" sz="2800" dirty="0" smtClean="0"/>
              <a:t> non</a:t>
            </a:r>
            <a:endParaRPr lang="en-US" sz="2800" dirty="0"/>
          </a:p>
          <a:p>
            <a:pPr marL="457200" indent="-457200">
              <a:buAutoNum type="arabicPeriod"/>
            </a:pPr>
            <a:endParaRPr lang="en-US" sz="2800" dirty="0" smtClean="0"/>
          </a:p>
          <a:p>
            <a:pPr marL="457200" indent="-457200">
              <a:buAutoNum type="arabicPeriod"/>
            </a:pPr>
            <a:r>
              <a:rPr lang="en-US" sz="2800" dirty="0" err="1" smtClean="0"/>
              <a:t>Giám</a:t>
            </a:r>
            <a:r>
              <a:rPr lang="en-US" sz="2800" dirty="0" smtClean="0"/>
              <a:t> </a:t>
            </a:r>
            <a:r>
              <a:rPr lang="en-US" sz="2800" dirty="0" err="1" smtClean="0"/>
              <a:t>sát</a:t>
            </a:r>
            <a:r>
              <a:rPr lang="en-US" sz="2800" dirty="0" smtClean="0"/>
              <a:t> </a:t>
            </a:r>
            <a:r>
              <a:rPr lang="en-US" sz="2800" dirty="0" err="1" smtClean="0"/>
              <a:t>phản</a:t>
            </a:r>
            <a:r>
              <a:rPr lang="en-US" sz="2800" dirty="0" smtClean="0"/>
              <a:t> </a:t>
            </a:r>
            <a:r>
              <a:rPr lang="en-US" sz="2800" dirty="0" err="1" smtClean="0"/>
              <a:t>ứng</a:t>
            </a:r>
            <a:r>
              <a:rPr lang="en-US" sz="2800" dirty="0" smtClean="0"/>
              <a:t> </a:t>
            </a:r>
            <a:r>
              <a:rPr lang="en-US" sz="2800" dirty="0" err="1" smtClean="0"/>
              <a:t>sau</a:t>
            </a:r>
            <a:r>
              <a:rPr lang="en-US" sz="2800" dirty="0" smtClean="0"/>
              <a:t> </a:t>
            </a:r>
            <a:r>
              <a:rPr lang="en-US" sz="2800" dirty="0" err="1" smtClean="0"/>
              <a:t>tiêm</a:t>
            </a:r>
            <a:endParaRPr lang="en-US" sz="2800" dirty="0" smtClean="0"/>
          </a:p>
          <a:p>
            <a:pPr marL="457200" indent="-457200">
              <a:buAutoNum type="arabicPeriod"/>
            </a:pPr>
            <a:endParaRPr lang="en-US" sz="2800" dirty="0" smtClean="0"/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sz="2800" dirty="0" err="1" smtClean="0"/>
              <a:t>Kiểm</a:t>
            </a:r>
            <a:r>
              <a:rPr lang="en-US" sz="2800" dirty="0" smtClean="0"/>
              <a:t> </a:t>
            </a:r>
            <a:r>
              <a:rPr lang="en-US" sz="2800" dirty="0" err="1" smtClean="0"/>
              <a:t>tra</a:t>
            </a:r>
            <a:r>
              <a:rPr lang="en-US" sz="2800" dirty="0" smtClean="0"/>
              <a:t>, </a:t>
            </a:r>
            <a:r>
              <a:rPr lang="en-US" sz="2800" dirty="0" err="1" smtClean="0"/>
              <a:t>giám</a:t>
            </a:r>
            <a:r>
              <a:rPr lang="en-US" sz="2800" dirty="0" smtClean="0"/>
              <a:t> </a:t>
            </a:r>
            <a:r>
              <a:rPr lang="en-US" sz="2800" dirty="0" err="1" smtClean="0"/>
              <a:t>sát</a:t>
            </a:r>
            <a:r>
              <a:rPr lang="en-US" sz="2800" dirty="0" smtClean="0"/>
              <a:t> </a:t>
            </a:r>
            <a:r>
              <a:rPr lang="en-US" sz="2800" dirty="0" err="1" smtClean="0"/>
              <a:t>Chiến</a:t>
            </a:r>
            <a:r>
              <a:rPr lang="en-US" sz="2800" dirty="0" smtClean="0"/>
              <a:t> </a:t>
            </a:r>
            <a:r>
              <a:rPr lang="en-US" sz="2800" dirty="0" err="1" smtClean="0"/>
              <a:t>dịch</a:t>
            </a:r>
            <a:r>
              <a:rPr lang="en-US" sz="2800" dirty="0" smtClean="0"/>
              <a:t> </a:t>
            </a:r>
            <a:r>
              <a:rPr lang="en-US" sz="2800" dirty="0" err="1" smtClean="0"/>
              <a:t>tiêm</a:t>
            </a:r>
            <a:r>
              <a:rPr lang="en-US" sz="2800" dirty="0" smtClean="0"/>
              <a:t> </a:t>
            </a:r>
            <a:r>
              <a:rPr lang="en-US" sz="2800" dirty="0" err="1"/>
              <a:t>Sởi</a:t>
            </a:r>
            <a:r>
              <a:rPr lang="en-US" sz="2800" dirty="0"/>
              <a:t> </a:t>
            </a:r>
            <a:r>
              <a:rPr lang="en-US" sz="2800" dirty="0" smtClean="0"/>
              <a:t>– Rubella</a:t>
            </a:r>
            <a:endParaRPr lang="en-US" sz="2800" dirty="0"/>
          </a:p>
          <a:p>
            <a:pPr marL="457200" indent="-457200">
              <a:buAutoNum type="arabicPeriod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4395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1668</TotalTime>
  <Words>1641</Words>
  <Application>Microsoft Office PowerPoint</Application>
  <PresentationFormat>On-screen Show (4:3)</PresentationFormat>
  <Paragraphs>181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TRIỂN KHAI  KẾ HOẠCH LIÊN NGÀNH TỔ CHỨC CHIẾN DỊCH TIÊM BỔ SUNG SỞI – RUBELLA TẠI TRƯỜNG MẦM NON  QUẬN LONG BIÊN, NĂM 2018</vt:lpstr>
      <vt:lpstr>CĂN CỨ THỰC HIỆN</vt:lpstr>
      <vt:lpstr>SỰ CẦN THIẾT CỦA CHIẾN DỊCH</vt:lpstr>
      <vt:lpstr>SỰ CẦN THIẾT CỦA CHIẾN DỊCH</vt:lpstr>
      <vt:lpstr>SỰ CẦN THIẾT CỦA CHIẾN DỊCH</vt:lpstr>
      <vt:lpstr>MỤC TIÊU</vt:lpstr>
      <vt:lpstr>ĐỐI TƯỢNG</vt:lpstr>
      <vt:lpstr>THỜI GIAN, ĐỊA ĐIỂM</vt:lpstr>
      <vt:lpstr>NỘI DUNG HOẠT ĐỘNG</vt:lpstr>
      <vt:lpstr>ĐIỂU TRA LẬP DANH SÁCH</vt:lpstr>
      <vt:lpstr>TUYÊN TRUYỀN, VẬN ĐỘNG</vt:lpstr>
      <vt:lpstr>LỰA CHỌN, BỐ TRÍ ĐIỂM TIÊM</vt:lpstr>
      <vt:lpstr>LỰA CHỌN, BỐ TRÍ ĐIỂM TIÊM</vt:lpstr>
      <vt:lpstr>LỰA CHỌN, BỐ TRÍ ĐIỂM TIÊM</vt:lpstr>
      <vt:lpstr>PHẦN THẢO LUẬN</vt:lpstr>
      <vt:lpstr>ĐẶC ĐIỂM</vt:lpstr>
      <vt:lpstr>VẤN ĐỀ</vt:lpstr>
      <vt:lpstr>VẤN ĐỀ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Triển khai kế hoạch tiêm MR 2018</dc:title>
  <dc:creator>Nguyen</dc:creator>
  <cp:lastModifiedBy>Administrator</cp:lastModifiedBy>
  <cp:revision>30</cp:revision>
  <dcterms:created xsi:type="dcterms:W3CDTF">2018-11-19T14:58:02Z</dcterms:created>
  <dcterms:modified xsi:type="dcterms:W3CDTF">2018-11-22T03:17:31Z</dcterms:modified>
</cp:coreProperties>
</file>