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2" r:id="rId6"/>
    <p:sldId id="263" r:id="rId7"/>
    <p:sldId id="264" r:id="rId8"/>
    <p:sldId id="265" r:id="rId9"/>
    <p:sldId id="266" r:id="rId10"/>
    <p:sldId id="268" r:id="rId11"/>
    <p:sldId id="269" r:id="rId12"/>
    <p:sldId id="270" r:id="rId13"/>
    <p:sldId id="271" r:id="rId14"/>
    <p:sldId id="272" r:id="rId15"/>
    <p:sldId id="273" r:id="rId16"/>
    <p:sldId id="274" r:id="rId17"/>
    <p:sldId id="276" r:id="rId18"/>
    <p:sldId id="275" r:id="rId19"/>
    <p:sldId id="277" r:id="rId20"/>
    <p:sldId id="278" r:id="rId21"/>
    <p:sldId id="279" r:id="rId22"/>
    <p:sldId id="280" r:id="rId23"/>
    <p:sldId id="281" r:id="rId24"/>
    <p:sldId id="282" r:id="rId25"/>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p:scale>
          <a:sx n="66" d="100"/>
          <a:sy n="66" d="100"/>
        </p:scale>
        <p:origin x="-9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9D1E00-DDA5-4504-B658-DB09B14B516A}" type="datetimeFigureOut">
              <a:rPr lang="en-US" smtClean="0"/>
              <a:t>26/07/2016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D1E00-DDA5-4504-B658-DB09B14B516A}" type="datetimeFigureOut">
              <a:rPr lang="en-US" smtClean="0"/>
              <a:t>26/07/2016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D1E00-DDA5-4504-B658-DB09B14B516A}" type="datetimeFigureOut">
              <a:rPr lang="en-US" smtClean="0"/>
              <a:t>26/07/2016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D1E00-DDA5-4504-B658-DB09B14B516A}" type="datetimeFigureOut">
              <a:rPr lang="en-US" smtClean="0"/>
              <a:t>26/07/2016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9D1E00-DDA5-4504-B658-DB09B14B516A}" type="datetimeFigureOut">
              <a:rPr lang="en-US" smtClean="0"/>
              <a:t>26/07/2016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9D1E00-DDA5-4504-B658-DB09B14B516A}" type="datetimeFigureOut">
              <a:rPr lang="en-US" smtClean="0"/>
              <a:t>26/07/2016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9D1E00-DDA5-4504-B658-DB09B14B516A}" type="datetimeFigureOut">
              <a:rPr lang="en-US" smtClean="0"/>
              <a:t>26/07/2016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9D1E00-DDA5-4504-B658-DB09B14B516A}" type="datetimeFigureOut">
              <a:rPr lang="en-US" smtClean="0"/>
              <a:t>26/07/2016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9D1E00-DDA5-4504-B658-DB09B14B516A}" type="datetimeFigureOut">
              <a:rPr lang="en-US" smtClean="0"/>
              <a:t>26/07/2016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D1E00-DDA5-4504-B658-DB09B14B516A}" type="datetimeFigureOut">
              <a:rPr lang="en-US" smtClean="0"/>
              <a:t>26/07/2016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D1E00-DDA5-4504-B658-DB09B14B516A}" type="datetimeFigureOut">
              <a:rPr lang="en-US" smtClean="0"/>
              <a:t>26/07/2016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9484B-779E-4E44-87E2-43BB1E7E51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D1E00-DDA5-4504-B658-DB09B14B516A}" type="datetimeFigureOut">
              <a:rPr lang="en-US" smtClean="0"/>
              <a:t>26/07/2016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9484B-779E-4E44-87E2-43BB1E7E51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5181600"/>
            <a:ext cx="8610600" cy="2585323"/>
          </a:xfrm>
          <a:prstGeom prst="rect">
            <a:avLst/>
          </a:prstGeom>
          <a:noFill/>
        </p:spPr>
        <p:txBody>
          <a:bodyPr wrap="square" rtlCol="0">
            <a:prstTxWarp prst="textArchUp">
              <a:avLst/>
            </a:prstTxWarp>
            <a:spAutoFit/>
          </a:bodyPr>
          <a:lstStyle/>
          <a:p>
            <a:pPr algn="ctr"/>
            <a:r>
              <a:rPr lang="en-US" sz="4800" b="1" dirty="0">
                <a:latin typeface="Times New Roman" pitchFamily="18" charset="0"/>
                <a:cs typeface="Times New Roman" pitchFamily="18" charset="0"/>
              </a:rPr>
              <a:t>NÂNG CAO KHẢ NĂNG CẢM </a:t>
            </a:r>
            <a:endParaRPr lang="en-US" sz="4800" b="1" dirty="0" smtClean="0">
              <a:latin typeface="Times New Roman" pitchFamily="18" charset="0"/>
              <a:cs typeface="Times New Roman" pitchFamily="18" charset="0"/>
            </a:endParaRPr>
          </a:p>
          <a:p>
            <a:pPr algn="ctr"/>
            <a:r>
              <a:rPr lang="en-US" sz="4800" b="1" dirty="0" smtClean="0">
                <a:latin typeface="Times New Roman" pitchFamily="18" charset="0"/>
                <a:cs typeface="Times New Roman" pitchFamily="18" charset="0"/>
              </a:rPr>
              <a:t>THỤ </a:t>
            </a:r>
            <a:r>
              <a:rPr lang="en-US" sz="4800" b="1" dirty="0">
                <a:latin typeface="Times New Roman" pitchFamily="18" charset="0"/>
                <a:cs typeface="Times New Roman" pitchFamily="18" charset="0"/>
              </a:rPr>
              <a:t>ÂM NHẠC CHO TRẺ </a:t>
            </a:r>
            <a:endParaRPr lang="en-US" sz="4800" b="1" dirty="0" smtClean="0">
              <a:latin typeface="Times New Roman" pitchFamily="18" charset="0"/>
              <a:cs typeface="Times New Roman" pitchFamily="18" charset="0"/>
            </a:endParaRPr>
          </a:p>
          <a:p>
            <a:pPr algn="ctr"/>
            <a:r>
              <a:rPr lang="en-US" sz="4800" b="1" dirty="0" smtClean="0">
                <a:latin typeface="Times New Roman" pitchFamily="18" charset="0"/>
                <a:cs typeface="Times New Roman" pitchFamily="18" charset="0"/>
              </a:rPr>
              <a:t>MẦM </a:t>
            </a:r>
            <a:r>
              <a:rPr lang="en-US" sz="4800" b="1" dirty="0">
                <a:latin typeface="Times New Roman" pitchFamily="18" charset="0"/>
                <a:cs typeface="Times New Roman" pitchFamily="18" charset="0"/>
              </a:rPr>
              <a:t>NON</a:t>
            </a:r>
            <a:endParaRPr lang="en-US" sz="4800" dirty="0">
              <a:latin typeface="Times New Roman" pitchFamily="18" charset="0"/>
              <a:cs typeface="Times New Roman" pitchFamily="18" charset="0"/>
            </a:endParaRPr>
          </a:p>
          <a:p>
            <a:endParaRPr lang="en-US" dirty="0"/>
          </a:p>
        </p:txBody>
      </p:sp>
      <p:sp>
        <p:nvSpPr>
          <p:cNvPr id="7" name="Title 1"/>
          <p:cNvSpPr txBox="1">
            <a:spLocks/>
          </p:cNvSpPr>
          <p:nvPr/>
        </p:nvSpPr>
        <p:spPr>
          <a:xfrm>
            <a:off x="762000" y="762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smtClean="0"/>
              <a:t>PHÒNG GD&amp;ĐT QUẬN LONG BIÊN</a:t>
            </a:r>
            <a:br>
              <a:rPr lang="en-US" sz="2400" b="1" smtClean="0"/>
            </a:br>
            <a:r>
              <a:rPr lang="en-US" sz="2400" b="1" smtClean="0"/>
              <a:t>TRƯỜNG MN ĐÔ THỊ VIỆT HƯNG</a:t>
            </a:r>
            <a:endParaRPr lang="en-US" sz="2400" b="1" dirty="0"/>
          </a:p>
        </p:txBody>
      </p:sp>
      <p:pic>
        <p:nvPicPr>
          <p:cNvPr id="8" name="Picture 2" descr="D:\Linh Tinh\logotruo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5810" y="1219200"/>
            <a:ext cx="1418571" cy="1405483"/>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a:xfrm>
            <a:off x="762000" y="58674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effectLst>
                  <a:outerShdw blurRad="38100" dist="38100" dir="2700000" algn="tl">
                    <a:srgbClr val="000000">
                      <a:alpha val="43137"/>
                    </a:srgbClr>
                  </a:outerShdw>
                </a:effectLst>
              </a:rPr>
              <a:t>Long biên, ngày </a:t>
            </a:r>
            <a:r>
              <a:rPr lang="en-US" sz="2400" b="1"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tháng 7 năm 2016</a:t>
            </a:r>
            <a:endParaRPr lang="en-US" sz="2400" b="1" dirty="0">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770" decel="100000"/>
                                        <p:tgtEl>
                                          <p:spTgt spid="5"/>
                                        </p:tgtEl>
                                      </p:cBhvr>
                                    </p:animEffect>
                                    <p:animScale>
                                      <p:cBhvr>
                                        <p:cTn id="8" dur="770" decel="100000"/>
                                        <p:tgtEl>
                                          <p:spTgt spid="5"/>
                                        </p:tgtEl>
                                      </p:cBhvr>
                                      <p:from x="10000" y="10000"/>
                                      <p:to x="200000" y="450000"/>
                                    </p:animScale>
                                    <p:animScale>
                                      <p:cBhvr>
                                        <p:cTn id="9" dur="1230" accel="100000" fill="hold">
                                          <p:stCondLst>
                                            <p:cond delay="770"/>
                                          </p:stCondLst>
                                        </p:cTn>
                                        <p:tgtEl>
                                          <p:spTgt spid="5"/>
                                        </p:tgtEl>
                                      </p:cBhvr>
                                      <p:from x="200000" y="450000"/>
                                      <p:to x="100000" y="100000"/>
                                    </p:animScale>
                                    <p:set>
                                      <p:cBhvr>
                                        <p:cTn id="10" dur="770" fill="hold"/>
                                        <p:tgtEl>
                                          <p:spTgt spid="5"/>
                                        </p:tgtEl>
                                        <p:attrNameLst>
                                          <p:attrName>ppt_x</p:attrName>
                                        </p:attrNameLst>
                                      </p:cBhvr>
                                      <p:to>
                                        <p:strVal val="(0.5)"/>
                                      </p:to>
                                    </p:set>
                                    <p:anim from="(0.5)" to="(#ppt_x)" calcmode="lin" valueType="num">
                                      <p:cBhvr>
                                        <p:cTn id="11" dur="1230" accel="100000" fill="hold">
                                          <p:stCondLst>
                                            <p:cond delay="770"/>
                                          </p:stCondLst>
                                        </p:cTn>
                                        <p:tgtEl>
                                          <p:spTgt spid="5"/>
                                        </p:tgtEl>
                                        <p:attrNameLst>
                                          <p:attrName>ppt_x</p:attrName>
                                        </p:attrNameLst>
                                      </p:cBhvr>
                                    </p:anim>
                                    <p:set>
                                      <p:cBhvr>
                                        <p:cTn id="12" dur="770" fill="hold"/>
                                        <p:tgtEl>
                                          <p:spTgt spid="5"/>
                                        </p:tgtEl>
                                        <p:attrNameLst>
                                          <p:attrName>ppt_y</p:attrName>
                                        </p:attrNameLst>
                                      </p:cBhvr>
                                      <p:to>
                                        <p:strVal val="(#ppt_y+0.4)"/>
                                      </p:to>
                                    </p:set>
                                    <p:anim from="(#ppt_y+0.4)" to="(#ppt_y)" calcmode="lin" valueType="num">
                                      <p:cBhvr>
                                        <p:cTn id="13" dur="1230" accel="100000" fill="hold">
                                          <p:stCondLst>
                                            <p:cond delay="770"/>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2"/>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u="sng" dirty="0" smtClean="0">
                <a:latin typeface="Times New Roman" pitchFamily="18" charset="0"/>
                <a:cs typeface="Times New Roman" pitchFamily="18" charset="0"/>
              </a:rPr>
              <a:t>Mục đích</a:t>
            </a:r>
          </a:p>
          <a:p>
            <a:pPr algn="just">
              <a:buFont typeface="Wingdings" pitchFamily="2" charset="2"/>
              <a:buChar char="v"/>
            </a:pPr>
            <a:endParaRPr lang="en-US" sz="2000" b="1" u="sng" dirty="0">
              <a:latin typeface="Times New Roman" pitchFamily="18" charset="0"/>
              <a:cs typeface="Times New Roman" pitchFamily="18" charset="0"/>
            </a:endParaRPr>
          </a:p>
          <a:p>
            <a:pPr algn="just">
              <a:buFont typeface="Wingdings" pitchFamily="2" charset="2"/>
              <a:buChar char="v"/>
            </a:pPr>
            <a:endParaRPr lang="en-US" sz="2000" b="1"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algn="just">
              <a:buFont typeface="Wingdings" pitchFamily="2" charset="2"/>
              <a:buChar char="v"/>
            </a:pPr>
            <a:endParaRPr lang="en-US" sz="2000" b="1"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5" name="Rounded Rectangle 4"/>
          <p:cNvSpPr/>
          <p:nvPr/>
        </p:nvSpPr>
        <p:spPr>
          <a:xfrm>
            <a:off x="533400" y="2438400"/>
            <a:ext cx="3581400" cy="3505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smtClean="0">
                <a:latin typeface="Times New Roman" pitchFamily="18" charset="0"/>
              </a:rPr>
              <a:t>Góp </a:t>
            </a:r>
            <a:r>
              <a:rPr lang="en-US" sz="2000" b="1" dirty="0">
                <a:latin typeface="Times New Roman" pitchFamily="18" charset="0"/>
              </a:rPr>
              <a:t>phần hình thành cảm xúc cho trẻ, từ đó trở thành tình  cảm thẩm mỹ, trẻ yêu âm nhạc, biết thể hiện bài hát</a:t>
            </a:r>
            <a:endParaRPr lang="en-US" sz="2000" b="1" dirty="0">
              <a:latin typeface="Times New Roman" pitchFamily="18" charset="0"/>
            </a:endParaRPr>
          </a:p>
        </p:txBody>
      </p:sp>
      <p:sp>
        <p:nvSpPr>
          <p:cNvPr id="17" name="Rounded Rectangle 16"/>
          <p:cNvSpPr/>
          <p:nvPr/>
        </p:nvSpPr>
        <p:spPr>
          <a:xfrm>
            <a:off x="4572000" y="2438400"/>
            <a:ext cx="3810000" cy="35052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Times New Roman" pitchFamily="18" charset="0"/>
              </a:rPr>
              <a:t>Bài hát đưa vào chương trình là các bài hát có giai điệu tươi vui trong sáng, vui-ngộ nghĩnh, vui-hóm hỉnh, vừa phải-tình cảm tha thiết, vui-hùng mạnh</a:t>
            </a:r>
          </a:p>
          <a:p>
            <a:pPr algn="ctr"/>
            <a:endParaRPr lang="en-US" sz="2000" b="1" dirty="0">
              <a:latin typeface="Times New Roman" pitchFamily="18" charset="0"/>
            </a:endParaRPr>
          </a:p>
        </p:txBody>
      </p:sp>
    </p:spTree>
    <p:extLst>
      <p:ext uri="{BB962C8B-B14F-4D97-AF65-F5344CB8AC3E}">
        <p14:creationId xmlns:p14="http://schemas.microsoft.com/office/powerpoint/2010/main" val="334036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6096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2"/>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dirty="0" smtClean="0">
                <a:latin typeface="Times New Roman" pitchFamily="18" charset="0"/>
                <a:cs typeface="Times New Roman" pitchFamily="18" charset="0"/>
              </a:rPr>
              <a:t>Phương pháp: </a:t>
            </a:r>
            <a:r>
              <a:rPr lang="en-US" sz="2000" dirty="0">
                <a:latin typeface="Times New Roman" pitchFamily="18" charset="0"/>
              </a:rPr>
              <a:t>căn cứ vào mức độ khó dễ, dài ngắn của tác phẩm có 2 cách dậy hát</a:t>
            </a:r>
            <a:r>
              <a:rPr lang="en-US" sz="2000" dirty="0" smtClean="0">
                <a:latin typeface="Times New Roman" pitchFamily="18" charset="0"/>
              </a:rPr>
              <a:t>:</a:t>
            </a:r>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marL="173038" indent="0" algn="just">
              <a:buNone/>
            </a:pPr>
            <a:r>
              <a:rPr lang="en-US" sz="2000" b="1" dirty="0">
                <a:latin typeface="Times New Roman" pitchFamily="18" charset="0"/>
              </a:rPr>
              <a:t>=&gt; Lưu ý: Với những bài ngắn nhưng khó hát, dậy giống cách 2 ( chia bài thành từng câu từng đoạn, dạy nối tiếp từng đoạn với nhau từ đầu đến cuối bài hát). Với những </a:t>
            </a:r>
            <a:r>
              <a:rPr lang="en-US" sz="2000" b="1" dirty="0" smtClean="0">
                <a:latin typeface="Times New Roman" pitchFamily="18" charset="0"/>
              </a:rPr>
              <a:t>bài hát </a:t>
            </a:r>
            <a:r>
              <a:rPr lang="en-US" sz="2000" b="1" dirty="0">
                <a:latin typeface="Times New Roman" pitchFamily="18" charset="0"/>
              </a:rPr>
              <a:t>dài nhưng dễ hát có thể dậy trẻ hát theo cô từ đầu đến cuối bài hát (theo cách 1)</a:t>
            </a:r>
            <a:endParaRPr lang="en-US" sz="2000" dirty="0">
              <a:latin typeface="Times New Roman" pitchFamily="18" charset="0"/>
            </a:endParaRPr>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algn="just">
              <a:buFont typeface="Wingdings" pitchFamily="2" charset="2"/>
              <a:buChar char="v"/>
            </a:pPr>
            <a:endParaRPr lang="en-US" sz="2000" b="1"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algn="just">
              <a:buFont typeface="Wingdings" pitchFamily="2" charset="2"/>
              <a:buChar char="v"/>
            </a:pPr>
            <a:endParaRPr lang="en-US" sz="2000" b="1"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5" name="Rounded Rectangle 4"/>
          <p:cNvSpPr/>
          <p:nvPr/>
        </p:nvSpPr>
        <p:spPr>
          <a:xfrm>
            <a:off x="533400" y="2057400"/>
            <a:ext cx="8153400" cy="1905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n-US" sz="2000" dirty="0">
                <a:latin typeface="Times New Roman" pitchFamily="18" charset="0"/>
              </a:rPr>
              <a:t>Bài ngắn, dễ hát: dạy trẻ hát theo cô cả bài, cô hát to, chậm rõ lời, bắt giọng cho cả lớp hát theo cô từ đầu đến cuối bài hát. Trong quá trình tập hát co phát hiện có đoạn hay câu nào trẻ hát sai, cô phải sửa sai cho trẻ  </a:t>
            </a:r>
            <a:r>
              <a:rPr lang="en-US" sz="2000" dirty="0" smtClean="0">
                <a:latin typeface="Times New Roman" pitchFamily="18" charset="0"/>
              </a:rPr>
              <a:t>(sửa </a:t>
            </a:r>
            <a:r>
              <a:rPr lang="en-US" sz="2000" dirty="0">
                <a:latin typeface="Times New Roman" pitchFamily="18" charset="0"/>
              </a:rPr>
              <a:t>trọn vẹn câu). Cô có thể đọc chậm lại lời và kết hợp hát mẫu lại cho trẻ. Khi trẻ đã thuộc cô dạy trẻ cách thể hiện sắc thái bài hát, phụ thuộc vào cách bắt giọng thể hiện sắc thái, điệu bộ của cô giáo. Bài hát vui tươi cô bắt giọng:</a:t>
            </a:r>
          </a:p>
        </p:txBody>
      </p:sp>
      <p:sp>
        <p:nvSpPr>
          <p:cNvPr id="17" name="Rounded Rectangle 16"/>
          <p:cNvSpPr/>
          <p:nvPr/>
        </p:nvSpPr>
        <p:spPr>
          <a:xfrm>
            <a:off x="533400" y="4038600"/>
            <a:ext cx="8153400" cy="13335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sz="2000" dirty="0">
                <a:latin typeface="Times New Roman" pitchFamily="18" charset="0"/>
              </a:rPr>
              <a:t>Bài hát dài, khó hát: chia bài hát thành từng câu hoặc từng đoạn ngắn </a:t>
            </a:r>
            <a:r>
              <a:rPr lang="en-US" sz="2000" dirty="0" smtClean="0">
                <a:latin typeface="Times New Roman" pitchFamily="18" charset="0"/>
              </a:rPr>
              <a:t>(câu </a:t>
            </a:r>
            <a:r>
              <a:rPr lang="en-US" sz="2000" dirty="0">
                <a:latin typeface="Times New Roman" pitchFamily="18" charset="0"/>
              </a:rPr>
              <a:t>đoạn phải trọn vẹn về nội dung hay cấu trúc âm nhạc). Cô có thể cho trẻ hát nối tiếp. trong quá trình trẻ hát nối tiếp nếu trẻ hát sai cô phải sửa sai cho trẻ. Từ đó hướng vào việc dạy trẻ thể hiện sắc thái của bài </a:t>
            </a:r>
            <a:r>
              <a:rPr lang="en-US" sz="2000" dirty="0" smtClean="0">
                <a:latin typeface="Times New Roman" pitchFamily="18" charset="0"/>
              </a:rPr>
              <a:t>hát.</a:t>
            </a:r>
            <a:endParaRPr lang="en-US" sz="2000" dirty="0">
              <a:latin typeface="Times New Roman" pitchFamily="18" charset="0"/>
            </a:endParaRPr>
          </a:p>
        </p:txBody>
      </p:sp>
    </p:spTree>
    <p:extLst>
      <p:ext uri="{BB962C8B-B14F-4D97-AF65-F5344CB8AC3E}">
        <p14:creationId xmlns:p14="http://schemas.microsoft.com/office/powerpoint/2010/main" val="411855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12" end="12"/>
                                            </p:txEl>
                                          </p:spTgt>
                                        </p:tgtEl>
                                        <p:attrNameLst>
                                          <p:attrName>style.visibility</p:attrName>
                                        </p:attrNameLst>
                                      </p:cBhvr>
                                      <p:to>
                                        <p:strVal val="visible"/>
                                      </p:to>
                                    </p:set>
                                    <p:animEffect transition="in" filter="fade">
                                      <p:cBhvr>
                                        <p:cTn id="16" dur="500"/>
                                        <p:tgtEl>
                                          <p:spTgt spid="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7620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2"/>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dirty="0" smtClean="0">
                <a:latin typeface="Times New Roman" pitchFamily="18" charset="0"/>
                <a:cs typeface="Times New Roman" pitchFamily="18" charset="0"/>
              </a:rPr>
              <a:t>Phương pháp: </a:t>
            </a:r>
            <a:r>
              <a:rPr lang="en-US" sz="2000" dirty="0">
                <a:latin typeface="Times New Roman" pitchFamily="18" charset="0"/>
              </a:rPr>
              <a:t>căn cứ vào mức độ khó dễ, dài ngắn của tác phẩm có 2 cách dậy hát</a:t>
            </a:r>
            <a:r>
              <a:rPr lang="en-US" sz="2000" dirty="0" smtClean="0">
                <a:latin typeface="Times New Roman" pitchFamily="18" charset="0"/>
              </a:rPr>
              <a:t>:</a:t>
            </a:r>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dirty="0" smtClean="0"/>
          </a:p>
          <a:p>
            <a:pPr algn="just">
              <a:buFont typeface="Wingdings" pitchFamily="2" charset="2"/>
              <a:buChar char="v"/>
            </a:pPr>
            <a:endParaRPr lang="en-US" sz="2000" dirty="0"/>
          </a:p>
          <a:p>
            <a:pPr algn="just">
              <a:buFont typeface="Wingdings" pitchFamily="2" charset="2"/>
              <a:buChar char="v"/>
            </a:pPr>
            <a:endParaRPr lang="en-US" sz="2000" b="1" u="sng" dirty="0" smtClean="0">
              <a:latin typeface="Times New Roman" pitchFamily="18" charset="0"/>
              <a:cs typeface="Times New Roman" pitchFamily="18" charset="0"/>
            </a:endParaRPr>
          </a:p>
          <a:p>
            <a:pPr algn="just">
              <a:buFont typeface="Wingdings" pitchFamily="2" charset="2"/>
              <a:buChar char="v"/>
            </a:pPr>
            <a:endParaRPr lang="en-US" sz="2000" b="1" u="sng" dirty="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5" name="Rounded Rectangle 4"/>
          <p:cNvSpPr/>
          <p:nvPr/>
        </p:nvSpPr>
        <p:spPr>
          <a:xfrm>
            <a:off x="533400" y="2514600"/>
            <a:ext cx="8153400" cy="160020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just"/>
            <a:r>
              <a:rPr lang="en-US" sz="2000" dirty="0">
                <a:latin typeface="Times New Roman" pitchFamily="18" charset="0"/>
              </a:rPr>
              <a:t>Các hình thức dạy trẻ hát nâng cao: đan xen các hình thức tổ </a:t>
            </a:r>
            <a:r>
              <a:rPr lang="en-US" sz="2000" dirty="0" smtClean="0">
                <a:latin typeface="Times New Roman" pitchFamily="18" charset="0"/>
              </a:rPr>
              <a:t>chức (tổ</a:t>
            </a:r>
            <a:r>
              <a:rPr lang="en-US" sz="2000" dirty="0">
                <a:latin typeface="Times New Roman" pitchFamily="18" charset="0"/>
              </a:rPr>
              <a:t>, nhóm, cá nhân) VD: Tổ 1 hát -&gt; cá nhân hát -&gt; nhóm bạn trai -&gt; tổ 2 hát -&gt; cá nhân…</a:t>
            </a:r>
          </a:p>
        </p:txBody>
      </p:sp>
      <p:sp>
        <p:nvSpPr>
          <p:cNvPr id="17" name="Rounded Rectangle 16"/>
          <p:cNvSpPr/>
          <p:nvPr/>
        </p:nvSpPr>
        <p:spPr>
          <a:xfrm>
            <a:off x="533400" y="4457700"/>
            <a:ext cx="8153400" cy="13335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just"/>
            <a:r>
              <a:rPr lang="en-US" sz="2000" dirty="0">
                <a:latin typeface="Times New Roman" pitchFamily="18" charset="0"/>
              </a:rPr>
              <a:t>Đôi với trẻ MNG-MGL: trẻ có thể hát nhanh chậm, to nhỏ, đối đáp, nối tiếp, lĩnh xướng, đồng đều -&gt; Tùy thuộc vào nội dung, tính chất bài hát</a:t>
            </a:r>
          </a:p>
        </p:txBody>
      </p:sp>
    </p:spTree>
    <p:extLst>
      <p:ext uri="{BB962C8B-B14F-4D97-AF65-F5344CB8AC3E}">
        <p14:creationId xmlns:p14="http://schemas.microsoft.com/office/powerpoint/2010/main" val="772015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3716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2"/>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dirty="0" smtClean="0">
                <a:latin typeface="Times New Roman" pitchFamily="18" charset="0"/>
                <a:cs typeface="Times New Roman" pitchFamily="18" charset="0"/>
              </a:rPr>
              <a:t>Cách tiến hành</a:t>
            </a: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r>
              <a:rPr lang="en-US" sz="2000" b="1" dirty="0">
                <a:latin typeface="Times New Roman" pitchFamily="18" charset="0"/>
              </a:rPr>
              <a:t>=&gt; Đối với trẻ lứa tuổi nhà trẻ chủ yếu dạy trẻ theo cách 1 (dạy trẻ hát theo cô cả bài) vì đa số các bài hát dạy ở lứa tuổi nhà trẻ đã ngắn và dễ hát. Có thể tổ chức cho trẻ hát đồng đều, nhóm, tổ, cô và cháu cùng song ca. Khi giới thiệu tên bài hát, tên tác giả phải hỏi  nhiều trẻ trả lời</a:t>
            </a:r>
            <a:endParaRPr lang="en-US" sz="2000" dirty="0">
              <a:latin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5" name="Rounded Rectangle 4"/>
          <p:cNvSpPr/>
          <p:nvPr/>
        </p:nvSpPr>
        <p:spPr>
          <a:xfrm>
            <a:off x="457200" y="2705100"/>
            <a:ext cx="1524000" cy="14097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dirty="0" smtClean="0">
                <a:latin typeface="Times New Roman" pitchFamily="18" charset="0"/>
              </a:rPr>
              <a:t>Cô hát mẫu</a:t>
            </a:r>
            <a:endParaRPr lang="en-US" sz="2000" dirty="0">
              <a:latin typeface="Times New Roman" pitchFamily="18" charset="0"/>
            </a:endParaRPr>
          </a:p>
        </p:txBody>
      </p:sp>
      <p:sp>
        <p:nvSpPr>
          <p:cNvPr id="6" name="Rounded Rectangle 5"/>
          <p:cNvSpPr/>
          <p:nvPr/>
        </p:nvSpPr>
        <p:spPr>
          <a:xfrm>
            <a:off x="2286000" y="2705100"/>
            <a:ext cx="1524000" cy="14097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latin typeface="Times New Roman" pitchFamily="18" charset="0"/>
              </a:rPr>
              <a:t>Giới thiệu tên bài hát, tác giả</a:t>
            </a:r>
          </a:p>
        </p:txBody>
      </p:sp>
      <p:sp>
        <p:nvSpPr>
          <p:cNvPr id="7" name="Rounded Rectangle 6"/>
          <p:cNvSpPr/>
          <p:nvPr/>
        </p:nvSpPr>
        <p:spPr>
          <a:xfrm>
            <a:off x="4114800" y="2705100"/>
            <a:ext cx="2667000" cy="14097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000" dirty="0">
                <a:latin typeface="Times New Roman" pitchFamily="18" charset="0"/>
              </a:rPr>
              <a:t>Giới thiệu nội dung một cách tóm tắt ngắn gọn dễ hiểu nhất</a:t>
            </a:r>
          </a:p>
        </p:txBody>
      </p:sp>
      <p:sp>
        <p:nvSpPr>
          <p:cNvPr id="8" name="Rounded Rectangle 7"/>
          <p:cNvSpPr/>
          <p:nvPr/>
        </p:nvSpPr>
        <p:spPr>
          <a:xfrm>
            <a:off x="7086600" y="2705100"/>
            <a:ext cx="1524000" cy="14097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000" dirty="0">
                <a:latin typeface="Times New Roman" pitchFamily="18" charset="0"/>
              </a:rPr>
              <a:t>Tiến hành dạy trẻ hát</a:t>
            </a:r>
          </a:p>
        </p:txBody>
      </p:sp>
    </p:spTree>
    <p:extLst>
      <p:ext uri="{BB962C8B-B14F-4D97-AF65-F5344CB8AC3E}">
        <p14:creationId xmlns:p14="http://schemas.microsoft.com/office/powerpoint/2010/main" val="190341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8" end="8"/>
                                            </p:txEl>
                                          </p:spTgt>
                                        </p:tgtEl>
                                        <p:attrNameLst>
                                          <p:attrName>style.visibility</p:attrName>
                                        </p:attrNameLst>
                                      </p:cBhvr>
                                      <p:to>
                                        <p:strVal val="visible"/>
                                      </p:to>
                                    </p:set>
                                    <p:animEffect transition="in" filter="fade">
                                      <p:cBhvr>
                                        <p:cTn id="16"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8382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3"/>
            </a:pPr>
            <a:r>
              <a:rPr lang="en-US" sz="2000" b="1" u="sng" dirty="0" smtClean="0">
                <a:latin typeface="Times New Roman" pitchFamily="18" charset="0"/>
                <a:cs typeface="Times New Roman" pitchFamily="18" charset="0"/>
              </a:rPr>
              <a:t>Vận động theo nhạc:</a:t>
            </a:r>
          </a:p>
          <a:p>
            <a:pPr algn="just">
              <a:buFont typeface="Wingdings" pitchFamily="2" charset="2"/>
              <a:buChar char="v"/>
            </a:pPr>
            <a:r>
              <a:rPr lang="en-US" sz="2000" dirty="0" smtClean="0">
                <a:latin typeface="Times New Roman" pitchFamily="18" charset="0"/>
                <a:cs typeface="Times New Roman" pitchFamily="18" charset="0"/>
              </a:rPr>
              <a:t>Mục đích: </a:t>
            </a:r>
            <a:r>
              <a:rPr lang="vi-VN" sz="2000" dirty="0" smtClean="0">
                <a:latin typeface="Times New Roman" pitchFamily="18" charset="0"/>
              </a:rPr>
              <a:t>Nhằm phát triển ở trẻ cảm giác nhịp điệu để từ đó giúp trẻ cảm nhận cảm xúc âm nhạc bằng chính vận động của cơ thể: vđ tay, chân, mình. </a:t>
            </a:r>
            <a:endParaRPr lang="en-US" sz="2000" dirty="0" smtClean="0">
              <a:latin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Các hình thức</a:t>
            </a: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5" name="Rounded Rectangle 4"/>
          <p:cNvSpPr/>
          <p:nvPr/>
        </p:nvSpPr>
        <p:spPr>
          <a:xfrm>
            <a:off x="685800" y="2895600"/>
            <a:ext cx="7696200" cy="10668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000" i="1" u="sng" dirty="0">
                <a:solidFill>
                  <a:srgbClr val="FFFF00"/>
                </a:solidFill>
                <a:latin typeface="Times New Roman" pitchFamily="18" charset="0"/>
              </a:rPr>
              <a:t>Hát kết hợp vỗ tay (gõ đệm theo tiết </a:t>
            </a:r>
            <a:r>
              <a:rPr lang="vi-VN" sz="2000" i="1" u="sng" dirty="0" smtClean="0">
                <a:solidFill>
                  <a:srgbClr val="FFFF00"/>
                </a:solidFill>
                <a:latin typeface="Times New Roman" pitchFamily="18" charset="0"/>
              </a:rPr>
              <a:t>tấu)</a:t>
            </a:r>
            <a:endParaRPr lang="en-US" sz="2000" i="1" u="sng" dirty="0" smtClean="0">
              <a:solidFill>
                <a:srgbClr val="FFFF00"/>
              </a:solidFill>
              <a:latin typeface="Times New Roman" pitchFamily="18" charset="0"/>
            </a:endParaRPr>
          </a:p>
          <a:p>
            <a:pPr algn="ctr"/>
            <a:r>
              <a:rPr lang="en-US" sz="2000" dirty="0">
                <a:latin typeface="Times New Roman" pitchFamily="18" charset="0"/>
              </a:rPr>
              <a:t>K</a:t>
            </a:r>
            <a:r>
              <a:rPr lang="vi-VN" sz="2000" dirty="0" smtClean="0">
                <a:latin typeface="Times New Roman" pitchFamily="18" charset="0"/>
              </a:rPr>
              <a:t>ết </a:t>
            </a:r>
            <a:r>
              <a:rPr lang="vi-VN" sz="2000" dirty="0">
                <a:latin typeface="Times New Roman" pitchFamily="18" charset="0"/>
              </a:rPr>
              <a:t>hợp nhún nhảy, lắc lư, đung đưa, giậm chân, đi theo tiết tấu...( chủ yếu theo các bài hát có nhịp 2/4</a:t>
            </a:r>
            <a:r>
              <a:rPr lang="vi-VN" sz="2000" dirty="0" smtClean="0">
                <a:latin typeface="Times New Roman" pitchFamily="18" charset="0"/>
              </a:rPr>
              <a:t>,</a:t>
            </a:r>
            <a:r>
              <a:rPr lang="en-US" sz="2000" dirty="0" smtClean="0">
                <a:latin typeface="Times New Roman" pitchFamily="18" charset="0"/>
              </a:rPr>
              <a:t> 3/4</a:t>
            </a:r>
            <a:r>
              <a:rPr lang="vi-VN" sz="2000" dirty="0" smtClean="0">
                <a:latin typeface="Times New Roman" pitchFamily="18" charset="0"/>
              </a:rPr>
              <a:t>, </a:t>
            </a:r>
            <a:r>
              <a:rPr lang="vi-VN" sz="2000" dirty="0">
                <a:latin typeface="Times New Roman" pitchFamily="18" charset="0"/>
              </a:rPr>
              <a:t>3/8 )</a:t>
            </a:r>
            <a:endParaRPr lang="en-US" sz="2000" dirty="0">
              <a:latin typeface="Times New Roman" pitchFamily="18" charset="0"/>
            </a:endParaRPr>
          </a:p>
        </p:txBody>
      </p:sp>
      <p:sp>
        <p:nvSpPr>
          <p:cNvPr id="10" name="Rounded Rectangle 9"/>
          <p:cNvSpPr/>
          <p:nvPr/>
        </p:nvSpPr>
        <p:spPr>
          <a:xfrm>
            <a:off x="685800" y="4114800"/>
            <a:ext cx="76962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i="1" u="sng" dirty="0">
                <a:solidFill>
                  <a:srgbClr val="FFFF00"/>
                </a:solidFill>
                <a:latin typeface="Times New Roman" pitchFamily="18" charset="0"/>
              </a:rPr>
              <a:t>Hát kết hợp vận động minh </a:t>
            </a:r>
            <a:r>
              <a:rPr lang="vi-VN" sz="2000" i="1" u="sng" dirty="0" smtClean="0">
                <a:solidFill>
                  <a:srgbClr val="FFFF00"/>
                </a:solidFill>
                <a:latin typeface="Times New Roman" pitchFamily="18" charset="0"/>
              </a:rPr>
              <a:t>họa</a:t>
            </a:r>
            <a:endParaRPr lang="en-US" sz="2000" i="1" u="sng" dirty="0" smtClean="0">
              <a:solidFill>
                <a:srgbClr val="FFFF00"/>
              </a:solidFill>
              <a:latin typeface="Times New Roman" pitchFamily="18" charset="0"/>
            </a:endParaRPr>
          </a:p>
          <a:p>
            <a:pPr algn="ctr"/>
            <a:r>
              <a:rPr lang="en-US" sz="2000" i="1" u="sng" dirty="0">
                <a:latin typeface="Times New Roman" pitchFamily="18" charset="0"/>
              </a:rPr>
              <a:t>C</a:t>
            </a:r>
            <a:r>
              <a:rPr lang="vi-VN" sz="2000" dirty="0" smtClean="0">
                <a:latin typeface="Times New Roman" pitchFamily="18" charset="0"/>
              </a:rPr>
              <a:t>ho </a:t>
            </a:r>
            <a:r>
              <a:rPr lang="vi-VN" sz="2000" dirty="0">
                <a:latin typeface="Times New Roman" pitchFamily="18" charset="0"/>
              </a:rPr>
              <a:t>phép giáo viên sáng tạo: động tác đó phải phù hợp với khả năng vận động của trẻ, phù hợp với nhịp điệu âm nhạc</a:t>
            </a:r>
            <a:endParaRPr lang="en-US" sz="2000" dirty="0">
              <a:latin typeface="Times New Roman" pitchFamily="18" charset="0"/>
            </a:endParaRPr>
          </a:p>
        </p:txBody>
      </p:sp>
      <p:sp>
        <p:nvSpPr>
          <p:cNvPr id="11" name="Rounded Rectangle 10"/>
          <p:cNvSpPr/>
          <p:nvPr/>
        </p:nvSpPr>
        <p:spPr>
          <a:xfrm>
            <a:off x="685800" y="5334000"/>
            <a:ext cx="7696200" cy="10668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000" i="1" u="sng" dirty="0">
                <a:solidFill>
                  <a:srgbClr val="FFFF00"/>
                </a:solidFill>
                <a:latin typeface="Times New Roman" pitchFamily="18" charset="0"/>
              </a:rPr>
              <a:t>Hát kết hợp với múa</a:t>
            </a:r>
            <a:endParaRPr lang="en-US" sz="2000" dirty="0">
              <a:solidFill>
                <a:srgbClr val="FFFF00"/>
              </a:solidFill>
              <a:latin typeface="Times New Roman" pitchFamily="18" charset="0"/>
            </a:endParaRPr>
          </a:p>
        </p:txBody>
      </p:sp>
    </p:spTree>
    <p:extLst>
      <p:ext uri="{BB962C8B-B14F-4D97-AF65-F5344CB8AC3E}">
        <p14:creationId xmlns:p14="http://schemas.microsoft.com/office/powerpoint/2010/main" val="381328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295400"/>
            <a:ext cx="8763000" cy="5867400"/>
          </a:xfrm>
        </p:spPr>
        <p:txBody>
          <a:bodyPr>
            <a:noAutofit/>
          </a:bodyPr>
          <a:lstStyle/>
          <a:p>
            <a:pPr marL="0" lvl="0" indent="0" algn="just">
              <a:spcBef>
                <a:spcPts val="600"/>
              </a:spcBef>
              <a:spcAft>
                <a:spcPts val="600"/>
              </a:spcAf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spcBef>
                <a:spcPts val="600"/>
              </a:spcBef>
              <a:spcAft>
                <a:spcPts val="600"/>
              </a:spcAft>
              <a:buFont typeface="+mj-lt"/>
              <a:buAutoNum type="arabicPeriod" startAt="3"/>
            </a:pPr>
            <a:r>
              <a:rPr lang="en-US" sz="2000" b="1" u="sng" dirty="0" smtClean="0">
                <a:latin typeface="Times New Roman" pitchFamily="18" charset="0"/>
                <a:cs typeface="Times New Roman" pitchFamily="18" charset="0"/>
              </a:rPr>
              <a:t>Vận động theo nhạc:</a:t>
            </a:r>
          </a:p>
          <a:p>
            <a:pPr algn="just">
              <a:spcBef>
                <a:spcPts val="600"/>
              </a:spcBef>
              <a:spcAft>
                <a:spcPts val="600"/>
              </a:spcAft>
              <a:buFont typeface="Wingdings" pitchFamily="2" charset="2"/>
              <a:buChar char="v"/>
            </a:pPr>
            <a:r>
              <a:rPr lang="en-US" sz="2000" dirty="0" smtClean="0">
                <a:latin typeface="Times New Roman" pitchFamily="18" charset="0"/>
                <a:cs typeface="Times New Roman" pitchFamily="18" charset="0"/>
              </a:rPr>
              <a:t>Cách tổ chức:</a:t>
            </a:r>
          </a:p>
          <a:p>
            <a:pPr>
              <a:spcBef>
                <a:spcPts val="600"/>
              </a:spcBef>
              <a:spcAft>
                <a:spcPts val="600"/>
              </a:spcAft>
            </a:pPr>
            <a:r>
              <a:rPr lang="vi-VN" sz="2000" i="1" dirty="0" smtClean="0">
                <a:latin typeface="Times New Roman" pitchFamily="18" charset="0"/>
              </a:rPr>
              <a:t>Dạy </a:t>
            </a:r>
            <a:r>
              <a:rPr lang="vi-VN" sz="2000" i="1" dirty="0">
                <a:latin typeface="Times New Roman" pitchFamily="18" charset="0"/>
              </a:rPr>
              <a:t>trẻ vỗ tay theo tiết tấu:</a:t>
            </a:r>
            <a:endParaRPr lang="en-US" sz="2000" dirty="0">
              <a:latin typeface="Times New Roman" pitchFamily="18" charset="0"/>
            </a:endParaRPr>
          </a:p>
          <a:p>
            <a:pPr marL="0" indent="347663" algn="just">
              <a:spcBef>
                <a:spcPts val="600"/>
              </a:spcBef>
              <a:spcAft>
                <a:spcPts val="600"/>
              </a:spcAft>
              <a:buNone/>
            </a:pPr>
            <a:r>
              <a:rPr lang="vi-VN" sz="2000" dirty="0" smtClean="0">
                <a:latin typeface="Times New Roman" pitchFamily="18" charset="0"/>
              </a:rPr>
              <a:t>Cô </a:t>
            </a:r>
            <a:r>
              <a:rPr lang="vi-VN" sz="2000" dirty="0">
                <a:latin typeface="Times New Roman" pitchFamily="18" charset="0"/>
              </a:rPr>
              <a:t>vỗ tay to chậm rõ ràng, bắt giọng cho cả lớp hát và vỗ tay cùng với cô từ đầu đến hết bài hát (không phân tích cách vỗ tay thô 1 2 3 mở, không nhất thiết cầm tay trẻ khi trẻ vỗ chưa đúng, bao nhiêu lần phụ thuộc vào trẻ). Đan xen các hình thức tổ nhóm. Không phê phán khi trẻ chưa vỗ đúng, cho trẻ vỗ lại cùng tổ, nhóm tiếp theo</a:t>
            </a:r>
            <a:r>
              <a:rPr lang="vi-VN" sz="2000" dirty="0" smtClean="0">
                <a:latin typeface="Times New Roman" pitchFamily="18" charset="0"/>
              </a:rPr>
              <a:t>.</a:t>
            </a:r>
            <a:endParaRPr lang="en-US" sz="2000" dirty="0">
              <a:latin typeface="Times New Roman" pitchFamily="18" charset="0"/>
            </a:endParaRPr>
          </a:p>
        </p:txBody>
      </p:sp>
    </p:spTree>
    <p:extLst>
      <p:ext uri="{BB962C8B-B14F-4D97-AF65-F5344CB8AC3E}">
        <p14:creationId xmlns:p14="http://schemas.microsoft.com/office/powerpoint/2010/main" val="166475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8382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3"/>
            </a:pPr>
            <a:r>
              <a:rPr lang="en-US" sz="2000" b="1" u="sng" dirty="0" smtClean="0">
                <a:latin typeface="Times New Roman" pitchFamily="18" charset="0"/>
                <a:cs typeface="Times New Roman" pitchFamily="18" charset="0"/>
              </a:rPr>
              <a:t>Vận động theo nhạc:</a:t>
            </a:r>
          </a:p>
          <a:p>
            <a:pPr algn="just">
              <a:buFont typeface="Wingdings" pitchFamily="2" charset="2"/>
              <a:buChar char="v"/>
            </a:pPr>
            <a:r>
              <a:rPr lang="en-US" sz="2000" dirty="0" smtClean="0">
                <a:latin typeface="Times New Roman" pitchFamily="18" charset="0"/>
                <a:cs typeface="Times New Roman" pitchFamily="18" charset="0"/>
              </a:rPr>
              <a:t>Cách tổ chức:</a:t>
            </a:r>
          </a:p>
          <a:p>
            <a:pPr algn="just"/>
            <a:r>
              <a:rPr lang="vi-VN" sz="2000" i="1" dirty="0" smtClean="0">
                <a:latin typeface="Times New Roman" pitchFamily="18" charset="0"/>
              </a:rPr>
              <a:t>Hát </a:t>
            </a:r>
            <a:r>
              <a:rPr lang="vi-VN" sz="2000" i="1" dirty="0">
                <a:latin typeface="Times New Roman" pitchFamily="18" charset="0"/>
              </a:rPr>
              <a:t>kết hợp vận động minh họa và Múa (</a:t>
            </a:r>
            <a:r>
              <a:rPr lang="vi-VN" sz="2000" dirty="0">
                <a:latin typeface="Times New Roman" pitchFamily="18" charset="0"/>
              </a:rPr>
              <a:t>chung)</a:t>
            </a:r>
            <a:endParaRPr lang="en-US" sz="2000" dirty="0">
              <a:latin typeface="Times New Roman" pitchFamily="18" charset="0"/>
            </a:endParaRPr>
          </a:p>
          <a:p>
            <a:pPr marL="0" indent="0" algn="just">
              <a:buNone/>
            </a:pPr>
            <a:r>
              <a:rPr lang="vi-VN" sz="2000" dirty="0">
                <a:latin typeface="Times New Roman" pitchFamily="18" charset="0"/>
              </a:rPr>
              <a:t>- Khi dạy vđ minh họa hay múa việc đầu tiên phải xác định đội hình cho trẻ phụ thuộc vào động tác vận động:</a:t>
            </a:r>
            <a:endParaRPr lang="en-US" sz="2000" dirty="0">
              <a:latin typeface="Times New Roman" pitchFamily="18" charset="0"/>
            </a:endParaRPr>
          </a:p>
          <a:p>
            <a:pPr marL="0" indent="0" algn="just">
              <a:buNone/>
            </a:pPr>
            <a:r>
              <a:rPr lang="vi-VN" sz="2000" dirty="0">
                <a:latin typeface="Times New Roman" pitchFamily="18" charset="0"/>
              </a:rPr>
              <a:t>+ Nếu các động tác vận động minh họa hay múa chỉ ở phía trước mặt trẻ cho trẻ đứng thành hình vòng tròn hoặc vòng cung</a:t>
            </a:r>
            <a:endParaRPr lang="en-US" sz="2000" dirty="0">
              <a:latin typeface="Times New Roman" pitchFamily="18" charset="0"/>
            </a:endParaRPr>
          </a:p>
          <a:p>
            <a:pPr marL="0" indent="0" algn="just">
              <a:buNone/>
            </a:pPr>
            <a:r>
              <a:rPr lang="vi-VN" sz="2000" dirty="0">
                <a:latin typeface="Times New Roman" pitchFamily="18" charset="0"/>
              </a:rPr>
              <a:t>+ Nếu các động tác vận động minh họa hay múa có động tác bên phải- trái, phía trước-sau thì cho trẻ đứng thành đội hình thể dục, đứng so le nhau để cô dễ bao quát được trẻ, trẻ dễ nhin thấy động tác của cô</a:t>
            </a:r>
            <a:endParaRPr lang="en-US" sz="2000" dirty="0">
              <a:latin typeface="Times New Roman" pitchFamily="18" charset="0"/>
            </a:endParaRPr>
          </a:p>
          <a:p>
            <a:pPr marL="0" indent="0" algn="just">
              <a:buNone/>
            </a:pPr>
            <a:r>
              <a:rPr lang="vi-VN" sz="2000" dirty="0">
                <a:latin typeface="Times New Roman" pitchFamily="18" charset="0"/>
              </a:rPr>
              <a:t>+ Đối với trẻ MGL sau khi đã tập múa xong nên cho trẻ làm quen với các đội hình múa đơn giản: vòng tròn, múa đôi, vòng cung, theo tốp, nhóm, cụm...</a:t>
            </a:r>
            <a:endParaRPr lang="en-US" sz="2000" dirty="0">
              <a:latin typeface="Times New Roman" pitchFamily="18" charset="0"/>
            </a:endParaRPr>
          </a:p>
          <a:p>
            <a:pPr marL="0" indent="0" algn="just">
              <a:buNone/>
            </a:pPr>
            <a:r>
              <a:rPr lang="vi-VN" sz="2000" dirty="0">
                <a:latin typeface="Times New Roman" pitchFamily="18" charset="0"/>
              </a:rPr>
              <a:t>+ Khi hướng dẫn trẻ vđ minh họa hay múa cô phải đứng ngươc chiều với trẻ, động tác của cô phải cùng chiều với trẻ</a:t>
            </a:r>
            <a:endParaRPr lang="en-US" sz="2000" dirty="0">
              <a:latin typeface="Times New Roman" pitchFamily="18" charset="0"/>
            </a:endParaRPr>
          </a:p>
          <a:p>
            <a:pPr marL="0" indent="0" algn="just">
              <a:buNone/>
            </a:pPr>
            <a:r>
              <a:rPr lang="vi-VN" sz="2000" dirty="0">
                <a:latin typeface="Times New Roman" pitchFamily="18" charset="0"/>
              </a:rPr>
              <a:t>+ Khi dạy vận động minh họa hay dạy múa không phân tích cách vận động thô</a:t>
            </a:r>
            <a:endParaRPr lang="en-US" sz="2000" dirty="0">
              <a:latin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697587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5" end="5"/>
                                            </p:txEl>
                                          </p:spTgt>
                                        </p:tgtEl>
                                        <p:attrNameLst>
                                          <p:attrName>style.visibility</p:attrName>
                                        </p:attrNameLst>
                                      </p:cBhvr>
                                      <p:to>
                                        <p:strVal val="visible"/>
                                      </p:to>
                                    </p:set>
                                    <p:animEffect transition="in" filter="fade">
                                      <p:cBhvr>
                                        <p:cTn id="22" dur="500"/>
                                        <p:tgtEl>
                                          <p:spTgt spid="9">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Effect transition="in" filter="fade">
                                      <p:cBhvr>
                                        <p:cTn id="25" dur="500"/>
                                        <p:tgtEl>
                                          <p:spTgt spid="9">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7" end="7"/>
                                            </p:txEl>
                                          </p:spTgt>
                                        </p:tgtEl>
                                        <p:attrNameLst>
                                          <p:attrName>style.visibility</p:attrName>
                                        </p:attrNameLst>
                                      </p:cBhvr>
                                      <p:to>
                                        <p:strVal val="visible"/>
                                      </p:to>
                                    </p:set>
                                    <p:animEffect transition="in" filter="fade">
                                      <p:cBhvr>
                                        <p:cTn id="28" dur="500"/>
                                        <p:tgtEl>
                                          <p:spTgt spid="9">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fade">
                                      <p:cBhvr>
                                        <p:cTn id="31" dur="500"/>
                                        <p:tgtEl>
                                          <p:spTgt spid="9">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9" end="9"/>
                                            </p:txEl>
                                          </p:spTgt>
                                        </p:tgtEl>
                                        <p:attrNameLst>
                                          <p:attrName>style.visibility</p:attrName>
                                        </p:attrNameLst>
                                      </p:cBhvr>
                                      <p:to>
                                        <p:strVal val="visible"/>
                                      </p:to>
                                    </p:set>
                                    <p:animEffect transition="in" filter="fade">
                                      <p:cBhvr>
                                        <p:cTn id="34"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219200"/>
            <a:ext cx="8763000" cy="5867400"/>
          </a:xfrm>
        </p:spPr>
        <p:txBody>
          <a:bodyPr>
            <a:noAutofit/>
          </a:bodyPr>
          <a:lstStyle/>
          <a:p>
            <a:pPr marL="0" lvl="0" indent="0" algn="just">
              <a:spcBef>
                <a:spcPts val="600"/>
              </a:spcBef>
              <a:spcAft>
                <a:spcPts val="600"/>
              </a:spcAf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spcBef>
                <a:spcPts val="600"/>
              </a:spcBef>
              <a:spcAft>
                <a:spcPts val="600"/>
              </a:spcAft>
              <a:buFont typeface="+mj-lt"/>
              <a:buAutoNum type="arabicPeriod" startAt="3"/>
            </a:pPr>
            <a:r>
              <a:rPr lang="en-US" sz="2000" b="1" u="sng" dirty="0" smtClean="0">
                <a:latin typeface="Times New Roman" pitchFamily="18" charset="0"/>
                <a:cs typeface="Times New Roman" pitchFamily="18" charset="0"/>
              </a:rPr>
              <a:t>Vận động theo nhạc:</a:t>
            </a:r>
          </a:p>
          <a:p>
            <a:pPr algn="just">
              <a:spcBef>
                <a:spcPts val="600"/>
              </a:spcBef>
              <a:spcAft>
                <a:spcPts val="600"/>
              </a:spcAft>
              <a:buFont typeface="Wingdings" pitchFamily="2" charset="2"/>
              <a:buChar char="v"/>
            </a:pPr>
            <a:r>
              <a:rPr lang="en-US" sz="2000" dirty="0" smtClean="0">
                <a:latin typeface="Times New Roman" pitchFamily="18" charset="0"/>
                <a:cs typeface="Times New Roman" pitchFamily="18" charset="0"/>
              </a:rPr>
              <a:t>Cách tổ chức:</a:t>
            </a:r>
          </a:p>
          <a:p>
            <a:pPr algn="just">
              <a:spcBef>
                <a:spcPts val="600"/>
              </a:spcBef>
              <a:spcAft>
                <a:spcPts val="600"/>
              </a:spcAft>
            </a:pPr>
            <a:r>
              <a:rPr lang="vi-VN" sz="2000" i="1" dirty="0" smtClean="0">
                <a:latin typeface="Times New Roman" pitchFamily="18" charset="0"/>
              </a:rPr>
              <a:t>Dạy </a:t>
            </a:r>
            <a:r>
              <a:rPr lang="vi-VN" sz="2000" i="1" dirty="0">
                <a:latin typeface="Times New Roman" pitchFamily="18" charset="0"/>
              </a:rPr>
              <a:t>vận động minh họa:</a:t>
            </a:r>
            <a:endParaRPr lang="en-US" sz="2000" dirty="0">
              <a:latin typeface="Times New Roman" pitchFamily="18" charset="0"/>
            </a:endParaRPr>
          </a:p>
          <a:p>
            <a:pPr marL="0" indent="0" algn="just">
              <a:spcBef>
                <a:spcPts val="600"/>
              </a:spcBef>
              <a:spcAft>
                <a:spcPts val="600"/>
              </a:spcAft>
              <a:buNone/>
            </a:pPr>
            <a:r>
              <a:rPr lang="vi-VN" sz="2000" dirty="0">
                <a:latin typeface="Times New Roman" pitchFamily="18" charset="0"/>
              </a:rPr>
              <a:t>+ Cô bắt giọng cho cả lớp </a:t>
            </a:r>
            <a:r>
              <a:rPr lang="en-US" sz="2000" dirty="0" smtClean="0">
                <a:latin typeface="Times New Roman" pitchFamily="18" charset="0"/>
              </a:rPr>
              <a:t>hát </a:t>
            </a:r>
            <a:r>
              <a:rPr lang="vi-VN" sz="2000" dirty="0" smtClean="0">
                <a:latin typeface="Times New Roman" pitchFamily="18" charset="0"/>
              </a:rPr>
              <a:t>và </a:t>
            </a:r>
            <a:r>
              <a:rPr lang="vi-VN" sz="2000" dirty="0">
                <a:latin typeface="Times New Roman" pitchFamily="18" charset="0"/>
              </a:rPr>
              <a:t>vận động minh họa với cô từ đầu đến cuối bài hát (bao nhiêu lần tùy thuộc vào khả năng vận động của trẻ)</a:t>
            </a:r>
            <a:endParaRPr lang="en-US" sz="2000" dirty="0">
              <a:latin typeface="Times New Roman" pitchFamily="18" charset="0"/>
            </a:endParaRPr>
          </a:p>
          <a:p>
            <a:pPr marL="0" indent="0" algn="just">
              <a:spcBef>
                <a:spcPts val="600"/>
              </a:spcBef>
              <a:spcAft>
                <a:spcPts val="600"/>
              </a:spcAft>
              <a:buNone/>
            </a:pPr>
            <a:r>
              <a:rPr lang="vi-VN" sz="2000" dirty="0">
                <a:latin typeface="Times New Roman" pitchFamily="18" charset="0"/>
              </a:rPr>
              <a:t>+ Trong quá trình vđ minh họa nếu động tác nào trẻ vđ chưa nhịp nhàng cô có thể dừng lại, hướng dẫn lại, vận động lại và cho cả lớp tập lại</a:t>
            </a:r>
            <a:endParaRPr lang="en-US" sz="2000" dirty="0">
              <a:latin typeface="Times New Roman" pitchFamily="18" charset="0"/>
            </a:endParaRPr>
          </a:p>
          <a:p>
            <a:pPr algn="just">
              <a:spcBef>
                <a:spcPts val="600"/>
              </a:spcBef>
              <a:spcAft>
                <a:spcPts val="600"/>
              </a:spcAft>
              <a:buFont typeface="Wingdings" pitchFamily="2" charset="2"/>
              <a:buChar char="v"/>
            </a:pPr>
            <a:endParaRPr lang="en-US" sz="2000" dirty="0" smtClean="0">
              <a:latin typeface="Times New Roman" pitchFamily="18" charset="0"/>
              <a:cs typeface="Times New Roman" pitchFamily="18" charset="0"/>
            </a:endParaRPr>
          </a:p>
          <a:p>
            <a:pPr algn="just">
              <a:spcBef>
                <a:spcPts val="600"/>
              </a:spcBef>
              <a:spcAft>
                <a:spcPts val="600"/>
              </a:spcAft>
              <a:buFont typeface="Wingdings" pitchFamily="2" charset="2"/>
              <a:buChar char="v"/>
            </a:pPr>
            <a:endParaRPr lang="en-US" sz="2000" dirty="0">
              <a:latin typeface="Times New Roman" pitchFamily="18" charset="0"/>
              <a:cs typeface="Times New Roman" pitchFamily="18" charset="0"/>
            </a:endParaRPr>
          </a:p>
          <a:p>
            <a:pPr algn="just">
              <a:spcBef>
                <a:spcPts val="600"/>
              </a:spcBef>
              <a:spcAft>
                <a:spcPts val="600"/>
              </a:spcAft>
              <a:buFont typeface="Wingdings" pitchFamily="2" charset="2"/>
              <a:buChar char="v"/>
            </a:pPr>
            <a:endParaRPr lang="en-US" sz="2000" dirty="0" smtClean="0">
              <a:latin typeface="Times New Roman" pitchFamily="18" charset="0"/>
              <a:cs typeface="Times New Roman" pitchFamily="18" charset="0"/>
            </a:endParaRPr>
          </a:p>
          <a:p>
            <a:pPr algn="just">
              <a:spcBef>
                <a:spcPts val="600"/>
              </a:spcBef>
              <a:spcAft>
                <a:spcPts val="600"/>
              </a:spcAft>
              <a:buFont typeface="Wingdings" pitchFamily="2" charset="2"/>
              <a:buChar char="v"/>
            </a:pPr>
            <a:endParaRPr lang="en-US" sz="2000" dirty="0">
              <a:latin typeface="Times New Roman" pitchFamily="18" charset="0"/>
              <a:cs typeface="Times New Roman" pitchFamily="18" charset="0"/>
            </a:endParaRPr>
          </a:p>
          <a:p>
            <a:pPr algn="just">
              <a:spcBef>
                <a:spcPts val="600"/>
              </a:spcBef>
              <a:spcAft>
                <a:spcPts val="600"/>
              </a:spcAft>
              <a:buFont typeface="Wingdings" pitchFamily="2" charset="2"/>
              <a:buChar char="v"/>
            </a:pPr>
            <a:endParaRPr lang="en-US" sz="2000" dirty="0" smtClean="0">
              <a:latin typeface="Times New Roman" pitchFamily="18" charset="0"/>
              <a:cs typeface="Times New Roman" pitchFamily="18" charset="0"/>
            </a:endParaRPr>
          </a:p>
          <a:p>
            <a:pPr algn="just">
              <a:spcBef>
                <a:spcPts val="600"/>
              </a:spcBef>
              <a:spcAft>
                <a:spcPts val="600"/>
              </a:spcAft>
              <a:buFont typeface="Wingdings" pitchFamily="2" charset="2"/>
              <a:buChar char="v"/>
            </a:pPr>
            <a:endParaRPr lang="en-US" sz="2000" dirty="0" smtClean="0">
              <a:latin typeface="Times New Roman" pitchFamily="18" charset="0"/>
              <a:cs typeface="Times New Roman" pitchFamily="18" charset="0"/>
            </a:endParaRPr>
          </a:p>
          <a:p>
            <a:pPr marL="0" indent="0" algn="just">
              <a:spcBef>
                <a:spcPts val="600"/>
              </a:spcBef>
              <a:spcAft>
                <a:spcPts val="600"/>
              </a:spcAft>
              <a:buNone/>
            </a:pPr>
            <a:endParaRPr lang="en-US" sz="2000" b="1" u="sng" dirty="0" smtClean="0">
              <a:latin typeface="Times New Roman" pitchFamily="18" charset="0"/>
              <a:cs typeface="Times New Roman" pitchFamily="18" charset="0"/>
            </a:endParaRPr>
          </a:p>
          <a:p>
            <a:pPr marL="0" indent="0" algn="just">
              <a:spcBef>
                <a:spcPts val="600"/>
              </a:spcBef>
              <a:spcAft>
                <a:spcPts val="600"/>
              </a:spcAft>
              <a:buNone/>
            </a:pP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57403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906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3"/>
            </a:pPr>
            <a:r>
              <a:rPr lang="en-US" sz="2000" b="1" u="sng" dirty="0" smtClean="0">
                <a:latin typeface="Times New Roman" pitchFamily="18" charset="0"/>
                <a:cs typeface="Times New Roman" pitchFamily="18" charset="0"/>
              </a:rPr>
              <a:t>Vận động theo nhạc:</a:t>
            </a:r>
          </a:p>
          <a:p>
            <a:pPr algn="just">
              <a:buFont typeface="Wingdings" pitchFamily="2" charset="2"/>
              <a:buChar char="v"/>
            </a:pPr>
            <a:r>
              <a:rPr lang="en-US" sz="2000" dirty="0" smtClean="0">
                <a:latin typeface="Times New Roman" pitchFamily="18" charset="0"/>
                <a:cs typeface="Times New Roman" pitchFamily="18" charset="0"/>
              </a:rPr>
              <a:t>Cách tổ chức:</a:t>
            </a:r>
          </a:p>
          <a:p>
            <a:pPr algn="just"/>
            <a:r>
              <a:rPr lang="vi-VN" sz="2000" i="1" dirty="0" smtClean="0">
                <a:latin typeface="Times New Roman" pitchFamily="18" charset="0"/>
              </a:rPr>
              <a:t>Dạy </a:t>
            </a:r>
            <a:r>
              <a:rPr lang="vi-VN" sz="2000" i="1" dirty="0">
                <a:latin typeface="Times New Roman" pitchFamily="18" charset="0"/>
              </a:rPr>
              <a:t>múa:</a:t>
            </a:r>
            <a:endParaRPr lang="en-US" sz="2000" dirty="0">
              <a:latin typeface="Times New Roman" pitchFamily="18" charset="0"/>
            </a:endParaRPr>
          </a:p>
          <a:p>
            <a:pPr marL="0" indent="0" algn="just">
              <a:buNone/>
            </a:pPr>
            <a:r>
              <a:rPr lang="vi-VN" sz="2000" dirty="0">
                <a:latin typeface="Times New Roman" pitchFamily="18" charset="0"/>
              </a:rPr>
              <a:t>+ Đối với điệu múa có động tác nam và nữ phải dạy riêng từng đối tượng</a:t>
            </a:r>
            <a:endParaRPr lang="en-US" sz="2000" dirty="0">
              <a:latin typeface="Times New Roman" pitchFamily="18" charset="0"/>
            </a:endParaRPr>
          </a:p>
          <a:p>
            <a:pPr marL="0" indent="0" algn="just">
              <a:buNone/>
            </a:pPr>
            <a:r>
              <a:rPr lang="vi-VN" sz="2000" dirty="0">
                <a:latin typeface="Times New Roman" pitchFamily="18" charset="0"/>
              </a:rPr>
              <a:t>+ Khi làm mẫu: múa 1 cách trọn vẹn động tác nam – nữ (cô 1 đóng nam, cô 2 đóng nữ), nếu không có cô 2 có thể rèn 1 trẻ múa cùng cô.</a:t>
            </a:r>
            <a:endParaRPr lang="en-US" sz="2000" dirty="0">
              <a:latin typeface="Times New Roman" pitchFamily="18" charset="0"/>
            </a:endParaRPr>
          </a:p>
          <a:p>
            <a:pPr marL="0" indent="0" algn="just">
              <a:buNone/>
            </a:pPr>
            <a:r>
              <a:rPr lang="vi-VN" sz="2000" dirty="0">
                <a:latin typeface="Times New Roman" pitchFamily="18" charset="0"/>
              </a:rPr>
              <a:t>+ Cách dạy múa: dạy trẻ múa từng động tác một từ đầu đến hết điệu múa, thông thường các điệu múa cho trẻ mầm non nhiều nhất chỉ có từ 3-5 động tác. Việc cô dạy trẻ từng động tác một để trẻ tri giác toàn bộ điệu múa, khi thấy trẻ chưa múa đươc động tác nào cô phải sửa sai, có thể dùng lời kết hợp làm mẫu để tập lại cho trẻ ( khi cô vẫy tay muốn đẹp cô làm giống con gì? Các con thấy nét mặt của cô ntn?). Khi trẻ đã làm đúng tất cả các động tác có thể cho trẻ múa trọn vẹn điệu múa bằng các hình thức đan xem nhau (nếu có trẻ chưa múa được cô có thể cho trẻ múa tiếp cùng tổ, nhóm sau)</a:t>
            </a:r>
            <a:endParaRPr lang="en-US" sz="2000" dirty="0">
              <a:latin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4321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0668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3"/>
            </a:pPr>
            <a:r>
              <a:rPr lang="en-US" sz="2000" b="1" u="sng" dirty="0" smtClean="0">
                <a:latin typeface="Times New Roman" pitchFamily="18" charset="0"/>
                <a:cs typeface="Times New Roman" pitchFamily="18" charset="0"/>
              </a:rPr>
              <a:t>Vận động theo nhạc:</a:t>
            </a:r>
          </a:p>
          <a:p>
            <a:pPr algn="just">
              <a:buFont typeface="Wingdings" pitchFamily="2" charset="2"/>
              <a:buChar char="v"/>
            </a:pPr>
            <a:r>
              <a:rPr lang="en-US" sz="2000" dirty="0" smtClean="0">
                <a:latin typeface="Times New Roman" pitchFamily="18" charset="0"/>
                <a:cs typeface="Times New Roman" pitchFamily="18" charset="0"/>
              </a:rPr>
              <a:t>Cách tiến hành:</a:t>
            </a:r>
          </a:p>
          <a:p>
            <a:pPr marL="0" indent="0" algn="just">
              <a:buNone/>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3" name="Regular Pentagon 2"/>
          <p:cNvSpPr/>
          <p:nvPr/>
        </p:nvSpPr>
        <p:spPr>
          <a:xfrm>
            <a:off x="457200" y="2667000"/>
            <a:ext cx="3962400" cy="2857500"/>
          </a:xfrm>
          <a:prstGeom prst="pentag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000" b="1" dirty="0">
                <a:latin typeface="Times New Roman" pitchFamily="18" charset="0"/>
              </a:rPr>
              <a:t>Vận động </a:t>
            </a:r>
            <a:r>
              <a:rPr lang="vi-VN" sz="2000" b="1" dirty="0" smtClean="0">
                <a:latin typeface="Times New Roman" pitchFamily="18" charset="0"/>
              </a:rPr>
              <a:t>mẫu</a:t>
            </a:r>
            <a:endParaRPr lang="en-US" sz="2000" b="1" dirty="0">
              <a:latin typeface="Times New Roman" pitchFamily="18" charset="0"/>
            </a:endParaRPr>
          </a:p>
        </p:txBody>
      </p:sp>
      <p:sp>
        <p:nvSpPr>
          <p:cNvPr id="5" name="Regular Pentagon 4"/>
          <p:cNvSpPr/>
          <p:nvPr/>
        </p:nvSpPr>
        <p:spPr>
          <a:xfrm>
            <a:off x="4724400" y="2667000"/>
            <a:ext cx="3962400" cy="2857500"/>
          </a:xfrm>
          <a:prstGeom prst="pent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000" b="1" dirty="0">
                <a:latin typeface="Times New Roman" pitchFamily="18" charset="0"/>
              </a:rPr>
              <a:t>Giới thiệu tên hình thức vận động: vỗ tay theo phách, vđ minh họa theo bài hát, múa</a:t>
            </a:r>
            <a:endParaRPr lang="en-US" sz="2000" b="1" dirty="0">
              <a:latin typeface="Times New Roman" pitchFamily="18" charset="0"/>
              <a:cs typeface="Times New Roman" pitchFamily="18" charset="0"/>
            </a:endParaRPr>
          </a:p>
        </p:txBody>
      </p:sp>
      <p:cxnSp>
        <p:nvCxnSpPr>
          <p:cNvPr id="6" name="Straight Arrow Connector 5"/>
          <p:cNvCxnSpPr/>
          <p:nvPr/>
        </p:nvCxnSpPr>
        <p:spPr>
          <a:xfrm>
            <a:off x="4191000" y="4419600"/>
            <a:ext cx="762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50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228600" y="914400"/>
            <a:ext cx="8686800" cy="46482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8" name="Content Placeholder 2"/>
          <p:cNvSpPr>
            <a:spLocks noGrp="1"/>
          </p:cNvSpPr>
          <p:nvPr>
            <p:ph idx="1"/>
          </p:nvPr>
        </p:nvSpPr>
        <p:spPr>
          <a:xfrm>
            <a:off x="457200" y="1371600"/>
            <a:ext cx="8229600" cy="4114800"/>
          </a:xfrm>
        </p:spPr>
        <p:txBody>
          <a:bodyPr>
            <a:noAutofit/>
          </a:bodyPr>
          <a:lstStyle/>
          <a:p>
            <a:pPr marL="0" indent="0" algn="ctr">
              <a:buNone/>
            </a:pPr>
            <a:endParaRPr lang="en-US" sz="4000" b="1" dirty="0" smtClean="0">
              <a:latin typeface="Times New Roman" pitchFamily="18" charset="0"/>
            </a:endParaRPr>
          </a:p>
          <a:p>
            <a:pPr marL="0" indent="0" algn="ctr">
              <a:buNone/>
            </a:pPr>
            <a:r>
              <a:rPr lang="en-US" sz="4000" b="1" dirty="0" smtClean="0">
                <a:latin typeface="Times New Roman" pitchFamily="18" charset="0"/>
              </a:rPr>
              <a:t>Câu hỏi:</a:t>
            </a:r>
          </a:p>
          <a:p>
            <a:pPr marL="0" indent="0" algn="ctr">
              <a:buNone/>
            </a:pPr>
            <a:r>
              <a:rPr lang="en-US" sz="4000" b="1" i="1" dirty="0" smtClean="0">
                <a:solidFill>
                  <a:srgbClr val="0000FF"/>
                </a:solidFill>
                <a:latin typeface="Times New Roman" pitchFamily="18" charset="0"/>
              </a:rPr>
              <a:t>Phải làm gì để nâng cao khả năng cảm thụ âm nhạc cho trẻ?</a:t>
            </a:r>
            <a:endParaRPr lang="en-US" sz="4000" b="1" i="1" dirty="0" smtClean="0">
              <a:solidFill>
                <a:srgbClr val="0000FF"/>
              </a:solidFill>
              <a:latin typeface="Times New Roman" pitchFamily="18" charset="0"/>
            </a:endParaRPr>
          </a:p>
        </p:txBody>
      </p:sp>
    </p:spTree>
    <p:extLst>
      <p:ext uri="{BB962C8B-B14F-4D97-AF65-F5344CB8AC3E}">
        <p14:creationId xmlns:p14="http://schemas.microsoft.com/office/powerpoint/2010/main" val="71795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fade">
                                      <p:cBhvr>
                                        <p:cTn id="11" dur="500"/>
                                        <p:tgtEl>
                                          <p:spTgt spid="8">
                                            <p:txEl>
                                              <p:pRg st="1" end="1"/>
                                            </p:txEl>
                                          </p:spTgt>
                                        </p:tgtEl>
                                      </p:cBhvr>
                                    </p:animEffect>
                                    <p:anim calcmode="lin" valueType="num">
                                      <p:cBhvr>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3" dur="5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anim calcmode="lin" valueType="num">
                                      <p:cBhvr>
                                        <p:cTn id="18"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marL="457200" lvl="0" indent="-457200" algn="just">
              <a:buFont typeface="+mj-lt"/>
              <a:buAutoNum type="arabicPeriod" startAt="4"/>
            </a:pPr>
            <a:r>
              <a:rPr lang="en-US" sz="2000" b="1" u="sng" dirty="0" smtClean="0">
                <a:latin typeface="Times New Roman" pitchFamily="18" charset="0"/>
                <a:cs typeface="Times New Roman" pitchFamily="18" charset="0"/>
              </a:rPr>
              <a:t>Trò chơi âm nhạc:</a:t>
            </a:r>
          </a:p>
          <a:p>
            <a:pPr algn="just">
              <a:buFont typeface="Wingdings" pitchFamily="2" charset="2"/>
              <a:buChar char="v"/>
            </a:pPr>
            <a:r>
              <a:rPr lang="vi-VN" sz="2000" dirty="0" smtClean="0">
                <a:latin typeface="Times New Roman" pitchFamily="18" charset="0"/>
              </a:rPr>
              <a:t>Mục </a:t>
            </a:r>
            <a:r>
              <a:rPr lang="vi-VN" sz="2000" dirty="0">
                <a:latin typeface="Times New Roman" pitchFamily="18" charset="0"/>
              </a:rPr>
              <a:t>đích: góp phần phát triển tai nghe cho trẻ, phát triển khả năng phản xạ âm nhạc, nhận biết phân biệt âm thanh, rèn luyện trí nhớ âm nhạc cho trẻ</a:t>
            </a:r>
            <a:endParaRPr lang="en-US" sz="2000" dirty="0">
              <a:latin typeface="Times New Roman" pitchFamily="18" charset="0"/>
            </a:endParaRPr>
          </a:p>
          <a:p>
            <a:pPr algn="just">
              <a:buFont typeface="Wingdings" pitchFamily="2" charset="2"/>
              <a:buChar char="v"/>
            </a:pPr>
            <a:r>
              <a:rPr lang="vi-VN" sz="2000" dirty="0" smtClean="0">
                <a:latin typeface="Times New Roman" pitchFamily="18" charset="0"/>
              </a:rPr>
              <a:t>Các </a:t>
            </a:r>
            <a:r>
              <a:rPr lang="vi-VN" sz="2000" dirty="0">
                <a:latin typeface="Times New Roman" pitchFamily="18" charset="0"/>
              </a:rPr>
              <a:t>dạng trò chơi</a:t>
            </a:r>
            <a:r>
              <a:rPr lang="vi-VN" sz="2000" dirty="0" smtClean="0">
                <a:latin typeface="Times New Roman" pitchFamily="18" charset="0"/>
              </a:rPr>
              <a:t>:</a:t>
            </a: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algn="just">
              <a:buFont typeface="Wingdings" pitchFamily="2" charset="2"/>
              <a:buChar char="v"/>
            </a:pPr>
            <a:endParaRPr lang="en-US" sz="2000" dirty="0" smtClean="0">
              <a:latin typeface="Times New Roman" pitchFamily="18" charset="0"/>
              <a:cs typeface="Times New Roman" pitchFamily="18" charset="0"/>
            </a:endParaRPr>
          </a:p>
          <a:p>
            <a:pPr marL="0" indent="0" algn="just">
              <a:buNone/>
            </a:pPr>
            <a:endParaRPr lang="en-US" sz="2000" b="1" u="sng" dirty="0" smtClean="0">
              <a:latin typeface="Times New Roman" pitchFamily="18" charset="0"/>
              <a:cs typeface="Times New Roman" pitchFamily="18" charset="0"/>
            </a:endParaRPr>
          </a:p>
          <a:p>
            <a:pPr marL="0" indent="0" algn="just">
              <a:buNone/>
            </a:pPr>
            <a:endParaRPr lang="en-US" sz="2000" dirty="0" smtClean="0">
              <a:latin typeface="Times New Roman" pitchFamily="18" charset="0"/>
              <a:cs typeface="Times New Roman" pitchFamily="18" charset="0"/>
            </a:endParaRPr>
          </a:p>
        </p:txBody>
      </p:sp>
      <p:sp>
        <p:nvSpPr>
          <p:cNvPr id="4" name="Rounded Rectangle 3"/>
          <p:cNvSpPr/>
          <p:nvPr/>
        </p:nvSpPr>
        <p:spPr>
          <a:xfrm>
            <a:off x="685800" y="2895600"/>
            <a:ext cx="7696200" cy="9906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000" b="1" dirty="0">
                <a:latin typeface="Times New Roman" pitchFamily="18" charset="0"/>
              </a:rPr>
              <a:t>Đóng vai theo nội dung, cấu trúc âm nhạc: bài hát có 2-3 nhân vật để trẻ đóng vai: “Hãy đóng vai”</a:t>
            </a:r>
            <a:endParaRPr lang="en-US" sz="2000" b="1" dirty="0">
              <a:latin typeface="Times New Roman" pitchFamily="18" charset="0"/>
            </a:endParaRPr>
          </a:p>
        </p:txBody>
      </p:sp>
      <p:sp>
        <p:nvSpPr>
          <p:cNvPr id="7" name="Rounded Rectangle 6"/>
          <p:cNvSpPr/>
          <p:nvPr/>
        </p:nvSpPr>
        <p:spPr>
          <a:xfrm>
            <a:off x="685800" y="4038600"/>
            <a:ext cx="7696200" cy="9906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vi-VN" sz="2000" b="1" dirty="0">
                <a:latin typeface="Times New Roman" pitchFamily="18" charset="0"/>
              </a:rPr>
              <a:t>Rèn luyện các thuộc tính âm nhạc: cao độ, trường độ, âm sắc..: ”Tai ai tinh” hát xướng âm</a:t>
            </a:r>
            <a:endParaRPr lang="en-US" sz="2000" b="1" dirty="0">
              <a:latin typeface="Times New Roman" pitchFamily="18" charset="0"/>
            </a:endParaRPr>
          </a:p>
        </p:txBody>
      </p:sp>
      <p:sp>
        <p:nvSpPr>
          <p:cNvPr id="8" name="Rounded Rectangle 7"/>
          <p:cNvSpPr/>
          <p:nvPr/>
        </p:nvSpPr>
        <p:spPr>
          <a:xfrm>
            <a:off x="685800" y="5181600"/>
            <a:ext cx="7696200" cy="9906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000" b="1" dirty="0">
                <a:latin typeface="Times New Roman" pitchFamily="18" charset="0"/>
              </a:rPr>
              <a:t>Rèn luyện trí nhớ âm nhạc: “Ai làm ca sĩ?”, “Hãy bắt chước giống cô”, “Ai đoán giỏi?”</a:t>
            </a:r>
            <a:endParaRPr lang="en-US" sz="2000" b="1" dirty="0">
              <a:latin typeface="Times New Roman" pitchFamily="18" charset="0"/>
            </a:endParaRPr>
          </a:p>
        </p:txBody>
      </p:sp>
    </p:spTree>
    <p:extLst>
      <p:ext uri="{BB962C8B-B14F-4D97-AF65-F5344CB8AC3E}">
        <p14:creationId xmlns:p14="http://schemas.microsoft.com/office/powerpoint/2010/main" val="161981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indent="0" algn="just">
              <a:buNone/>
            </a:pPr>
            <a:r>
              <a:rPr lang="en-US" sz="2000" b="1" dirty="0" smtClean="0">
                <a:latin typeface="Times New Roman" pitchFamily="18" charset="0"/>
                <a:cs typeface="Times New Roman" pitchFamily="18" charset="0"/>
              </a:rPr>
              <a:t>II. </a:t>
            </a:r>
            <a:r>
              <a:rPr lang="vi-VN" sz="2000" b="1" dirty="0">
                <a:latin typeface="Times New Roman" pitchFamily="18" charset="0"/>
              </a:rPr>
              <a:t>Hình thức tổ chức các hoạt động âm nhac cho trẻ trong trường </a:t>
            </a:r>
            <a:r>
              <a:rPr lang="vi-VN" sz="2000" b="1" dirty="0" smtClean="0">
                <a:latin typeface="Times New Roman" pitchFamily="18" charset="0"/>
              </a:rPr>
              <a:t>MN</a:t>
            </a:r>
            <a:endParaRPr lang="en-US" sz="2000" dirty="0">
              <a:latin typeface="Times New Roman" pitchFamily="18" charset="0"/>
              <a:cs typeface="Times New Roman" pitchFamily="18" charset="0"/>
            </a:endParaRPr>
          </a:p>
          <a:p>
            <a:pPr marL="0" lvl="0" indent="0">
              <a:buNone/>
            </a:pPr>
            <a:r>
              <a:rPr lang="en-US" sz="2000" b="1" dirty="0" smtClean="0">
                <a:latin typeface="Times New Roman" pitchFamily="18" charset="0"/>
              </a:rPr>
              <a:t>1. </a:t>
            </a:r>
            <a:r>
              <a:rPr lang="vi-VN" sz="2000" b="1" dirty="0" smtClean="0">
                <a:latin typeface="Times New Roman" pitchFamily="18" charset="0"/>
              </a:rPr>
              <a:t>Đưa </a:t>
            </a:r>
            <a:r>
              <a:rPr lang="vi-VN" sz="2000" b="1" dirty="0">
                <a:latin typeface="Times New Roman" pitchFamily="18" charset="0"/>
              </a:rPr>
              <a:t>vào trong hoạt động chơi tập có chủ đích (NT), hoạt động học (MG</a:t>
            </a:r>
            <a:r>
              <a:rPr lang="vi-VN" sz="2000" b="1" dirty="0" smtClean="0">
                <a:latin typeface="Times New Roman" pitchFamily="18" charset="0"/>
              </a:rPr>
              <a:t>)</a:t>
            </a:r>
            <a:endParaRPr lang="en-US" sz="2000" dirty="0">
              <a:latin typeface="Times New Roman" pitchFamily="18" charset="0"/>
            </a:endParaRPr>
          </a:p>
        </p:txBody>
      </p:sp>
      <p:sp>
        <p:nvSpPr>
          <p:cNvPr id="11" name="Rounded Rectangle 10"/>
          <p:cNvSpPr/>
          <p:nvPr/>
        </p:nvSpPr>
        <p:spPr>
          <a:xfrm>
            <a:off x="304800" y="1905000"/>
            <a:ext cx="4191000" cy="456206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b="1" i="1" dirty="0" smtClean="0">
                <a:solidFill>
                  <a:srgbClr val="FF0000"/>
                </a:solidFill>
                <a:latin typeface="Times New Roman" pitchFamily="18" charset="0"/>
              </a:rPr>
              <a:t>Đối với trẻ NT</a:t>
            </a:r>
          </a:p>
          <a:p>
            <a:pPr algn="ctr"/>
            <a:r>
              <a:rPr lang="en-US" sz="2000" dirty="0" smtClean="0">
                <a:latin typeface="Times New Roman" pitchFamily="18" charset="0"/>
              </a:rPr>
              <a:t>Đ</a:t>
            </a:r>
            <a:r>
              <a:rPr lang="vi-VN" sz="2000" dirty="0" smtClean="0">
                <a:latin typeface="Times New Roman" pitchFamily="18" charset="0"/>
              </a:rPr>
              <a:t>ược </a:t>
            </a:r>
            <a:r>
              <a:rPr lang="vi-VN" sz="2000" dirty="0">
                <a:latin typeface="Times New Roman" pitchFamily="18" charset="0"/>
              </a:rPr>
              <a:t>tổ chức trong hoạt động chơi – tập có chủ định  ( 1 tuần 1 lần). Đối với trẻ 18-24th chủ yếu tổ chức hoạt động nghe hát. Nhưng đến 24-36th: căn cứ vào khả năng âm nhạc của trẻ (trẻ có thể nghe bao lâu, hát bài ntn, vận động ra sao...), mức độ của các tp âm nhạc mang đến cho trẻ =&gt; từ đó GV được phép lựa chọn nội dung trọng tâm và nội dung kết hợp sao cho phù </a:t>
            </a:r>
            <a:r>
              <a:rPr lang="vi-VN" sz="2000" dirty="0" smtClean="0">
                <a:latin typeface="Times New Roman" pitchFamily="18" charset="0"/>
              </a:rPr>
              <a:t>hợp</a:t>
            </a:r>
            <a:endParaRPr lang="en-US" sz="2000" dirty="0">
              <a:latin typeface="Times New Roman" pitchFamily="18" charset="0"/>
            </a:endParaRPr>
          </a:p>
        </p:txBody>
      </p:sp>
      <p:sp>
        <p:nvSpPr>
          <p:cNvPr id="14" name="Rounded Rectangle 13"/>
          <p:cNvSpPr/>
          <p:nvPr/>
        </p:nvSpPr>
        <p:spPr>
          <a:xfrm>
            <a:off x="4648200" y="1911627"/>
            <a:ext cx="4191000" cy="456206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b="1" i="1" dirty="0" smtClean="0">
                <a:solidFill>
                  <a:srgbClr val="FF0000"/>
                </a:solidFill>
                <a:latin typeface="Times New Roman" pitchFamily="18" charset="0"/>
              </a:rPr>
              <a:t>Đối với trẻ MG</a:t>
            </a:r>
          </a:p>
          <a:p>
            <a:pPr algn="ctr"/>
            <a:r>
              <a:rPr lang="en-US" sz="2000" dirty="0" smtClean="0">
                <a:latin typeface="Times New Roman" pitchFamily="18" charset="0"/>
              </a:rPr>
              <a:t>N</a:t>
            </a:r>
            <a:r>
              <a:rPr lang="vi-VN" sz="2000" dirty="0" smtClean="0">
                <a:latin typeface="Times New Roman" pitchFamily="18" charset="0"/>
              </a:rPr>
              <a:t>ằm </a:t>
            </a:r>
            <a:r>
              <a:rPr lang="vi-VN" sz="2000" dirty="0">
                <a:latin typeface="Times New Roman" pitchFamily="18" charset="0"/>
              </a:rPr>
              <a:t>trong lĩnh vực phát triển thẩm mỹ, hướng vào các chủ đề. Được tổ chức trong hoạt động học (hoạt động âm nhạc)</a:t>
            </a:r>
            <a:endParaRPr lang="en-US" sz="2000" dirty="0">
              <a:latin typeface="Times New Roman" pitchFamily="18" charset="0"/>
            </a:endParaRPr>
          </a:p>
        </p:txBody>
      </p:sp>
    </p:spTree>
    <p:extLst>
      <p:ext uri="{BB962C8B-B14F-4D97-AF65-F5344CB8AC3E}">
        <p14:creationId xmlns:p14="http://schemas.microsoft.com/office/powerpoint/2010/main" val="324730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indent="0" algn="just">
              <a:buNone/>
            </a:pPr>
            <a:r>
              <a:rPr lang="en-US" sz="2000" b="1" dirty="0" smtClean="0">
                <a:latin typeface="Times New Roman" pitchFamily="18" charset="0"/>
                <a:cs typeface="Times New Roman" pitchFamily="18" charset="0"/>
              </a:rPr>
              <a:t>II. </a:t>
            </a:r>
            <a:r>
              <a:rPr lang="vi-VN" sz="2000" b="1" dirty="0">
                <a:latin typeface="Times New Roman" pitchFamily="18" charset="0"/>
              </a:rPr>
              <a:t>Hình thức tổ chức các hoạt động âm nhac cho trẻ trong trường </a:t>
            </a:r>
            <a:r>
              <a:rPr lang="vi-VN" sz="2000" b="1" dirty="0" smtClean="0">
                <a:latin typeface="Times New Roman" pitchFamily="18" charset="0"/>
              </a:rPr>
              <a:t>MN</a:t>
            </a:r>
            <a:endParaRPr lang="en-US" sz="2000" dirty="0">
              <a:latin typeface="Times New Roman" pitchFamily="18" charset="0"/>
              <a:cs typeface="Times New Roman" pitchFamily="18" charset="0"/>
            </a:endParaRPr>
          </a:p>
          <a:p>
            <a:pPr marL="0" lvl="0" indent="0">
              <a:buNone/>
            </a:pPr>
            <a:r>
              <a:rPr lang="en-US" sz="2000" b="1" dirty="0" smtClean="0">
                <a:latin typeface="Times New Roman" pitchFamily="18" charset="0"/>
              </a:rPr>
              <a:t>1. </a:t>
            </a:r>
            <a:r>
              <a:rPr lang="vi-VN" sz="2000" b="1" dirty="0" smtClean="0">
                <a:latin typeface="Times New Roman" pitchFamily="18" charset="0"/>
              </a:rPr>
              <a:t>Đưa </a:t>
            </a:r>
            <a:r>
              <a:rPr lang="vi-VN" sz="2000" b="1" dirty="0">
                <a:latin typeface="Times New Roman" pitchFamily="18" charset="0"/>
              </a:rPr>
              <a:t>vào trong hoạt động chơi tập có chủ đích (NT), hoạt động học (MG</a:t>
            </a:r>
            <a:r>
              <a:rPr lang="vi-VN" sz="2000" b="1" dirty="0" smtClean="0">
                <a:latin typeface="Times New Roman" pitchFamily="18" charset="0"/>
              </a:rPr>
              <a:t>)</a:t>
            </a:r>
            <a:endParaRPr lang="en-US" sz="2000" dirty="0">
              <a:latin typeface="Times New Roman" pitchFamily="18" charset="0"/>
            </a:endParaRPr>
          </a:p>
        </p:txBody>
      </p:sp>
      <p:sp>
        <p:nvSpPr>
          <p:cNvPr id="11" name="Rounded Rectangle 10"/>
          <p:cNvSpPr/>
          <p:nvPr/>
        </p:nvSpPr>
        <p:spPr>
          <a:xfrm>
            <a:off x="304800" y="1828800"/>
            <a:ext cx="4191000" cy="426057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b="1" i="1" dirty="0" smtClean="0">
                <a:solidFill>
                  <a:srgbClr val="FF0000"/>
                </a:solidFill>
                <a:latin typeface="Times New Roman" pitchFamily="18" charset="0"/>
              </a:rPr>
              <a:t>Đối với trẻ NT</a:t>
            </a: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a:t>
            </a:r>
            <a:r>
              <a:rPr lang="vi-VN" sz="2000" dirty="0">
                <a:latin typeface="Times New Roman" pitchFamily="18" charset="0"/>
              </a:rPr>
              <a:t> Nghe hát</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vi-VN" sz="2000" b="1" dirty="0">
                <a:latin typeface="Times New Roman" pitchFamily="18" charset="0"/>
              </a:rPr>
              <a:t>:</a:t>
            </a:r>
            <a:r>
              <a:rPr lang="vi-VN" sz="2000" dirty="0">
                <a:latin typeface="Times New Roman" pitchFamily="18" charset="0"/>
              </a:rPr>
              <a:t> Vận động ( TCAN</a:t>
            </a:r>
            <a:r>
              <a:rPr lang="vi-VN" sz="2000" dirty="0" smtClean="0">
                <a:latin typeface="Times New Roman" pitchFamily="18" charset="0"/>
              </a:rPr>
              <a:t>)</a:t>
            </a:r>
            <a:endParaRPr lang="en-US" sz="2000" dirty="0" smtClean="0">
              <a:latin typeface="Times New Roman" pitchFamily="18" charset="0"/>
            </a:endParaRPr>
          </a:p>
          <a:p>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a:t>
            </a:r>
            <a:r>
              <a:rPr lang="vi-VN" sz="2000" dirty="0">
                <a:latin typeface="Times New Roman" pitchFamily="18" charset="0"/>
              </a:rPr>
              <a:t> Hát</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vi-VN" sz="2000" b="1" dirty="0">
                <a:latin typeface="Times New Roman" pitchFamily="18" charset="0"/>
              </a:rPr>
              <a:t>:</a:t>
            </a:r>
            <a:r>
              <a:rPr lang="vi-VN" sz="2000" dirty="0">
                <a:latin typeface="Times New Roman" pitchFamily="18" charset="0"/>
              </a:rPr>
              <a:t> Vận động (TCAN</a:t>
            </a:r>
            <a:r>
              <a:rPr lang="vi-VN" sz="2000" dirty="0" smtClean="0">
                <a:latin typeface="Times New Roman" pitchFamily="18" charset="0"/>
              </a:rPr>
              <a:t>)</a:t>
            </a:r>
            <a:endParaRPr lang="en-US" sz="2000" dirty="0" smtClean="0">
              <a:latin typeface="Times New Roman" pitchFamily="18" charset="0"/>
            </a:endParaRPr>
          </a:p>
          <a:p>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a:t>
            </a:r>
            <a:r>
              <a:rPr lang="vi-VN" sz="2000" dirty="0">
                <a:latin typeface="Times New Roman" pitchFamily="18" charset="0"/>
              </a:rPr>
              <a:t> Vận động theo nhạc</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vi-VN" sz="2000" b="1" dirty="0">
                <a:latin typeface="Times New Roman" pitchFamily="18" charset="0"/>
              </a:rPr>
              <a:t>:</a:t>
            </a:r>
            <a:r>
              <a:rPr lang="vi-VN" sz="2000" dirty="0">
                <a:latin typeface="Times New Roman" pitchFamily="18" charset="0"/>
              </a:rPr>
              <a:t> Nghe </a:t>
            </a:r>
            <a:r>
              <a:rPr lang="vi-VN" sz="2000" dirty="0" smtClean="0">
                <a:latin typeface="Times New Roman" pitchFamily="18" charset="0"/>
              </a:rPr>
              <a:t>hát</a:t>
            </a:r>
            <a:endParaRPr lang="en-US" sz="2000" dirty="0" smtClean="0">
              <a:latin typeface="Times New Roman" pitchFamily="18" charset="0"/>
            </a:endParaRPr>
          </a:p>
          <a:p>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a:t>
            </a:r>
            <a:r>
              <a:rPr lang="vi-VN" sz="2000" dirty="0">
                <a:latin typeface="Times New Roman" pitchFamily="18" charset="0"/>
              </a:rPr>
              <a:t> Biểu diễn văn nghệ sau 1 chủ đề</a:t>
            </a:r>
            <a:endParaRPr lang="en-US" sz="2000" dirty="0">
              <a:latin typeface="Times New Roman" pitchFamily="18" charset="0"/>
            </a:endParaRPr>
          </a:p>
        </p:txBody>
      </p:sp>
      <p:sp>
        <p:nvSpPr>
          <p:cNvPr id="14" name="Rounded Rectangle 13"/>
          <p:cNvSpPr/>
          <p:nvPr/>
        </p:nvSpPr>
        <p:spPr>
          <a:xfrm>
            <a:off x="4648200" y="1835427"/>
            <a:ext cx="4191000" cy="426057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b="1" i="1" dirty="0" smtClean="0">
                <a:solidFill>
                  <a:srgbClr val="FF0000"/>
                </a:solidFill>
                <a:latin typeface="Times New Roman" pitchFamily="18" charset="0"/>
              </a:rPr>
              <a:t>Đối với trẻ MG</a:t>
            </a: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a:t>
            </a:r>
            <a:r>
              <a:rPr lang="vi-VN" sz="2000" dirty="0">
                <a:latin typeface="Times New Roman" pitchFamily="18" charset="0"/>
              </a:rPr>
              <a:t> Hát</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en-US" sz="2000" b="1" dirty="0" smtClean="0">
                <a:latin typeface="Times New Roman" pitchFamily="18" charset="0"/>
              </a:rPr>
              <a:t>  </a:t>
            </a:r>
            <a:r>
              <a:rPr lang="vi-VN" sz="2000" b="1" dirty="0" smtClean="0">
                <a:latin typeface="Times New Roman" pitchFamily="18" charset="0"/>
              </a:rPr>
              <a:t>+</a:t>
            </a:r>
            <a:r>
              <a:rPr lang="vi-VN" sz="2000" dirty="0" smtClean="0">
                <a:latin typeface="Times New Roman" pitchFamily="18" charset="0"/>
              </a:rPr>
              <a:t> </a:t>
            </a:r>
            <a:r>
              <a:rPr lang="vi-VN" sz="2000" dirty="0">
                <a:latin typeface="Times New Roman" pitchFamily="18" charset="0"/>
              </a:rPr>
              <a:t>Nghe hát</a:t>
            </a:r>
            <a:endParaRPr lang="en-US" sz="2000" dirty="0">
              <a:latin typeface="Times New Roman" pitchFamily="18" charset="0"/>
            </a:endParaRPr>
          </a:p>
          <a:p>
            <a:r>
              <a:rPr lang="vi-VN" sz="2000" b="1" dirty="0">
                <a:latin typeface="Times New Roman" pitchFamily="18" charset="0"/>
              </a:rPr>
              <a:t>	    + </a:t>
            </a:r>
            <a:r>
              <a:rPr lang="vi-VN" sz="2000" dirty="0">
                <a:latin typeface="Times New Roman" pitchFamily="18" charset="0"/>
              </a:rPr>
              <a:t>TCAN</a:t>
            </a:r>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 </a:t>
            </a:r>
            <a:r>
              <a:rPr lang="vi-VN" sz="2000" dirty="0">
                <a:latin typeface="Times New Roman" pitchFamily="18" charset="0"/>
              </a:rPr>
              <a:t>Nghe hát, nghe nhạc</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en-US" sz="2000" b="1" dirty="0" smtClean="0">
                <a:latin typeface="Times New Roman" pitchFamily="18" charset="0"/>
              </a:rPr>
              <a:t>  </a:t>
            </a:r>
            <a:r>
              <a:rPr lang="vi-VN" sz="2000" dirty="0" smtClean="0">
                <a:latin typeface="Times New Roman" pitchFamily="18" charset="0"/>
              </a:rPr>
              <a:t>+ </a:t>
            </a:r>
            <a:r>
              <a:rPr lang="vi-VN" sz="2000" dirty="0">
                <a:latin typeface="Times New Roman" pitchFamily="18" charset="0"/>
              </a:rPr>
              <a:t>VĐ theo nhạc</a:t>
            </a:r>
            <a:endParaRPr lang="en-US" sz="2000" dirty="0">
              <a:latin typeface="Times New Roman" pitchFamily="18" charset="0"/>
            </a:endParaRPr>
          </a:p>
          <a:p>
            <a:r>
              <a:rPr lang="vi-VN" sz="2000" b="1" dirty="0">
                <a:latin typeface="Times New Roman" pitchFamily="18" charset="0"/>
              </a:rPr>
              <a:t>	    </a:t>
            </a:r>
            <a:r>
              <a:rPr lang="vi-VN" sz="2000" b="1" dirty="0" smtClean="0">
                <a:latin typeface="Times New Roman" pitchFamily="18" charset="0"/>
              </a:rPr>
              <a:t>+ </a:t>
            </a:r>
            <a:r>
              <a:rPr lang="vi-VN" sz="2000" dirty="0">
                <a:latin typeface="Times New Roman" pitchFamily="18" charset="0"/>
              </a:rPr>
              <a:t>TCAN</a:t>
            </a:r>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b="1" dirty="0">
                <a:latin typeface="Times New Roman" pitchFamily="18" charset="0"/>
              </a:rPr>
              <a:t>:  </a:t>
            </a:r>
            <a:r>
              <a:rPr lang="vi-VN" sz="2000" dirty="0">
                <a:latin typeface="Times New Roman" pitchFamily="18" charset="0"/>
              </a:rPr>
              <a:t>VĐ theo nhạc</a:t>
            </a:r>
            <a:endParaRPr lang="en-US" sz="2000" dirty="0">
              <a:latin typeface="Times New Roman" pitchFamily="18" charset="0"/>
            </a:endParaRPr>
          </a:p>
          <a:p>
            <a:r>
              <a:rPr lang="en-US" sz="2000" b="1" dirty="0" smtClean="0">
                <a:latin typeface="Times New Roman" pitchFamily="18" charset="0"/>
              </a:rPr>
              <a:t>   </a:t>
            </a:r>
            <a:r>
              <a:rPr lang="vi-VN" sz="2000" b="1" dirty="0" smtClean="0">
                <a:latin typeface="Times New Roman" pitchFamily="18" charset="0"/>
              </a:rPr>
              <a:t>NDKH</a:t>
            </a:r>
            <a:r>
              <a:rPr lang="vi-VN" sz="2000" b="1" dirty="0">
                <a:latin typeface="Times New Roman" pitchFamily="18" charset="0"/>
              </a:rPr>
              <a:t>:</a:t>
            </a:r>
            <a:r>
              <a:rPr lang="vi-VN" sz="2000" dirty="0">
                <a:latin typeface="Times New Roman" pitchFamily="18" charset="0"/>
              </a:rPr>
              <a:t> Nghe hát, nghe nhạc</a:t>
            </a:r>
            <a:endParaRPr lang="en-US" sz="2000" dirty="0">
              <a:latin typeface="Times New Roman" pitchFamily="18" charset="0"/>
            </a:endParaRPr>
          </a:p>
          <a:p>
            <a:r>
              <a:rPr lang="vi-VN" sz="2000" b="1" dirty="0">
                <a:latin typeface="Times New Roman" pitchFamily="18" charset="0"/>
              </a:rPr>
              <a:t>	   </a:t>
            </a:r>
            <a:r>
              <a:rPr lang="vi-VN" sz="2000" dirty="0" smtClean="0">
                <a:latin typeface="Times New Roman" pitchFamily="18" charset="0"/>
              </a:rPr>
              <a:t>TCAN</a:t>
            </a:r>
            <a:r>
              <a:rPr lang="vi-VN" sz="2000" dirty="0">
                <a:latin typeface="Times New Roman" pitchFamily="18" charset="0"/>
              </a:rPr>
              <a:t>: nếu vđ đơn giản </a:t>
            </a:r>
            <a:r>
              <a:rPr lang="en-US" sz="2000" dirty="0" smtClean="0">
                <a:latin typeface="Times New Roman" pitchFamily="18" charset="0"/>
              </a:rPr>
              <a:t>       </a:t>
            </a:r>
            <a:r>
              <a:rPr lang="vi-VN" sz="2000" dirty="0" smtClean="0">
                <a:latin typeface="Times New Roman" pitchFamily="18" charset="0"/>
              </a:rPr>
              <a:t>dễ </a:t>
            </a:r>
            <a:r>
              <a:rPr lang="vi-VN" sz="2000" dirty="0">
                <a:latin typeface="Times New Roman" pitchFamily="18" charset="0"/>
              </a:rPr>
              <a:t>co thể thêm TCAN</a:t>
            </a:r>
            <a:endParaRPr lang="en-US" sz="2000" dirty="0">
              <a:latin typeface="Times New Roman" pitchFamily="18" charset="0"/>
            </a:endParaRPr>
          </a:p>
          <a:p>
            <a:r>
              <a:rPr lang="vi-VN" sz="2000" b="1" dirty="0" smtClean="0">
                <a:latin typeface="Times New Roman" pitchFamily="18" charset="0"/>
              </a:rPr>
              <a:t>*</a:t>
            </a:r>
            <a:r>
              <a:rPr lang="en-US" sz="2000" b="1" dirty="0" smtClean="0">
                <a:latin typeface="Times New Roman" pitchFamily="18" charset="0"/>
              </a:rPr>
              <a:t> </a:t>
            </a:r>
            <a:r>
              <a:rPr lang="vi-VN" sz="2000" b="1" dirty="0" smtClean="0">
                <a:latin typeface="Times New Roman" pitchFamily="18" charset="0"/>
              </a:rPr>
              <a:t>NDTT</a:t>
            </a:r>
            <a:r>
              <a:rPr lang="vi-VN" sz="2000" dirty="0">
                <a:latin typeface="Times New Roman" pitchFamily="18" charset="0"/>
              </a:rPr>
              <a:t>: Biểu diễn văn nghệ cuối chủ đề</a:t>
            </a:r>
            <a:endParaRPr lang="en-US" sz="2000" dirty="0">
              <a:latin typeface="Times New Roman" pitchFamily="18" charset="0"/>
            </a:endParaRPr>
          </a:p>
        </p:txBody>
      </p:sp>
    </p:spTree>
    <p:extLst>
      <p:ext uri="{BB962C8B-B14F-4D97-AF65-F5344CB8AC3E}">
        <p14:creationId xmlns:p14="http://schemas.microsoft.com/office/powerpoint/2010/main" val="2262214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600200"/>
            <a:ext cx="8763000" cy="4267200"/>
          </a:xfrm>
        </p:spPr>
        <p:txBody>
          <a:bodyPr>
            <a:noAutofit/>
          </a:bodyPr>
          <a:lstStyle/>
          <a:p>
            <a:pPr marL="0" indent="0" algn="just">
              <a:spcBef>
                <a:spcPts val="600"/>
              </a:spcBef>
              <a:spcAft>
                <a:spcPts val="600"/>
              </a:spcAft>
              <a:buNone/>
            </a:pPr>
            <a:r>
              <a:rPr lang="en-US" sz="2000" b="1" dirty="0" smtClean="0">
                <a:latin typeface="Times New Roman" pitchFamily="18" charset="0"/>
                <a:cs typeface="Times New Roman" pitchFamily="18" charset="0"/>
              </a:rPr>
              <a:t>II. </a:t>
            </a:r>
            <a:r>
              <a:rPr lang="vi-VN" sz="2000" b="1" dirty="0">
                <a:latin typeface="Times New Roman" pitchFamily="18" charset="0"/>
              </a:rPr>
              <a:t>Hình thức tổ chức các hoạt động âm nhac cho trẻ trong trường </a:t>
            </a:r>
            <a:r>
              <a:rPr lang="vi-VN" sz="2000" b="1" dirty="0" smtClean="0">
                <a:latin typeface="Times New Roman" pitchFamily="18" charset="0"/>
              </a:rPr>
              <a:t>MN</a:t>
            </a:r>
            <a:endParaRPr lang="en-US" sz="2000" dirty="0">
              <a:latin typeface="Times New Roman" pitchFamily="18" charset="0"/>
              <a:cs typeface="Times New Roman" pitchFamily="18" charset="0"/>
            </a:endParaRPr>
          </a:p>
          <a:p>
            <a:pPr marL="344488" lvl="0" indent="-344488" algn="just">
              <a:spcBef>
                <a:spcPts val="600"/>
              </a:spcBef>
              <a:spcAft>
                <a:spcPts val="600"/>
              </a:spcAft>
              <a:buAutoNum type="arabicPeriod"/>
            </a:pPr>
            <a:r>
              <a:rPr lang="vi-VN" sz="2000" b="1" dirty="0" smtClean="0">
                <a:latin typeface="Times New Roman" pitchFamily="18" charset="0"/>
              </a:rPr>
              <a:t>Đưa </a:t>
            </a:r>
            <a:r>
              <a:rPr lang="vi-VN" sz="2000" b="1" dirty="0">
                <a:latin typeface="Times New Roman" pitchFamily="18" charset="0"/>
              </a:rPr>
              <a:t>vào trong hoạt động chơi tập có chủ đích (NT), hoạt động học (MG</a:t>
            </a:r>
            <a:r>
              <a:rPr lang="vi-VN" sz="2000" b="1" dirty="0" smtClean="0">
                <a:latin typeface="Times New Roman" pitchFamily="18" charset="0"/>
              </a:rPr>
              <a:t>)</a:t>
            </a:r>
            <a:endParaRPr lang="en-US" sz="2000" b="1" dirty="0" smtClean="0">
              <a:latin typeface="Times New Roman" pitchFamily="18" charset="0"/>
            </a:endParaRPr>
          </a:p>
          <a:p>
            <a:pPr marL="0" indent="344488" algn="just">
              <a:spcBef>
                <a:spcPts val="600"/>
              </a:spcBef>
              <a:spcAft>
                <a:spcPts val="600"/>
              </a:spcAft>
              <a:buNone/>
            </a:pPr>
            <a:r>
              <a:rPr lang="en-US" sz="2000" dirty="0" smtClean="0">
                <a:latin typeface="Times New Roman" pitchFamily="18" charset="0"/>
              </a:rPr>
              <a:t>=</a:t>
            </a:r>
            <a:r>
              <a:rPr lang="vi-VN" sz="2000" dirty="0" smtClean="0">
                <a:latin typeface="Times New Roman" pitchFamily="18" charset="0"/>
              </a:rPr>
              <a:t>&gt; </a:t>
            </a:r>
            <a:r>
              <a:rPr lang="vi-VN" sz="2000" dirty="0">
                <a:latin typeface="Times New Roman" pitchFamily="18" charset="0"/>
              </a:rPr>
              <a:t>Căn cứ vào mức độ của NDTT có thể kết hợp 1 hoặc 2 nội dung kếp hợp. Căn cứ vào tính chất của NDTT mà lựa chọn nd động hay tĩnh để kết hợp</a:t>
            </a:r>
            <a:endParaRPr lang="en-US" sz="2000" dirty="0">
              <a:latin typeface="Times New Roman" pitchFamily="18" charset="0"/>
            </a:endParaRPr>
          </a:p>
          <a:p>
            <a:pPr marL="0" indent="344488" algn="just">
              <a:spcBef>
                <a:spcPts val="600"/>
              </a:spcBef>
              <a:spcAft>
                <a:spcPts val="600"/>
              </a:spcAft>
              <a:buNone/>
            </a:pPr>
            <a:r>
              <a:rPr lang="vi-VN" sz="2000" b="1" u="sng" dirty="0">
                <a:latin typeface="Times New Roman" pitchFamily="18" charset="0"/>
              </a:rPr>
              <a:t>Lưu ý:</a:t>
            </a:r>
            <a:r>
              <a:rPr lang="vi-VN" sz="2000" dirty="0">
                <a:latin typeface="Times New Roman" pitchFamily="18" charset="0"/>
              </a:rPr>
              <a:t> nội dung biểu diễn sau chủ đề căn cứ vào độ tuổi, chủ đề được tiếng hành bao nhiêu tuần, nội dung chủ đề đó là gì, căn cứ vào khối lượng chủ đề để lựa chọn 3-4 nội dung, khi lựa chọn các hình thức cần đa dạng các hình thức tổ chức, khi biểu diễn trên 1 bài hát có thể thể hiện bằng các hình thức khác nhau. Ngoài các bài hát có trong chủ đề có thể kết hợp 1 TCAN có trong chủ đè đó hay 1 bài nghe hát có tròn chủ đề (được phép sd các bài thơ , câu đố, võ, aerobic, đóng kịch</a:t>
            </a:r>
            <a:r>
              <a:rPr lang="vi-VN" sz="2000" dirty="0" smtClean="0">
                <a:latin typeface="Times New Roman" pitchFamily="18" charset="0"/>
              </a:rPr>
              <a:t>).</a:t>
            </a:r>
            <a:endParaRPr lang="en-US" sz="2000" dirty="0">
              <a:latin typeface="Times New Roman" pitchFamily="18" charset="0"/>
            </a:endParaRPr>
          </a:p>
        </p:txBody>
      </p:sp>
    </p:spTree>
    <p:extLst>
      <p:ext uri="{BB962C8B-B14F-4D97-AF65-F5344CB8AC3E}">
        <p14:creationId xmlns:p14="http://schemas.microsoft.com/office/powerpoint/2010/main" val="2135361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054473" y="2967335"/>
            <a:ext cx="703506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Xin </a:t>
            </a: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ch</a:t>
            </a: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ân thành cảm ơn!</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63942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may.jpg"/>
          <p:cNvPicPr>
            <a:picLocks noGrp="1" noChangeAspect="1"/>
          </p:cNvPicPr>
          <p:nvPr>
            <p:ph idx="1"/>
          </p:nvPr>
        </p:nvPicPr>
        <p:blipFill>
          <a:blip r:embed="rId2"/>
          <a:stretch>
            <a:fillRect/>
          </a:stretch>
        </p:blipFill>
        <p:spPr>
          <a:xfrm>
            <a:off x="0" y="0"/>
            <a:ext cx="9144000" cy="6858000"/>
          </a:xfrm>
        </p:spPr>
      </p:pic>
      <p:sp>
        <p:nvSpPr>
          <p:cNvPr id="4" name="Rounded Rectangle 3"/>
          <p:cNvSpPr/>
          <p:nvPr/>
        </p:nvSpPr>
        <p:spPr>
          <a:xfrm>
            <a:off x="381000" y="762000"/>
            <a:ext cx="8382000" cy="91440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2000" dirty="0">
                <a:latin typeface="Times New Roman" pitchFamily="18" charset="0"/>
                <a:cs typeface="Times New Roman" pitchFamily="18" charset="0"/>
              </a:rPr>
              <a:t>GV nhiệt tình, yêu nghề mến trẻ</a:t>
            </a:r>
            <a:endParaRPr lang="en-US" sz="2000" b="1" dirty="0">
              <a:latin typeface="Times New Roman" pitchFamily="18" charset="0"/>
              <a:cs typeface="Times New Roman" pitchFamily="18" charset="0"/>
            </a:endParaRPr>
          </a:p>
        </p:txBody>
      </p:sp>
      <p:sp>
        <p:nvSpPr>
          <p:cNvPr id="5" name="Rounded Rectangle 4"/>
          <p:cNvSpPr/>
          <p:nvPr/>
        </p:nvSpPr>
        <p:spPr>
          <a:xfrm>
            <a:off x="381000" y="1905000"/>
            <a:ext cx="8382000" cy="11049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en-US" sz="2000" dirty="0">
                <a:latin typeface="Times New Roman" pitchFamily="18" charset="0"/>
                <a:cs typeface="Times New Roman" pitchFamily="18" charset="0"/>
              </a:rPr>
              <a:t>P</a:t>
            </a:r>
            <a:r>
              <a:rPr lang="en-US" sz="2000" dirty="0" smtClean="0">
                <a:latin typeface="Times New Roman" pitchFamily="18" charset="0"/>
                <a:cs typeface="Times New Roman" pitchFamily="18" charset="0"/>
              </a:rPr>
              <a:t>hải giáo dục </a:t>
            </a:r>
            <a:r>
              <a:rPr lang="en-US" sz="2000" dirty="0">
                <a:latin typeface="Times New Roman" pitchFamily="18" charset="0"/>
                <a:cs typeface="Times New Roman" pitchFamily="18" charset="0"/>
              </a:rPr>
              <a:t>cho trẻ biết yêu âm nhạc: tổ chức, lựa chọn thời điểm hợp lý, tổ chức thường xuyên các hoạt động, có kế hoạch hợp lý, phù hợp với trẻ: hát, vận động…trong 1 ngày trẻ ở trường</a:t>
            </a:r>
            <a:endParaRPr lang="en-US" sz="2000" b="1" dirty="0">
              <a:latin typeface="Times New Roman" pitchFamily="18" charset="0"/>
              <a:cs typeface="Times New Roman" pitchFamily="18" charset="0"/>
            </a:endParaRPr>
          </a:p>
        </p:txBody>
      </p:sp>
      <p:sp>
        <p:nvSpPr>
          <p:cNvPr id="7" name="Rounded Rectangle 6"/>
          <p:cNvSpPr/>
          <p:nvPr/>
        </p:nvSpPr>
        <p:spPr>
          <a:xfrm>
            <a:off x="381000" y="3200400"/>
            <a:ext cx="8382000" cy="8382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en-US" sz="2000" dirty="0">
                <a:latin typeface="Times New Roman" pitchFamily="18" charset="0"/>
                <a:cs typeface="Times New Roman" pitchFamily="18" charset="0"/>
              </a:rPr>
              <a:t>GV được trang bị kiến thức âm nhạc: nhạc lý, phương pháp gd cho trẻ MN. Nâng cao khả năng tổ chức hđ của GV</a:t>
            </a:r>
          </a:p>
        </p:txBody>
      </p:sp>
      <p:sp>
        <p:nvSpPr>
          <p:cNvPr id="8" name="Rounded Rectangle 7"/>
          <p:cNvSpPr/>
          <p:nvPr/>
        </p:nvSpPr>
        <p:spPr>
          <a:xfrm>
            <a:off x="381000" y="4229100"/>
            <a:ext cx="8382000" cy="9144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n-US" sz="2000" dirty="0">
                <a:latin typeface="Times New Roman" pitchFamily="18" charset="0"/>
                <a:cs typeface="Times New Roman" pitchFamily="18" charset="0"/>
              </a:rPr>
              <a:t>GV cung cấp cho trẻ những kỹ năng âm nhạc cơ bản đơn giản phù hợp với trẻ MN để trẻ thể hiện: thể hiện cảm xúc bằng vận động…</a:t>
            </a:r>
          </a:p>
        </p:txBody>
      </p:sp>
      <p:sp>
        <p:nvSpPr>
          <p:cNvPr id="9" name="Rounded Rectangle 8"/>
          <p:cNvSpPr/>
          <p:nvPr/>
        </p:nvSpPr>
        <p:spPr>
          <a:xfrm>
            <a:off x="381000" y="5334000"/>
            <a:ext cx="8382000" cy="8382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2000" dirty="0">
                <a:latin typeface="Times New Roman" pitchFamily="18" charset="0"/>
                <a:cs typeface="Times New Roman" pitchFamily="18" charset="0"/>
              </a:rPr>
              <a:t>Nâng cao, bồi dưỡng phát triển khả năng cảm thụ âm nhạc: sáng tạo, chủ động tích cực tham gia hoạt động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4" name="Oval 3"/>
          <p:cNvSpPr/>
          <p:nvPr/>
        </p:nvSpPr>
        <p:spPr>
          <a:xfrm>
            <a:off x="3390900" y="1143000"/>
            <a:ext cx="1828800" cy="18288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spcBef>
                <a:spcPts val="600"/>
              </a:spcBef>
              <a:spcAft>
                <a:spcPts val="600"/>
              </a:spcAft>
            </a:pPr>
            <a:r>
              <a:rPr lang="en-US" sz="2400" dirty="0">
                <a:latin typeface="Times New Roman" pitchFamily="18" charset="0"/>
                <a:cs typeface="Times New Roman" pitchFamily="18" charset="0"/>
              </a:rPr>
              <a:t>Nghe</a:t>
            </a:r>
            <a:endParaRPr lang="en-US" sz="2400" dirty="0">
              <a:latin typeface="Times New Roman" pitchFamily="18" charset="0"/>
              <a:cs typeface="Times New Roman" pitchFamily="18" charset="0"/>
            </a:endParaRPr>
          </a:p>
        </p:txBody>
      </p:sp>
      <p:sp>
        <p:nvSpPr>
          <p:cNvPr id="5" name="Oval 4"/>
          <p:cNvSpPr/>
          <p:nvPr/>
        </p:nvSpPr>
        <p:spPr>
          <a:xfrm>
            <a:off x="5943600" y="2514600"/>
            <a:ext cx="1828800" cy="18288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spcBef>
                <a:spcPts val="600"/>
              </a:spcBef>
              <a:spcAft>
                <a:spcPts val="600"/>
              </a:spcAft>
            </a:pPr>
            <a:r>
              <a:rPr lang="en-US" sz="2400" dirty="0">
                <a:latin typeface="Times New Roman" pitchFamily="18" charset="0"/>
                <a:cs typeface="Times New Roman" pitchFamily="18" charset="0"/>
              </a:rPr>
              <a:t>Hát</a:t>
            </a:r>
            <a:endParaRPr lang="en-US" sz="2400" dirty="0">
              <a:latin typeface="Times New Roman" pitchFamily="18" charset="0"/>
              <a:cs typeface="Times New Roman" pitchFamily="18" charset="0"/>
            </a:endParaRPr>
          </a:p>
        </p:txBody>
      </p:sp>
      <p:sp>
        <p:nvSpPr>
          <p:cNvPr id="6" name="Oval 5"/>
          <p:cNvSpPr/>
          <p:nvPr/>
        </p:nvSpPr>
        <p:spPr>
          <a:xfrm>
            <a:off x="2133600" y="4724400"/>
            <a:ext cx="1828800" cy="1828800"/>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dirty="0" smtClean="0">
                <a:latin typeface="Times New Roman" pitchFamily="18" charset="0"/>
                <a:cs typeface="Times New Roman" pitchFamily="18" charset="0"/>
              </a:rPr>
              <a:t>Trò </a:t>
            </a:r>
            <a:r>
              <a:rPr lang="en-US" sz="2400" dirty="0">
                <a:latin typeface="Times New Roman" pitchFamily="18" charset="0"/>
                <a:cs typeface="Times New Roman" pitchFamily="18" charset="0"/>
              </a:rPr>
              <a:t>chơi âm nhạc</a:t>
            </a:r>
          </a:p>
        </p:txBody>
      </p:sp>
      <p:sp>
        <p:nvSpPr>
          <p:cNvPr id="7" name="Oval 6"/>
          <p:cNvSpPr/>
          <p:nvPr/>
        </p:nvSpPr>
        <p:spPr>
          <a:xfrm>
            <a:off x="4648200" y="4724400"/>
            <a:ext cx="1828800" cy="182880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spcBef>
                <a:spcPts val="600"/>
              </a:spcBef>
              <a:spcAft>
                <a:spcPts val="600"/>
              </a:spcAft>
            </a:pPr>
            <a:r>
              <a:rPr lang="en-US" sz="2400" dirty="0">
                <a:latin typeface="Times New Roman" pitchFamily="18" charset="0"/>
                <a:cs typeface="Times New Roman" pitchFamily="18" charset="0"/>
              </a:rPr>
              <a:t>Biểu diễn văn nghệ sau 1 chủ đề</a:t>
            </a:r>
            <a:endParaRPr lang="en-US" sz="2400" dirty="0">
              <a:latin typeface="Times New Roman" pitchFamily="18" charset="0"/>
              <a:cs typeface="Times New Roman" pitchFamily="18" charset="0"/>
            </a:endParaRPr>
          </a:p>
        </p:txBody>
      </p:sp>
      <p:sp>
        <p:nvSpPr>
          <p:cNvPr id="8" name="Oval 7"/>
          <p:cNvSpPr/>
          <p:nvPr/>
        </p:nvSpPr>
        <p:spPr>
          <a:xfrm>
            <a:off x="867229" y="2558143"/>
            <a:ext cx="1828800" cy="18288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dirty="0">
                <a:latin typeface="Times New Roman" pitchFamily="18" charset="0"/>
                <a:cs typeface="Times New Roman" pitchFamily="18" charset="0"/>
              </a:rPr>
              <a:t>Vận động theo </a:t>
            </a:r>
            <a:r>
              <a:rPr lang="en-US" sz="2400" dirty="0" smtClean="0">
                <a:latin typeface="Times New Roman" pitchFamily="18" charset="0"/>
                <a:cs typeface="Times New Roman" pitchFamily="18" charset="0"/>
              </a:rPr>
              <a:t>nhạc</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out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out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out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out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out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762000"/>
            <a:ext cx="8763000" cy="46482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lvl="0" algn="just">
              <a:buAutoNum type="arabicPeriod"/>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nghe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i="1" u="sng" dirty="0" smtClean="0">
                <a:latin typeface="Times New Roman" pitchFamily="18" charset="0"/>
                <a:cs typeface="Times New Roman" pitchFamily="18" charset="0"/>
              </a:rPr>
              <a:t>Mục </a:t>
            </a:r>
            <a:r>
              <a:rPr lang="en-US" sz="2000" i="1" u="sng" dirty="0">
                <a:latin typeface="Times New Roman" pitchFamily="18" charset="0"/>
                <a:cs typeface="Times New Roman" pitchFamily="18" charset="0"/>
              </a:rPr>
              <a:t>đích:</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Các </a:t>
            </a:r>
            <a:r>
              <a:rPr lang="en-US" sz="2000" dirty="0">
                <a:latin typeface="Times New Roman" pitchFamily="18" charset="0"/>
                <a:cs typeface="Times New Roman" pitchFamily="18" charset="0"/>
              </a:rPr>
              <a:t>bài hát cô hát cho trẻ nghe là những tác phẩm trẻ không tự thể hiện </a:t>
            </a:r>
            <a:r>
              <a:rPr lang="en-US" sz="2000" dirty="0" smtClean="0">
                <a:latin typeface="Times New Roman" pitchFamily="18" charset="0"/>
                <a:cs typeface="Times New Roman" pitchFamily="18" charset="0"/>
              </a:rPr>
              <a:t>được, thông </a:t>
            </a:r>
            <a:r>
              <a:rPr lang="en-US" sz="2000" dirty="0">
                <a:latin typeface="Times New Roman" pitchFamily="18" charset="0"/>
                <a:cs typeface="Times New Roman" pitchFamily="18" charset="0"/>
              </a:rPr>
              <a:t>qua bài hát cô hát cho trẻ </a:t>
            </a:r>
            <a:r>
              <a:rPr lang="en-US" sz="2000" b="1" dirty="0">
                <a:latin typeface="Times New Roman" pitchFamily="18" charset="0"/>
                <a:cs typeface="Times New Roman" pitchFamily="18" charset="0"/>
              </a:rPr>
              <a:t>tập biết thưởng thức âm </a:t>
            </a:r>
            <a:r>
              <a:rPr lang="en-US" sz="2000" b="1" dirty="0" smtClean="0">
                <a:latin typeface="Times New Roman" pitchFamily="18" charset="0"/>
                <a:cs typeface="Times New Roman" pitchFamily="18" charset="0"/>
              </a:rPr>
              <a:t>nhạc</a:t>
            </a:r>
            <a:endParaRPr lang="en-US" sz="2000" dirty="0">
              <a:latin typeface="Times New Roman" pitchFamily="18" charset="0"/>
              <a:cs typeface="Times New Roman" pitchFamily="18" charset="0"/>
            </a:endParaRPr>
          </a:p>
        </p:txBody>
      </p:sp>
      <p:sp>
        <p:nvSpPr>
          <p:cNvPr id="12" name="Rectangle 11"/>
          <p:cNvSpPr/>
          <p:nvPr/>
        </p:nvSpPr>
        <p:spPr>
          <a:xfrm>
            <a:off x="381000" y="2590800"/>
            <a:ext cx="8382000" cy="21336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Đôi với trẻ nhà trẻ</a:t>
            </a:r>
            <a:r>
              <a:rPr lang="en-US" sz="2000" dirty="0">
                <a:latin typeface="Times New Roman" pitchFamily="18" charset="0"/>
                <a:cs typeface="Times New Roman" pitchFamily="18" charset="0"/>
              </a:rPr>
              <a:t>: </a:t>
            </a:r>
            <a:r>
              <a:rPr lang="en-US" sz="2000" b="1" i="1" u="sng" dirty="0">
                <a:latin typeface="Times New Roman" pitchFamily="18" charset="0"/>
                <a:cs typeface="Times New Roman" pitchFamily="18" charset="0"/>
              </a:rPr>
              <a:t>Kỹ năng</a:t>
            </a:r>
            <a:r>
              <a:rPr lang="en-US" sz="2000" dirty="0">
                <a:latin typeface="Times New Roman" pitchFamily="18" charset="0"/>
                <a:cs typeface="Times New Roman" pitchFamily="18" charset="0"/>
              </a:rPr>
              <a:t>: trẻ chú ý nghe cô hát (bài hát nghe hát của trẻ NT không quá 1 khúc) trẻ biết chú ý nghe bài hát trọn vẹn. Trẻ bước đầu biết thể hiện cảm xúc của mình. Trẻ nói được tên bài hát, tên làn điệu. </a:t>
            </a:r>
            <a:r>
              <a:rPr lang="en-US" sz="2000" b="1" i="1" u="sng" dirty="0">
                <a:latin typeface="Times New Roman" pitchFamily="18" charset="0"/>
                <a:cs typeface="Times New Roman" pitchFamily="18" charset="0"/>
              </a:rPr>
              <a:t>Thái độ</a:t>
            </a:r>
            <a:r>
              <a:rPr lang="en-US" sz="2000" dirty="0">
                <a:latin typeface="Times New Roman" pitchFamily="18" charset="0"/>
                <a:cs typeface="Times New Roman" pitchFamily="18" charset="0"/>
              </a:rPr>
              <a:t>: trẻ thích được nghe cô hát. </a:t>
            </a:r>
            <a:r>
              <a:rPr lang="en-US" sz="2000" b="1" i="1" u="sng" dirty="0">
                <a:latin typeface="Times New Roman" pitchFamily="18" charset="0"/>
                <a:cs typeface="Times New Roman" pitchFamily="18" charset="0"/>
              </a:rPr>
              <a:t>Giáo dục</a:t>
            </a:r>
            <a:r>
              <a:rPr lang="en-US" sz="2000" dirty="0">
                <a:latin typeface="Times New Roman" pitchFamily="18" charset="0"/>
                <a:cs typeface="Times New Roman" pitchFamily="18" charset="0"/>
              </a:rPr>
              <a:t>: trẻ biết yêu quý ông bà bố mẹ …, trẻ hứng thú tham gia hoạt động. </a:t>
            </a:r>
            <a:r>
              <a:rPr lang="en-US" sz="2000" b="1" i="1" u="sng" dirty="0">
                <a:latin typeface="Times New Roman" pitchFamily="18" charset="0"/>
                <a:cs typeface="Times New Roman" pitchFamily="18" charset="0"/>
              </a:rPr>
              <a:t>Kiến thức</a:t>
            </a:r>
            <a:r>
              <a:rPr lang="en-US" sz="2000" dirty="0">
                <a:latin typeface="Times New Roman" pitchFamily="18" charset="0"/>
                <a:cs typeface="Times New Roman" pitchFamily="18" charset="0"/>
              </a:rPr>
              <a:t>: trẻ biết bài hát nói về điều gì? (nói về con mèo, về vẻ đẹp của làn điệu dân ca)</a:t>
            </a:r>
          </a:p>
        </p:txBody>
      </p:sp>
      <p:sp>
        <p:nvSpPr>
          <p:cNvPr id="13" name="Rectangle 12"/>
          <p:cNvSpPr/>
          <p:nvPr/>
        </p:nvSpPr>
        <p:spPr>
          <a:xfrm>
            <a:off x="381000" y="4800600"/>
            <a:ext cx="8382000" cy="1905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2000" dirty="0">
                <a:latin typeface="Times New Roman" pitchFamily="18" charset="0"/>
                <a:cs typeface="Times New Roman" pitchFamily="18" charset="0"/>
              </a:rPr>
              <a:t>* </a:t>
            </a:r>
            <a:r>
              <a:rPr lang="en-US" sz="2000" b="1" u="sng" dirty="0">
                <a:latin typeface="Times New Roman" pitchFamily="18" charset="0"/>
                <a:cs typeface="Times New Roman" pitchFamily="18" charset="0"/>
              </a:rPr>
              <a:t>Đối với trẻ mẫu giáo</a:t>
            </a:r>
            <a:r>
              <a:rPr lang="en-US" sz="2000" dirty="0">
                <a:latin typeface="Times New Roman" pitchFamily="18" charset="0"/>
                <a:cs typeface="Times New Roman" pitchFamily="18" charset="0"/>
              </a:rPr>
              <a:t>: trẻ chăm chú, chú ý </a:t>
            </a:r>
            <a:r>
              <a:rPr lang="en-US" sz="2000" dirty="0" smtClean="0">
                <a:latin typeface="Times New Roman" pitchFamily="18" charset="0"/>
                <a:cs typeface="Times New Roman" pitchFamily="18" charset="0"/>
              </a:rPr>
              <a:t>lắng </a:t>
            </a:r>
            <a:r>
              <a:rPr lang="en-US" sz="2000" dirty="0">
                <a:latin typeface="Times New Roman" pitchFamily="18" charset="0"/>
                <a:cs typeface="Times New Roman" pitchFamily="18" charset="0"/>
              </a:rPr>
              <a:t>nghe cô hát, nghe trọn vẹn bài hát. Trẻ biết hưởng ứng cảm xúc cùng với cô, trẻ nói lên cảm nhận của mình khi nghe nhạc, trẻ nêu lên những hình ảnh trẻ xúc. Trẻ nói được tên bài hát, cách thể hiện của cô ra sao</a:t>
            </a:r>
          </a:p>
        </p:txBody>
      </p:sp>
    </p:spTree>
    <p:extLst>
      <p:ext uri="{BB962C8B-B14F-4D97-AF65-F5344CB8AC3E}">
        <p14:creationId xmlns:p14="http://schemas.microsoft.com/office/powerpoint/2010/main" val="99810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up)">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up)">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1447800"/>
            <a:ext cx="8763000" cy="4648200"/>
          </a:xfrm>
        </p:spPr>
        <p:txBody>
          <a:bodyPr>
            <a:noAutofit/>
          </a:bodyPr>
          <a:lstStyle/>
          <a:p>
            <a:pPr marL="0" lvl="0" indent="0" algn="just">
              <a:spcBef>
                <a:spcPts val="600"/>
              </a:spcBef>
              <a:spcAft>
                <a:spcPts val="600"/>
              </a:spcAft>
              <a:buNone/>
            </a:pPr>
            <a:r>
              <a:rPr lang="en-US" sz="2200" b="1" dirty="0" smtClean="0">
                <a:latin typeface="Times New Roman" pitchFamily="18" charset="0"/>
                <a:cs typeface="Times New Roman" pitchFamily="18" charset="0"/>
              </a:rPr>
              <a:t>I. Phương </a:t>
            </a:r>
            <a:r>
              <a:rPr lang="en-US" sz="2200" b="1" dirty="0">
                <a:latin typeface="Times New Roman" pitchFamily="18" charset="0"/>
                <a:cs typeface="Times New Roman" pitchFamily="18" charset="0"/>
              </a:rPr>
              <a:t>pháp:</a:t>
            </a:r>
            <a:endParaRPr lang="en-US" sz="2200" dirty="0">
              <a:latin typeface="Times New Roman" pitchFamily="18" charset="0"/>
              <a:cs typeface="Times New Roman" pitchFamily="18" charset="0"/>
            </a:endParaRPr>
          </a:p>
          <a:p>
            <a:pPr lvl="0" algn="just">
              <a:spcBef>
                <a:spcPts val="600"/>
              </a:spcBef>
              <a:spcAft>
                <a:spcPts val="600"/>
              </a:spcAft>
              <a:buAutoNum type="arabicPeriod"/>
            </a:pPr>
            <a:r>
              <a:rPr lang="en-US" sz="2200" b="1" u="sng" dirty="0" smtClean="0">
                <a:latin typeface="Times New Roman" pitchFamily="18" charset="0"/>
                <a:cs typeface="Times New Roman" pitchFamily="18" charset="0"/>
              </a:rPr>
              <a:t>Hoạt </a:t>
            </a:r>
            <a:r>
              <a:rPr lang="en-US" sz="2200" b="1" u="sng" dirty="0">
                <a:latin typeface="Times New Roman" pitchFamily="18" charset="0"/>
                <a:cs typeface="Times New Roman" pitchFamily="18" charset="0"/>
              </a:rPr>
              <a:t>động nghe </a:t>
            </a:r>
            <a:r>
              <a:rPr lang="en-US" sz="2200" b="1" u="sng" dirty="0" smtClean="0">
                <a:latin typeface="Times New Roman" pitchFamily="18" charset="0"/>
                <a:cs typeface="Times New Roman" pitchFamily="18" charset="0"/>
              </a:rPr>
              <a:t>hát</a:t>
            </a:r>
          </a:p>
          <a:p>
            <a:pPr algn="just">
              <a:spcBef>
                <a:spcPts val="600"/>
              </a:spcBef>
              <a:spcAft>
                <a:spcPts val="600"/>
              </a:spcAft>
              <a:buFont typeface="Wingdings" pitchFamily="2" charset="2"/>
              <a:buChar char="v"/>
            </a:pPr>
            <a:r>
              <a:rPr lang="en-US" sz="2200" i="1" u="sng" dirty="0" smtClean="0">
                <a:latin typeface="Times New Roman" pitchFamily="18" charset="0"/>
                <a:cs typeface="Times New Roman" pitchFamily="18" charset="0"/>
              </a:rPr>
              <a:t>Mục </a:t>
            </a:r>
            <a:r>
              <a:rPr lang="en-US" sz="2200" i="1" u="sng" dirty="0">
                <a:latin typeface="Times New Roman" pitchFamily="18" charset="0"/>
                <a:cs typeface="Times New Roman" pitchFamily="18" charset="0"/>
              </a:rPr>
              <a:t>đích:</a:t>
            </a:r>
            <a:endParaRPr lang="en-US" sz="2200" dirty="0">
              <a:latin typeface="Times New Roman" pitchFamily="18" charset="0"/>
              <a:cs typeface="Times New Roman" pitchFamily="18" charset="0"/>
            </a:endParaRPr>
          </a:p>
          <a:p>
            <a:pPr algn="just">
              <a:spcBef>
                <a:spcPts val="600"/>
              </a:spcBef>
              <a:spcAft>
                <a:spcPts val="600"/>
              </a:spcAft>
            </a:pPr>
            <a:r>
              <a:rPr lang="en-US" sz="2200" b="1" dirty="0">
                <a:latin typeface="Times New Roman" pitchFamily="18" charset="0"/>
                <a:cs typeface="Times New Roman" pitchFamily="18" charset="0"/>
              </a:rPr>
              <a:t>Mở rộng sự hiểu biết về âm nhạc cho trẻ: </a:t>
            </a:r>
            <a:r>
              <a:rPr lang="en-US" sz="2200" dirty="0">
                <a:latin typeface="Times New Roman" pitchFamily="18" charset="0"/>
                <a:cs typeface="Times New Roman" pitchFamily="18" charset="0"/>
              </a:rPr>
              <a:t>trẻ được tiếp xúc với các ca khúc thiếu niên nhi đồng, trẻ được tiếp xúc với 1 số bài hát của người lớn( tình yêu của mẹ giành cho con), trẻ được tiếp xúc với các làn điệu dân ca các vùng miền là cội nguồn giáo dục trẻ tình yêu quê hương đất </a:t>
            </a:r>
            <a:r>
              <a:rPr lang="en-US" sz="2200" dirty="0" smtClean="0">
                <a:latin typeface="Times New Roman" pitchFamily="18" charset="0"/>
                <a:cs typeface="Times New Roman" pitchFamily="18" charset="0"/>
              </a:rPr>
              <a:t>nước</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224301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lvl="0" indent="0" algn="just">
              <a:spcBef>
                <a:spcPts val="600"/>
              </a:spcBef>
              <a:spcAft>
                <a:spcPts val="600"/>
              </a:spcAf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lvl="0" algn="just">
              <a:spcBef>
                <a:spcPts val="600"/>
              </a:spcBef>
              <a:spcAft>
                <a:spcPts val="600"/>
              </a:spcAft>
              <a:buAutoNum type="arabicPeriod"/>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nghe </a:t>
            </a:r>
            <a:r>
              <a:rPr lang="en-US" sz="2000" b="1" u="sng" dirty="0" smtClean="0">
                <a:latin typeface="Times New Roman" pitchFamily="18" charset="0"/>
                <a:cs typeface="Times New Roman" pitchFamily="18" charset="0"/>
              </a:rPr>
              <a:t>hát</a:t>
            </a:r>
          </a:p>
          <a:p>
            <a:pPr algn="just">
              <a:spcBef>
                <a:spcPts val="600"/>
              </a:spcBef>
              <a:spcAft>
                <a:spcPts val="600"/>
              </a:spcAft>
              <a:buFont typeface="Wingdings" pitchFamily="2" charset="2"/>
              <a:buChar char="v"/>
            </a:pPr>
            <a:r>
              <a:rPr lang="en-US" sz="2000" i="1" u="sng" dirty="0" smtClean="0">
                <a:latin typeface="Times New Roman" pitchFamily="18" charset="0"/>
                <a:cs typeface="Times New Roman" pitchFamily="18" charset="0"/>
              </a:rPr>
              <a:t>Nội </a:t>
            </a:r>
            <a:r>
              <a:rPr lang="en-US" sz="2000" i="1" u="sng" dirty="0">
                <a:latin typeface="Times New Roman" pitchFamily="18" charset="0"/>
                <a:cs typeface="Times New Roman" pitchFamily="18" charset="0"/>
              </a:rPr>
              <a:t>dung</a:t>
            </a:r>
            <a:r>
              <a:rPr lang="en-US" sz="2000" dirty="0">
                <a:latin typeface="Times New Roman" pitchFamily="18" charset="0"/>
                <a:cs typeface="Times New Roman" pitchFamily="18" charset="0"/>
              </a:rPr>
              <a:t> của bài hát nghe: hướng về các chủ </a:t>
            </a:r>
            <a:r>
              <a:rPr lang="en-US" sz="2000" dirty="0" smtClean="0">
                <a:latin typeface="Times New Roman" pitchFamily="18" charset="0"/>
                <a:cs typeface="Times New Roman" pitchFamily="18" charset="0"/>
              </a:rPr>
              <a:t>đề</a:t>
            </a:r>
          </a:p>
          <a:p>
            <a:pPr algn="just">
              <a:spcBef>
                <a:spcPts val="600"/>
              </a:spcBef>
              <a:spcAft>
                <a:spcPts val="600"/>
              </a:spcAft>
              <a:buFont typeface="Wingdings" pitchFamily="2" charset="2"/>
              <a:buChar char="Ø"/>
            </a:pPr>
            <a:r>
              <a:rPr lang="en-US" sz="2000" dirty="0" smtClean="0">
                <a:latin typeface="Times New Roman" pitchFamily="18" charset="0"/>
                <a:cs typeface="Times New Roman" pitchFamily="18" charset="0"/>
              </a:rPr>
              <a:t>Nghe trực tiếp: </a:t>
            </a:r>
            <a:r>
              <a:rPr lang="en-US" sz="2000" dirty="0">
                <a:latin typeface="Times New Roman" pitchFamily="18" charset="0"/>
                <a:cs typeface="Times New Roman" pitchFamily="18" charset="0"/>
              </a:rPr>
              <a:t>trẻ trực tiếp nghe và xem cô thể hiện bài hát. Cô giáo thể hiện tác phẩm 1 cách hay nhất, truyền cảm nhất, qua giọng hát, nét mặt, điệu bộ, Các hình thức trực tiếp:</a:t>
            </a:r>
          </a:p>
          <a:p>
            <a:pPr marL="292100" indent="0" algn="just">
              <a:spcBef>
                <a:spcPts val="600"/>
              </a:spcBef>
              <a:spcAft>
                <a:spcPts val="600"/>
              </a:spcAft>
              <a:buNone/>
            </a:pPr>
            <a:r>
              <a:rPr lang="en-US" sz="2000" dirty="0">
                <a:latin typeface="Times New Roman" pitchFamily="18" charset="0"/>
                <a:cs typeface="Times New Roman" pitchFamily="18" charset="0"/>
              </a:rPr>
              <a:t>+ Cô hát kết hợp cử chỉ điệu bộ.</a:t>
            </a:r>
          </a:p>
          <a:p>
            <a:pPr marL="292100" indent="0" algn="just">
              <a:spcBef>
                <a:spcPts val="600"/>
              </a:spcBef>
              <a:spcAft>
                <a:spcPts val="600"/>
              </a:spcAft>
              <a:buNone/>
            </a:pPr>
            <a:r>
              <a:rPr lang="en-US" sz="2000" dirty="0">
                <a:latin typeface="Times New Roman" pitchFamily="18" charset="0"/>
                <a:cs typeface="Times New Roman" pitchFamily="18" charset="0"/>
              </a:rPr>
              <a:t>+ Cô hát kết hợp đệm đàn</a:t>
            </a:r>
          </a:p>
          <a:p>
            <a:pPr marL="292100" indent="0" algn="just">
              <a:spcBef>
                <a:spcPts val="600"/>
              </a:spcBef>
              <a:spcAft>
                <a:spcPts val="600"/>
              </a:spcAft>
              <a:buNone/>
            </a:pPr>
            <a:r>
              <a:rPr lang="en-US" sz="2000" dirty="0">
                <a:latin typeface="Times New Roman" pitchFamily="18" charset="0"/>
                <a:cs typeface="Times New Roman" pitchFamily="18" charset="0"/>
              </a:rPr>
              <a:t>+ Cô hát kết hợp với vận động minh họa ( tùy thuôc vào nội dung bài hát)</a:t>
            </a:r>
          </a:p>
          <a:p>
            <a:pPr marL="292100" indent="0" algn="just">
              <a:spcBef>
                <a:spcPts val="600"/>
              </a:spcBef>
              <a:spcAft>
                <a:spcPts val="600"/>
              </a:spcAft>
              <a:buNone/>
            </a:pPr>
            <a:r>
              <a:rPr lang="en-US" sz="2000" dirty="0">
                <a:latin typeface="Times New Roman" pitchFamily="18" charset="0"/>
                <a:cs typeface="Times New Roman" pitchFamily="18" charset="0"/>
              </a:rPr>
              <a:t>+ Cô hát kết hợp dụng cụ gõ đệm (tùy thuộc vào nội dung và tính chất bài hát để lựa chọn dụng cụ cho phù hợp, đối với các làn điệu dân ca: song loan, mõ,mõ dừa, chén không được dùng phách tre, trống, sắc xô. Đối với các ca khúc thiếu niên nhi đồng: sử dụng trống </a:t>
            </a:r>
            <a:r>
              <a:rPr lang="en-US" sz="2000" dirty="0" smtClean="0">
                <a:latin typeface="Times New Roman" pitchFamily="18" charset="0"/>
                <a:cs typeface="Times New Roman" pitchFamily="18" charset="0"/>
              </a:rPr>
              <a:t>lắc</a:t>
            </a:r>
          </a:p>
          <a:p>
            <a:pPr marL="0" indent="0" algn="just">
              <a:spcBef>
                <a:spcPts val="600"/>
              </a:spcBef>
              <a:spcAft>
                <a:spcPts val="600"/>
              </a:spcAft>
              <a:buNone/>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31603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500"/>
                                        <p:tgtEl>
                                          <p:spTgt spid="9">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fade">
                                      <p:cBhvr>
                                        <p:cTn id="21" dur="500"/>
                                        <p:tgtEl>
                                          <p:spTgt spid="9">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5" end="5"/>
                                            </p:txEl>
                                          </p:spTgt>
                                        </p:tgtEl>
                                        <p:attrNameLst>
                                          <p:attrName>style.visibility</p:attrName>
                                        </p:attrNameLst>
                                      </p:cBhvr>
                                      <p:to>
                                        <p:strVal val="visible"/>
                                      </p:to>
                                    </p:set>
                                    <p:animEffect transition="in" filter="fade">
                                      <p:cBhvr>
                                        <p:cTn id="24" dur="500"/>
                                        <p:tgtEl>
                                          <p:spTgt spid="9">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7" end="7"/>
                                            </p:txEl>
                                          </p:spTgt>
                                        </p:tgtEl>
                                        <p:attrNameLst>
                                          <p:attrName>style.visibility</p:attrName>
                                        </p:attrNameLst>
                                      </p:cBhvr>
                                      <p:to>
                                        <p:strVal val="visible"/>
                                      </p:to>
                                    </p:set>
                                    <p:animEffect transition="in" filter="fade">
                                      <p:cBhvr>
                                        <p:cTn id="30"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lvl="0" algn="just">
              <a:buAutoNum type="arabicPeriod"/>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nghe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i="1" u="sng" dirty="0" smtClean="0">
                <a:latin typeface="Times New Roman" pitchFamily="18" charset="0"/>
                <a:cs typeface="Times New Roman" pitchFamily="18" charset="0"/>
              </a:rPr>
              <a:t>Nội </a:t>
            </a:r>
            <a:r>
              <a:rPr lang="en-US" sz="2000" i="1" u="sng" dirty="0">
                <a:latin typeface="Times New Roman" pitchFamily="18" charset="0"/>
                <a:cs typeface="Times New Roman" pitchFamily="18" charset="0"/>
              </a:rPr>
              <a:t>dung</a:t>
            </a:r>
            <a:r>
              <a:rPr lang="en-US" sz="2000" dirty="0">
                <a:latin typeface="Times New Roman" pitchFamily="18" charset="0"/>
                <a:cs typeface="Times New Roman" pitchFamily="18" charset="0"/>
              </a:rPr>
              <a:t> của bài hát nghe: hướng về các chủ </a:t>
            </a:r>
            <a:r>
              <a:rPr lang="en-US" sz="2000" dirty="0" smtClean="0">
                <a:latin typeface="Times New Roman" pitchFamily="18" charset="0"/>
                <a:cs typeface="Times New Roman" pitchFamily="18" charset="0"/>
              </a:rPr>
              <a:t>đề</a:t>
            </a:r>
          </a:p>
          <a:p>
            <a:pPr algn="just">
              <a:buFont typeface="Wingdings" pitchFamily="2" charset="2"/>
              <a:buChar char="Ø"/>
            </a:pPr>
            <a:r>
              <a:rPr lang="en-US" sz="2000" dirty="0" smtClean="0">
                <a:latin typeface="Times New Roman" pitchFamily="18" charset="0"/>
                <a:cs typeface="Times New Roman" pitchFamily="18" charset="0"/>
              </a:rPr>
              <a:t>Nghe trực tiếp:</a:t>
            </a:r>
          </a:p>
          <a:p>
            <a:pPr marL="0" indent="0" algn="just">
              <a:buNone/>
            </a:pPr>
            <a:endParaRPr lang="en-US" sz="2000" dirty="0">
              <a:latin typeface="Times New Roman" pitchFamily="18" charset="0"/>
              <a:cs typeface="Times New Roman" pitchFamily="18" charset="0"/>
            </a:endParaRPr>
          </a:p>
        </p:txBody>
      </p:sp>
      <p:sp>
        <p:nvSpPr>
          <p:cNvPr id="4" name="Rectangle 3"/>
          <p:cNvSpPr/>
          <p:nvPr/>
        </p:nvSpPr>
        <p:spPr>
          <a:xfrm>
            <a:off x="152400" y="4191001"/>
            <a:ext cx="4495800" cy="2438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i="1" u="sng" dirty="0">
                <a:solidFill>
                  <a:srgbClr val="FFFF00"/>
                </a:solidFill>
                <a:latin typeface="Times New Roman" pitchFamily="18" charset="0"/>
                <a:cs typeface="Times New Roman" pitchFamily="18" charset="0"/>
              </a:rPr>
              <a:t>Bài hát dân ca</a:t>
            </a:r>
            <a:r>
              <a:rPr lang="en-US" sz="2000" b="1" dirty="0" smtClean="0">
                <a:solidFill>
                  <a:srgbClr val="FFFF00"/>
                </a:solidFill>
                <a:latin typeface="Times New Roman" pitchFamily="18" charset="0"/>
                <a:cs typeface="Times New Roman" pitchFamily="18" charset="0"/>
              </a:rPr>
              <a:t>:</a:t>
            </a:r>
          </a:p>
          <a:p>
            <a:pPr algn="ctr"/>
            <a:r>
              <a:rPr lang="en-US" sz="2000" dirty="0" smtClean="0">
                <a:latin typeface="Times New Roman" pitchFamily="18" charset="0"/>
                <a:cs typeface="Times New Roman" pitchFamily="18" charset="0"/>
              </a:rPr>
              <a:t>Cô </a:t>
            </a:r>
            <a:r>
              <a:rPr lang="en-US" sz="2000" dirty="0">
                <a:latin typeface="Times New Roman" pitchFamily="18" charset="0"/>
                <a:cs typeface="Times New Roman" pitchFamily="18" charset="0"/>
              </a:rPr>
              <a:t>giới thiệu tên làn điệu, bài hát, tác giả</a:t>
            </a:r>
          </a:p>
          <a:p>
            <a:pPr algn="ctr"/>
            <a:r>
              <a:rPr lang="en-US" sz="2000" dirty="0">
                <a:latin typeface="Times New Roman" pitchFamily="18" charset="0"/>
                <a:cs typeface="Times New Roman" pitchFamily="18" charset="0"/>
              </a:rPr>
              <a:t>(Các con có cảm nhận gì khi nghe cô thể hiện làn điệu dân ca? trong làn điệu đó các con thích nhất hình ảnh nào?)</a:t>
            </a:r>
          </a:p>
        </p:txBody>
      </p:sp>
      <p:sp>
        <p:nvSpPr>
          <p:cNvPr id="5" name="Rectangle 4"/>
          <p:cNvSpPr/>
          <p:nvPr/>
        </p:nvSpPr>
        <p:spPr>
          <a:xfrm>
            <a:off x="4724400" y="4191002"/>
            <a:ext cx="4267200" cy="243839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i="1" u="sng" dirty="0" smtClean="0">
                <a:solidFill>
                  <a:srgbClr val="FFFF00"/>
                </a:solidFill>
                <a:latin typeface="Times New Roman" pitchFamily="18" charset="0"/>
                <a:cs typeface="Times New Roman" pitchFamily="18" charset="0"/>
              </a:rPr>
              <a:t>Ca </a:t>
            </a:r>
            <a:r>
              <a:rPr lang="en-US" sz="2000" b="1" i="1" u="sng" dirty="0">
                <a:solidFill>
                  <a:srgbClr val="FFFF00"/>
                </a:solidFill>
                <a:latin typeface="Times New Roman" pitchFamily="18" charset="0"/>
                <a:cs typeface="Times New Roman" pitchFamily="18" charset="0"/>
              </a:rPr>
              <a:t>khúc thiếu niên nhi đồng, ca khúc người lớn:</a:t>
            </a:r>
            <a:endParaRPr lang="en-US" sz="2000" b="1" dirty="0">
              <a:solidFill>
                <a:srgbClr val="FFFF00"/>
              </a:solidFill>
              <a:latin typeface="Times New Roman" pitchFamily="18" charset="0"/>
              <a:cs typeface="Times New Roman" pitchFamily="18" charset="0"/>
            </a:endParaRPr>
          </a:p>
          <a:p>
            <a:pPr algn="ctr"/>
            <a:r>
              <a:rPr lang="en-US" sz="2000" dirty="0">
                <a:latin typeface="Times New Roman" pitchFamily="18" charset="0"/>
                <a:cs typeface="Times New Roman" pitchFamily="18" charset="0"/>
              </a:rPr>
              <a:t>( Bài hát này nói lên điều gì? Các con có cảm nhận gì khi nghe bài hát, thích hình ảnh nào trong bài hát?)</a:t>
            </a:r>
          </a:p>
        </p:txBody>
      </p:sp>
      <p:sp>
        <p:nvSpPr>
          <p:cNvPr id="6" name="Rectangle 5"/>
          <p:cNvSpPr/>
          <p:nvPr/>
        </p:nvSpPr>
        <p:spPr>
          <a:xfrm>
            <a:off x="3124200" y="2590800"/>
            <a:ext cx="2743200" cy="1371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dirty="0">
                <a:latin typeface="Times New Roman" pitchFamily="18" charset="0"/>
                <a:cs typeface="Times New Roman" pitchFamily="18" charset="0"/>
              </a:rPr>
              <a:t>Đàm thoại với trẻ về bài hát</a:t>
            </a:r>
            <a:endParaRPr lang="en-US" sz="2000" dirty="0">
              <a:solidFill>
                <a:srgbClr val="FFFF00"/>
              </a:solidFill>
              <a:latin typeface="Times New Roman" pitchFamily="18" charset="0"/>
              <a:cs typeface="Times New Roman" pitchFamily="18" charset="0"/>
            </a:endParaRPr>
          </a:p>
        </p:txBody>
      </p:sp>
      <p:cxnSp>
        <p:nvCxnSpPr>
          <p:cNvPr id="7" name="Elbow Connector 6"/>
          <p:cNvCxnSpPr>
            <a:stCxn id="6" idx="1"/>
            <a:endCxn id="4" idx="0"/>
          </p:cNvCxnSpPr>
          <p:nvPr/>
        </p:nvCxnSpPr>
        <p:spPr>
          <a:xfrm rot="10800000" flipV="1">
            <a:off x="2400300" y="3276599"/>
            <a:ext cx="723900" cy="914401"/>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3"/>
            <a:endCxn id="5" idx="0"/>
          </p:cNvCxnSpPr>
          <p:nvPr/>
        </p:nvCxnSpPr>
        <p:spPr>
          <a:xfrm>
            <a:off x="5867400" y="3276600"/>
            <a:ext cx="990600" cy="91440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43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par>
                          <p:cTn id="21" fill="hold">
                            <p:stCondLst>
                              <p:cond delay="500"/>
                            </p:stCondLst>
                            <p:childTnLst>
                              <p:par>
                                <p:cTn id="22" presetID="22" presetClass="entr" presetSubtype="1"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up)">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up)">
                                      <p:cBhvr>
                                        <p:cTn id="29" dur="500"/>
                                        <p:tgtEl>
                                          <p:spTgt spid="8"/>
                                        </p:tgtEl>
                                      </p:cBhvr>
                                    </p:animEffect>
                                  </p:childTnLst>
                                </p:cTn>
                              </p:par>
                            </p:childTnLst>
                          </p:cTn>
                        </p:par>
                        <p:par>
                          <p:cTn id="30" fill="hold">
                            <p:stCondLst>
                              <p:cond delay="500"/>
                            </p:stCondLst>
                            <p:childTnLst>
                              <p:par>
                                <p:cTn id="31" presetID="22" presetClass="entr" presetSubtype="1" fill="hold" grpId="0" nodeType="after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up)">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2400" b="1" dirty="0" smtClean="0">
                <a:solidFill>
                  <a:srgbClr val="FF0000"/>
                </a:solidFill>
                <a:latin typeface="Times New Roman" pitchFamily="18" charset="0"/>
                <a:cs typeface="Times New Roman" pitchFamily="18" charset="0"/>
              </a:rPr>
              <a:t>HOẠT ĐỘNG ÂM NHẠC</a:t>
            </a:r>
            <a:endParaRPr lang="en-US" sz="2400" b="1" dirty="0">
              <a:solidFill>
                <a:srgbClr val="FF0000"/>
              </a:solidFill>
              <a:latin typeface="Times New Roman" pitchFamily="18" charset="0"/>
              <a:cs typeface="Times New Roman" pitchFamily="18" charset="0"/>
            </a:endParaRPr>
          </a:p>
        </p:txBody>
      </p:sp>
      <p:sp>
        <p:nvSpPr>
          <p:cNvPr id="9" name="Content Placeholder 2"/>
          <p:cNvSpPr>
            <a:spLocks noGrp="1"/>
          </p:cNvSpPr>
          <p:nvPr>
            <p:ph idx="1"/>
          </p:nvPr>
        </p:nvSpPr>
        <p:spPr>
          <a:xfrm>
            <a:off x="228600" y="914400"/>
            <a:ext cx="8763000" cy="5867400"/>
          </a:xfrm>
        </p:spPr>
        <p:txBody>
          <a:bodyPr>
            <a:noAutofit/>
          </a:bodyPr>
          <a:lstStyle/>
          <a:p>
            <a:pPr marL="0" lvl="0" indent="0" algn="just">
              <a:buNone/>
            </a:pPr>
            <a:r>
              <a:rPr lang="en-US" sz="2000" b="1" dirty="0" smtClean="0">
                <a:latin typeface="Times New Roman" pitchFamily="18" charset="0"/>
                <a:cs typeface="Times New Roman" pitchFamily="18" charset="0"/>
              </a:rPr>
              <a:t>I. Phương </a:t>
            </a:r>
            <a:r>
              <a:rPr lang="en-US" sz="2000" b="1" dirty="0">
                <a:latin typeface="Times New Roman" pitchFamily="18" charset="0"/>
                <a:cs typeface="Times New Roman" pitchFamily="18" charset="0"/>
              </a:rPr>
              <a:t>pháp:</a:t>
            </a:r>
            <a:endParaRPr lang="en-US" sz="2000" dirty="0">
              <a:latin typeface="Times New Roman" pitchFamily="18" charset="0"/>
              <a:cs typeface="Times New Roman" pitchFamily="18" charset="0"/>
            </a:endParaRPr>
          </a:p>
          <a:p>
            <a:pPr lvl="0" algn="just">
              <a:buAutoNum type="arabicPeriod"/>
            </a:pPr>
            <a:r>
              <a:rPr lang="en-US" sz="2000" b="1" u="sng" dirty="0" smtClean="0">
                <a:latin typeface="Times New Roman" pitchFamily="18" charset="0"/>
                <a:cs typeface="Times New Roman" pitchFamily="18" charset="0"/>
              </a:rPr>
              <a:t>Hoạt </a:t>
            </a:r>
            <a:r>
              <a:rPr lang="en-US" sz="2000" b="1" u="sng" dirty="0">
                <a:latin typeface="Times New Roman" pitchFamily="18" charset="0"/>
                <a:cs typeface="Times New Roman" pitchFamily="18" charset="0"/>
              </a:rPr>
              <a:t>động nghe </a:t>
            </a:r>
            <a:r>
              <a:rPr lang="en-US" sz="2000" b="1" u="sng" dirty="0" smtClean="0">
                <a:latin typeface="Times New Roman" pitchFamily="18" charset="0"/>
                <a:cs typeface="Times New Roman" pitchFamily="18" charset="0"/>
              </a:rPr>
              <a:t>hát</a:t>
            </a:r>
          </a:p>
          <a:p>
            <a:pPr algn="just">
              <a:buFont typeface="Wingdings" pitchFamily="2" charset="2"/>
              <a:buChar char="v"/>
            </a:pPr>
            <a:r>
              <a:rPr lang="en-US" sz="2000" i="1" u="sng" dirty="0" smtClean="0">
                <a:latin typeface="Times New Roman" pitchFamily="18" charset="0"/>
                <a:cs typeface="Times New Roman" pitchFamily="18" charset="0"/>
              </a:rPr>
              <a:t>Nội </a:t>
            </a:r>
            <a:r>
              <a:rPr lang="en-US" sz="2000" i="1" u="sng" dirty="0">
                <a:latin typeface="Times New Roman" pitchFamily="18" charset="0"/>
                <a:cs typeface="Times New Roman" pitchFamily="18" charset="0"/>
              </a:rPr>
              <a:t>dung</a:t>
            </a:r>
            <a:r>
              <a:rPr lang="en-US" sz="2000" dirty="0">
                <a:latin typeface="Times New Roman" pitchFamily="18" charset="0"/>
                <a:cs typeface="Times New Roman" pitchFamily="18" charset="0"/>
              </a:rPr>
              <a:t> của bài hát nghe: hướng về các chủ </a:t>
            </a:r>
            <a:r>
              <a:rPr lang="en-US" sz="2000" dirty="0" smtClean="0">
                <a:latin typeface="Times New Roman" pitchFamily="18" charset="0"/>
                <a:cs typeface="Times New Roman" pitchFamily="18" charset="0"/>
              </a:rPr>
              <a:t>đề</a:t>
            </a:r>
          </a:p>
          <a:p>
            <a:pPr algn="just">
              <a:buFont typeface="Wingdings" pitchFamily="2" charset="2"/>
              <a:buChar char="Ø"/>
            </a:pPr>
            <a:r>
              <a:rPr lang="en-US" sz="2000" b="1" dirty="0">
                <a:latin typeface="Times New Roman" pitchFamily="18" charset="0"/>
              </a:rPr>
              <a:t>Nghe gián tiếp</a:t>
            </a:r>
            <a:r>
              <a:rPr lang="en-US" sz="2000" dirty="0">
                <a:latin typeface="Times New Roman" pitchFamily="18" charset="0"/>
              </a:rPr>
              <a:t>: qua các phương tiện nghệ thuật: đài, máy tính, </a:t>
            </a:r>
            <a:r>
              <a:rPr lang="en-US" sz="2000" dirty="0" smtClean="0">
                <a:latin typeface="Times New Roman" pitchFamily="18" charset="0"/>
              </a:rPr>
              <a:t>video</a:t>
            </a:r>
          </a:p>
          <a:p>
            <a:pPr algn="just">
              <a:buFont typeface="Wingdings" pitchFamily="2" charset="2"/>
              <a:buChar char="Ø"/>
            </a:pPr>
            <a:endParaRPr lang="en-US" sz="2000" dirty="0">
              <a:latin typeface="Times New Roman" pitchFamily="18" charset="0"/>
              <a:cs typeface="Times New Roman" pitchFamily="18" charset="0"/>
            </a:endParaRPr>
          </a:p>
          <a:p>
            <a:pPr algn="just">
              <a:buFont typeface="Wingdings" pitchFamily="2" charset="2"/>
              <a:buChar char="Ø"/>
            </a:pPr>
            <a:endParaRPr lang="en-US" sz="2000" dirty="0" smtClean="0">
              <a:latin typeface="Times New Roman" pitchFamily="18" charset="0"/>
              <a:cs typeface="Times New Roman" pitchFamily="18" charset="0"/>
            </a:endParaRPr>
          </a:p>
          <a:p>
            <a:pPr algn="just">
              <a:buFont typeface="Wingdings" pitchFamily="2" charset="2"/>
              <a:buChar char="Ø"/>
            </a:pPr>
            <a:endParaRPr lang="en-US" sz="2000" dirty="0">
              <a:latin typeface="Times New Roman" pitchFamily="18" charset="0"/>
              <a:cs typeface="Times New Roman" pitchFamily="18" charset="0"/>
            </a:endParaRPr>
          </a:p>
          <a:p>
            <a:pPr algn="just">
              <a:buFont typeface="Wingdings" pitchFamily="2" charset="2"/>
              <a:buChar char="Ø"/>
            </a:pPr>
            <a:endParaRPr lang="en-US" sz="2000" dirty="0" smtClean="0">
              <a:latin typeface="Times New Roman" pitchFamily="18" charset="0"/>
              <a:cs typeface="Times New Roman" pitchFamily="18" charset="0"/>
            </a:endParaRPr>
          </a:p>
          <a:p>
            <a:pPr algn="just">
              <a:buFont typeface="Wingdings" pitchFamily="2" charset="2"/>
              <a:buChar char="Ø"/>
            </a:pPr>
            <a:endParaRPr lang="en-US" sz="2000" dirty="0">
              <a:latin typeface="Times New Roman" pitchFamily="18" charset="0"/>
              <a:cs typeface="Times New Roman" pitchFamily="18" charset="0"/>
            </a:endParaRPr>
          </a:p>
          <a:p>
            <a:pPr algn="just">
              <a:buFont typeface="Wingdings" pitchFamily="2" charset="2"/>
              <a:buChar char="Ø"/>
            </a:pPr>
            <a:endParaRPr lang="en-US" sz="2000" dirty="0" smtClean="0">
              <a:latin typeface="Times New Roman" pitchFamily="18" charset="0"/>
              <a:cs typeface="Times New Roman" pitchFamily="18" charset="0"/>
            </a:endParaRPr>
          </a:p>
          <a:p>
            <a:pPr algn="just">
              <a:buFont typeface="Wingdings" pitchFamily="2" charset="2"/>
              <a:buChar char="Ø"/>
            </a:pPr>
            <a:endParaRPr lang="en-US" sz="2000" dirty="0">
              <a:latin typeface="Times New Roman" pitchFamily="18" charset="0"/>
              <a:cs typeface="Times New Roman" pitchFamily="18" charset="0"/>
            </a:endParaRPr>
          </a:p>
          <a:p>
            <a:pPr marL="0" indent="0" algn="just">
              <a:buNone/>
            </a:pPr>
            <a:endParaRPr lang="en-US" sz="2000" dirty="0" smtClean="0">
              <a:latin typeface="Times New Roman" pitchFamily="18" charset="0"/>
            </a:endParaRPr>
          </a:p>
          <a:p>
            <a:pPr marL="0" indent="0" algn="just">
              <a:buNone/>
            </a:pPr>
            <a:r>
              <a:rPr lang="en-US" sz="2000" dirty="0" smtClean="0">
                <a:latin typeface="Times New Roman" pitchFamily="18" charset="0"/>
              </a:rPr>
              <a:t>=&gt; </a:t>
            </a:r>
            <a:r>
              <a:rPr lang="en-US" sz="2000" dirty="0">
                <a:latin typeface="Times New Roman" pitchFamily="18" charset="0"/>
              </a:rPr>
              <a:t>Để tổ chức hđ nghe hát là hoạt động trọng tâm bắt buộc phải sử dụng 2 phương pháp này một cách linh hoạt đan xen nhau. Tùy thuộc vào chủ dề, tùy thuộc vào đối tượng trẻ và mức độ khó dễ của tác phẩm mang đến cho trẻ mà có thể sử dụng 2 hình thức này 1 cách phù hợp nhất</a:t>
            </a:r>
          </a:p>
          <a:p>
            <a:pPr marL="0" indent="0" algn="just">
              <a:buNone/>
            </a:pPr>
            <a:endParaRPr lang="en-US" sz="2000" dirty="0" smtClean="0">
              <a:latin typeface="Times New Roman" pitchFamily="18" charset="0"/>
              <a:cs typeface="Times New Roman" pitchFamily="18" charset="0"/>
            </a:endParaRPr>
          </a:p>
        </p:txBody>
      </p:sp>
      <p:sp>
        <p:nvSpPr>
          <p:cNvPr id="4" name="Rectangle 3"/>
          <p:cNvSpPr/>
          <p:nvPr/>
        </p:nvSpPr>
        <p:spPr>
          <a:xfrm>
            <a:off x="533400" y="3733799"/>
            <a:ext cx="1447800" cy="152400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Times New Roman" pitchFamily="18" charset="0"/>
              </a:rPr>
              <a:t>Nghe qua đài, băng đĩa</a:t>
            </a:r>
            <a:endParaRPr lang="en-US" sz="2000" dirty="0">
              <a:latin typeface="Times New Roman" pitchFamily="18" charset="0"/>
              <a:cs typeface="Times New Roman" pitchFamily="18" charset="0"/>
            </a:endParaRPr>
          </a:p>
        </p:txBody>
      </p:sp>
      <p:sp>
        <p:nvSpPr>
          <p:cNvPr id="6" name="Rectangle 5"/>
          <p:cNvSpPr/>
          <p:nvPr/>
        </p:nvSpPr>
        <p:spPr>
          <a:xfrm>
            <a:off x="1600200" y="2438400"/>
            <a:ext cx="6172200" cy="685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a:solidFill>
                  <a:srgbClr val="FF0000"/>
                </a:solidFill>
                <a:latin typeface="Times New Roman" pitchFamily="18" charset="0"/>
              </a:rPr>
              <a:t>Nghe gián </a:t>
            </a:r>
            <a:r>
              <a:rPr lang="en-US" sz="2000" b="1" dirty="0" smtClean="0">
                <a:solidFill>
                  <a:srgbClr val="FF0000"/>
                </a:solidFill>
                <a:latin typeface="Times New Roman" pitchFamily="18" charset="0"/>
              </a:rPr>
              <a:t>tiếp</a:t>
            </a:r>
            <a:endParaRPr lang="en-US" sz="2000" dirty="0">
              <a:solidFill>
                <a:srgbClr val="FF0000"/>
              </a:solidFill>
              <a:latin typeface="Times New Roman" pitchFamily="18" charset="0"/>
            </a:endParaRPr>
          </a:p>
          <a:p>
            <a:pPr algn="ctr"/>
            <a:r>
              <a:rPr lang="en-US" sz="2000" dirty="0" smtClean="0">
                <a:latin typeface="Times New Roman" pitchFamily="18" charset="0"/>
              </a:rPr>
              <a:t>Qua </a:t>
            </a:r>
            <a:r>
              <a:rPr lang="en-US" sz="2000" dirty="0">
                <a:latin typeface="Times New Roman" pitchFamily="18" charset="0"/>
              </a:rPr>
              <a:t>các phương tiện nghệ thuật: đài, máy tính, video</a:t>
            </a:r>
            <a:endParaRPr lang="en-US" sz="2000" dirty="0">
              <a:latin typeface="Times New Roman" pitchFamily="18" charset="0"/>
              <a:cs typeface="Times New Roman" pitchFamily="18" charset="0"/>
            </a:endParaRPr>
          </a:p>
        </p:txBody>
      </p:sp>
      <p:sp>
        <p:nvSpPr>
          <p:cNvPr id="10" name="Rectangle 9"/>
          <p:cNvSpPr/>
          <p:nvPr/>
        </p:nvSpPr>
        <p:spPr>
          <a:xfrm>
            <a:off x="2186194" y="3733799"/>
            <a:ext cx="1447800" cy="152400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Times New Roman" pitchFamily="18" charset="0"/>
              </a:rPr>
              <a:t>Nghe giai điệu trên đàn</a:t>
            </a:r>
            <a:endParaRPr lang="en-US" sz="2000" dirty="0">
              <a:latin typeface="Times New Roman" pitchFamily="18" charset="0"/>
              <a:cs typeface="Times New Roman" pitchFamily="18" charset="0"/>
            </a:endParaRPr>
          </a:p>
        </p:txBody>
      </p:sp>
      <p:sp>
        <p:nvSpPr>
          <p:cNvPr id="11" name="Rectangle 10"/>
          <p:cNvSpPr/>
          <p:nvPr/>
        </p:nvSpPr>
        <p:spPr>
          <a:xfrm>
            <a:off x="3838988" y="3733799"/>
            <a:ext cx="1447800" cy="152400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Times New Roman" pitchFamily="18" charset="0"/>
              </a:rPr>
              <a:t>Nghe và xem video, máy tính</a:t>
            </a:r>
            <a:endParaRPr lang="en-US" sz="2000" dirty="0">
              <a:latin typeface="Times New Roman" pitchFamily="18" charset="0"/>
              <a:cs typeface="Times New Roman" pitchFamily="18" charset="0"/>
            </a:endParaRPr>
          </a:p>
        </p:txBody>
      </p:sp>
      <p:sp>
        <p:nvSpPr>
          <p:cNvPr id="12" name="Rectangle 11"/>
          <p:cNvSpPr/>
          <p:nvPr/>
        </p:nvSpPr>
        <p:spPr>
          <a:xfrm>
            <a:off x="5491782" y="3733799"/>
            <a:ext cx="1447800" cy="152400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Times New Roman" pitchFamily="18" charset="0"/>
              </a:rPr>
              <a:t>Nghe và xem rối bóng</a:t>
            </a:r>
            <a:endParaRPr lang="en-US" sz="2000" dirty="0">
              <a:latin typeface="Times New Roman" pitchFamily="18" charset="0"/>
              <a:cs typeface="Times New Roman" pitchFamily="18" charset="0"/>
            </a:endParaRPr>
          </a:p>
        </p:txBody>
      </p:sp>
      <p:sp>
        <p:nvSpPr>
          <p:cNvPr id="13" name="Rectangle 12"/>
          <p:cNvSpPr/>
          <p:nvPr/>
        </p:nvSpPr>
        <p:spPr>
          <a:xfrm>
            <a:off x="7144578" y="3733799"/>
            <a:ext cx="1447800" cy="152400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Times New Roman" pitchFamily="18" charset="0"/>
              </a:rPr>
              <a:t>Nghe và xem vẽ trên cát</a:t>
            </a:r>
            <a:endParaRPr lang="en-US" sz="2000" dirty="0">
              <a:latin typeface="Times New Roman" pitchFamily="18" charset="0"/>
              <a:cs typeface="Times New Roman" pitchFamily="18" charset="0"/>
            </a:endParaRPr>
          </a:p>
        </p:txBody>
      </p:sp>
      <p:cxnSp>
        <p:nvCxnSpPr>
          <p:cNvPr id="14" name="Straight Arrow Connector 13"/>
          <p:cNvCxnSpPr>
            <a:stCxn id="6" idx="2"/>
            <a:endCxn id="4" idx="0"/>
          </p:cNvCxnSpPr>
          <p:nvPr/>
        </p:nvCxnSpPr>
        <p:spPr>
          <a:xfrm flipH="1">
            <a:off x="1257300" y="3124200"/>
            <a:ext cx="3429000" cy="609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2"/>
            <a:endCxn id="10" idx="0"/>
          </p:cNvCxnSpPr>
          <p:nvPr/>
        </p:nvCxnSpPr>
        <p:spPr>
          <a:xfrm flipH="1">
            <a:off x="2910094" y="3124200"/>
            <a:ext cx="1776206" cy="609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6" idx="2"/>
            <a:endCxn id="11" idx="0"/>
          </p:cNvCxnSpPr>
          <p:nvPr/>
        </p:nvCxnSpPr>
        <p:spPr>
          <a:xfrm flipH="1">
            <a:off x="4562888" y="3124200"/>
            <a:ext cx="123412" cy="609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6" idx="2"/>
            <a:endCxn id="12" idx="0"/>
          </p:cNvCxnSpPr>
          <p:nvPr/>
        </p:nvCxnSpPr>
        <p:spPr>
          <a:xfrm>
            <a:off x="4686300" y="3124200"/>
            <a:ext cx="1529382" cy="609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2"/>
            <a:endCxn id="13" idx="0"/>
          </p:cNvCxnSpPr>
          <p:nvPr/>
        </p:nvCxnSpPr>
        <p:spPr>
          <a:xfrm>
            <a:off x="4686300" y="3124200"/>
            <a:ext cx="3182178" cy="609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343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500"/>
                                        <p:tgtEl>
                                          <p:spTgt spid="9">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up)">
                                      <p:cBhvr>
                                        <p:cTn id="26" dur="500"/>
                                        <p:tgtEl>
                                          <p:spTgt spid="14"/>
                                        </p:tgtEl>
                                      </p:cBhvr>
                                    </p:animEffect>
                                  </p:childTnLst>
                                </p:cTn>
                              </p:par>
                            </p:childTnLst>
                          </p:cTn>
                        </p:par>
                        <p:par>
                          <p:cTn id="27" fill="hold">
                            <p:stCondLst>
                              <p:cond delay="500"/>
                            </p:stCondLst>
                            <p:childTnLst>
                              <p:par>
                                <p:cTn id="28" presetID="22" presetClass="entr" presetSubtype="1"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up)">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up)">
                                      <p:cBhvr>
                                        <p:cTn id="35" dur="500"/>
                                        <p:tgtEl>
                                          <p:spTgt spid="16"/>
                                        </p:tgtEl>
                                      </p:cBhvr>
                                    </p:animEffect>
                                  </p:childTnLst>
                                </p:cTn>
                              </p:par>
                            </p:childTnLst>
                          </p:cTn>
                        </p:par>
                        <p:par>
                          <p:cTn id="36" fill="hold">
                            <p:stCondLst>
                              <p:cond delay="500"/>
                            </p:stCondLst>
                            <p:childTnLst>
                              <p:par>
                                <p:cTn id="37" presetID="22" presetClass="entr" presetSubtype="1"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up)">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wipe(up)">
                                      <p:cBhvr>
                                        <p:cTn id="44" dur="500"/>
                                        <p:tgtEl>
                                          <p:spTgt spid="18"/>
                                        </p:tgtEl>
                                      </p:cBhvr>
                                    </p:animEffect>
                                  </p:childTnLst>
                                </p:cTn>
                              </p:par>
                            </p:childTnLst>
                          </p:cTn>
                        </p:par>
                        <p:par>
                          <p:cTn id="45" fill="hold">
                            <p:stCondLst>
                              <p:cond delay="500"/>
                            </p:stCondLst>
                            <p:childTnLst>
                              <p:par>
                                <p:cTn id="46" presetID="22" presetClass="entr" presetSubtype="1" fill="hold" grpId="0"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wipe(up)">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wipe(up)">
                                      <p:cBhvr>
                                        <p:cTn id="53" dur="500"/>
                                        <p:tgtEl>
                                          <p:spTgt spid="21"/>
                                        </p:tgtEl>
                                      </p:cBhvr>
                                    </p:animEffect>
                                  </p:childTnLst>
                                </p:cTn>
                              </p:par>
                            </p:childTnLst>
                          </p:cTn>
                        </p:par>
                        <p:par>
                          <p:cTn id="54" fill="hold">
                            <p:stCondLst>
                              <p:cond delay="500"/>
                            </p:stCondLst>
                            <p:childTnLst>
                              <p:par>
                                <p:cTn id="55" presetID="22" presetClass="entr" presetSubtype="1" fill="hold" grpId="0" nodeType="after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up)">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wipe(up)">
                                      <p:cBhvr>
                                        <p:cTn id="62" dur="500"/>
                                        <p:tgtEl>
                                          <p:spTgt spid="23"/>
                                        </p:tgtEl>
                                      </p:cBhvr>
                                    </p:animEffect>
                                  </p:childTnLst>
                                </p:cTn>
                              </p:par>
                            </p:childTnLst>
                          </p:cTn>
                        </p:par>
                        <p:par>
                          <p:cTn id="63" fill="hold">
                            <p:stCondLst>
                              <p:cond delay="500"/>
                            </p:stCondLst>
                            <p:childTnLst>
                              <p:par>
                                <p:cTn id="64" presetID="22" presetClass="entr" presetSubtype="1" fill="hold" grpId="0" nodeType="after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wipe(up)">
                                      <p:cBhvr>
                                        <p:cTn id="66" dur="500"/>
                                        <p:tgtEl>
                                          <p:spTgt spid="13"/>
                                        </p:tgtEl>
                                      </p:cBhvr>
                                    </p:animEffect>
                                  </p:childTnLst>
                                </p:cTn>
                              </p:par>
                              <p:par>
                                <p:cTn id="67" presetID="10" presetClass="entr" presetSubtype="0" fill="hold" nodeType="withEffect">
                                  <p:stCondLst>
                                    <p:cond delay="0"/>
                                  </p:stCondLst>
                                  <p:childTnLst>
                                    <p:set>
                                      <p:cBhvr>
                                        <p:cTn id="68" dur="1" fill="hold">
                                          <p:stCondLst>
                                            <p:cond delay="0"/>
                                          </p:stCondLst>
                                        </p:cTn>
                                        <p:tgtEl>
                                          <p:spTgt spid="9">
                                            <p:txEl>
                                              <p:pRg st="12" end="12"/>
                                            </p:txEl>
                                          </p:spTgt>
                                        </p:tgtEl>
                                        <p:attrNameLst>
                                          <p:attrName>style.visibility</p:attrName>
                                        </p:attrNameLst>
                                      </p:cBhvr>
                                      <p:to>
                                        <p:strVal val="visible"/>
                                      </p:to>
                                    </p:set>
                                    <p:animEffect transition="in" filter="fade">
                                      <p:cBhvr>
                                        <p:cTn id="69" dur="500"/>
                                        <p:tgtEl>
                                          <p:spTgt spid="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0" grpId="0" animBg="1"/>
      <p:bldP spid="11" grpId="0" animBg="1"/>
      <p:bldP spid="12" grpId="0" animBg="1"/>
      <p:bldP spid="1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9.0&quot;&gt;&lt;object type=&quot;1&quot; unique_id=&quot;10001&quot;&gt;&lt;object type=&quot;2&quot; unique_id=&quot;17688&quot;&gt;&lt;object type=&quot;3&quot; unique_id=&quot;17689&quot;&gt;&lt;property id=&quot;20148&quot; value=&quot;5&quot;/&gt;&lt;property id=&quot;20300&quot; value=&quot;Slide 1&quot;/&gt;&lt;property id=&quot;20307&quot; value=&quot;256&quot;/&gt;&lt;/object&gt;&lt;object type=&quot;3&quot; unique_id=&quot;17690&quot;&gt;&lt;property id=&quot;20148&quot; value=&quot;5&quot;/&gt;&lt;property id=&quot;20300&quot; value=&quot;Slide 3&quot;/&gt;&lt;property id=&quot;20307&quot; value=&quot;257&quot;/&gt;&lt;/object&gt;&lt;object type=&quot;3&quot; unique_id=&quot;17691&quot;&gt;&lt;property id=&quot;20148&quot; value=&quot;5&quot;/&gt;&lt;property id=&quot;20300&quot; value=&quot;Slide 4 - &amp;quot;HOẠT ĐỘNG ÂM NHẠC&amp;quot;&quot;/&gt;&lt;property id=&quot;20307&quot; value=&quot;258&quot;/&gt;&lt;/object&gt;&lt;object type=&quot;3&quot; unique_id=&quot;17692&quot;&gt;&lt;property id=&quot;20148&quot; value=&quot;5&quot;/&gt;&lt;property id=&quot;20300&quot; value=&quot;Slide 11&quot;/&gt;&lt;property id=&quot;20307&quot; value=&quot;259&quot;/&gt;&lt;/object&gt;&lt;object type=&quot;3&quot; unique_id=&quot;17693&quot;&gt;&lt;property id=&quot;20148&quot; value=&quot;5&quot;/&gt;&lt;property id=&quot;20300&quot; value=&quot;Slide 12&quot;/&gt;&lt;property id=&quot;20307&quot; value=&quot;260&quot;/&gt;&lt;/object&gt;&lt;object type=&quot;3&quot; unique_id=&quot;17837&quot;&gt;&lt;property id=&quot;20148&quot; value=&quot;5&quot;/&gt;&lt;property id=&quot;20300&quot; value=&quot;Slide 2&quot;/&gt;&lt;property id=&quot;20307&quot; value=&quot;261&quot;/&gt;&lt;/object&gt;&lt;object type=&quot;3&quot; unique_id=&quot;17838&quot;&gt;&lt;property id=&quot;20148&quot; value=&quot;5&quot;/&gt;&lt;property id=&quot;20300&quot; value=&quot;Slide 5 - &amp;quot;HOẠT ĐỘNG ÂM NHẠC&amp;quot;&quot;/&gt;&lt;property id=&quot;20307&quot; value=&quot;262&quot;/&gt;&lt;/object&gt;&lt;object type=&quot;3&quot; unique_id=&quot;17839&quot;&gt;&lt;property id=&quot;20148&quot; value=&quot;5&quot;/&gt;&lt;property id=&quot;20300&quot; value=&quot;Slide 6 - &amp;quot;HOẠT ĐỘNG ÂM NHẠC&amp;quot;&quot;/&gt;&lt;property id=&quot;20307&quot; value=&quot;263&quot;/&gt;&lt;/object&gt;&lt;object type=&quot;3&quot; unique_id=&quot;17840&quot;&gt;&lt;property id=&quot;20148&quot; value=&quot;5&quot;/&gt;&lt;property id=&quot;20300&quot; value=&quot;Slide 7 - &amp;quot;HOẠT ĐỘNG ÂM NHẠC&amp;quot;&quot;/&gt;&lt;property id=&quot;20307&quot; value=&quot;264&quot;/&gt;&lt;/object&gt;&lt;object type=&quot;3&quot; unique_id=&quot;17841&quot;&gt;&lt;property id=&quot;20148&quot; value=&quot;5&quot;/&gt;&lt;property id=&quot;20300&quot; value=&quot;Slide 8 - &amp;quot;HOẠT ĐỘNG ÂM NHẠC&amp;quot;&quot;/&gt;&lt;property id=&quot;20307&quot; value=&quot;265&quot;/&gt;&lt;/object&gt;&lt;object type=&quot;3&quot; unique_id=&quot;17842&quot;&gt;&lt;property id=&quot;20148&quot; value=&quot;5&quot;/&gt;&lt;property id=&quot;20300&quot; value=&quot;Slide 9 - &amp;quot;HOẠT ĐỘNG ÂM NHẠC&amp;quot;&quot;/&gt;&lt;property id=&quot;20307&quot; value=&quot;266&quot;/&gt;&lt;/object&gt;&lt;object type=&quot;3&quot; unique_id=&quot;17843&quot;&gt;&lt;property id=&quot;20148&quot; value=&quot;5&quot;/&gt;&lt;property id=&quot;20300&quot; value=&quot;Slide 10 - &amp;quot;HOẠT ĐỘNG ÂM NHẠC&amp;quot;&quot;/&gt;&lt;property id=&quot;20307&quot; value=&quot;267&quot;/&gt;&lt;/object&gt;&lt;/object&gt;&lt;object type=&quot;8&quot; unique_id=&quot;17700&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3047</Words>
  <Application>Microsoft Office PowerPoint</Application>
  <PresentationFormat>On-screen Show (4:3)</PresentationFormat>
  <Paragraphs>264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HOẠT ĐỘNG ÂM NHẠC</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huy_ctn</cp:lastModifiedBy>
  <cp:revision>10</cp:revision>
  <dcterms:created xsi:type="dcterms:W3CDTF">2016-07-26T05:10:22Z</dcterms:created>
  <dcterms:modified xsi:type="dcterms:W3CDTF">2016-07-26T06:45:13Z</dcterms:modified>
</cp:coreProperties>
</file>