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71" r:id="rId6"/>
    <p:sldId id="274" r:id="rId7"/>
    <p:sldId id="275" r:id="rId8"/>
    <p:sldId id="272" r:id="rId9"/>
    <p:sldId id="260" r:id="rId10"/>
    <p:sldId id="273" r:id="rId11"/>
    <p:sldId id="276" r:id="rId12"/>
    <p:sldId id="289" r:id="rId13"/>
    <p:sldId id="277" r:id="rId14"/>
    <p:sldId id="278" r:id="rId15"/>
    <p:sldId id="280" r:id="rId16"/>
    <p:sldId id="281" r:id="rId17"/>
    <p:sldId id="261" r:id="rId18"/>
    <p:sldId id="287" r:id="rId19"/>
    <p:sldId id="290" r:id="rId20"/>
    <p:sldId id="291" r:id="rId21"/>
    <p:sldId id="292" r:id="rId22"/>
    <p:sldId id="282" r:id="rId23"/>
    <p:sldId id="283" r:id="rId24"/>
    <p:sldId id="284" r:id="rId25"/>
    <p:sldId id="285" r:id="rId26"/>
    <p:sldId id="286" r:id="rId27"/>
    <p:sldId id="262" r:id="rId28"/>
    <p:sldId id="270" r:id="rId29"/>
    <p:sldId id="293"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3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EB33E-D8FC-4B46-B6D8-1D5EED006B6C}" type="datetimeFigureOut">
              <a:rPr lang="en-GB" smtClean="0"/>
              <a:pPr/>
              <a:t>19/04/2017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6E7BBD-554A-4439-A1DC-5AE45A108C7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D6E7BBD-554A-4439-A1DC-5AE45A108C7F}" type="slidenum">
              <a:rPr lang="en-GB" smtClean="0"/>
              <a:pPr/>
              <a:t>21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C91728-6DD4-4389-8060-49C7A7A3AFD4}" type="datetimeFigureOut">
              <a:rPr lang="en-GB" smtClean="0"/>
              <a:pPr/>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C91728-6DD4-4389-8060-49C7A7A3AFD4}" type="datetimeFigureOut">
              <a:rPr lang="en-GB" smtClean="0"/>
              <a:pPr/>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C91728-6DD4-4389-8060-49C7A7A3AFD4}" type="datetimeFigureOut">
              <a:rPr lang="en-GB" smtClean="0"/>
              <a:pPr/>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C91728-6DD4-4389-8060-49C7A7A3AFD4}" type="datetimeFigureOut">
              <a:rPr lang="en-GB" smtClean="0"/>
              <a:pPr/>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91728-6DD4-4389-8060-49C7A7A3AFD4}" type="datetimeFigureOut">
              <a:rPr lang="en-GB" smtClean="0"/>
              <a:pPr/>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C91728-6DD4-4389-8060-49C7A7A3AFD4}" type="datetimeFigureOut">
              <a:rPr lang="en-GB" smtClean="0"/>
              <a:pPr/>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C91728-6DD4-4389-8060-49C7A7A3AFD4}" type="datetimeFigureOut">
              <a:rPr lang="en-GB" smtClean="0"/>
              <a:pPr/>
              <a:t>19/04/2017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C91728-6DD4-4389-8060-49C7A7A3AFD4}" type="datetimeFigureOut">
              <a:rPr lang="en-GB" smtClean="0"/>
              <a:pPr/>
              <a:t>19/04/2017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91728-6DD4-4389-8060-49C7A7A3AFD4}" type="datetimeFigureOut">
              <a:rPr lang="en-GB" smtClean="0"/>
              <a:pPr/>
              <a:t>19/04/2017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91728-6DD4-4389-8060-49C7A7A3AFD4}" type="datetimeFigureOut">
              <a:rPr lang="en-GB" smtClean="0"/>
              <a:pPr/>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91728-6DD4-4389-8060-49C7A7A3AFD4}" type="datetimeFigureOut">
              <a:rPr lang="en-GB" smtClean="0"/>
              <a:pPr/>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91728-6DD4-4389-8060-49C7A7A3AFD4}" type="datetimeFigureOut">
              <a:rPr lang="en-GB" smtClean="0"/>
              <a:pPr/>
              <a:t>19/04/2017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41F53-AFC5-42B3-B16D-A4DF508C390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87624" y="1988840"/>
            <a:ext cx="6624736" cy="2831544"/>
          </a:xfrm>
          <a:prstGeom prst="rect">
            <a:avLst/>
          </a:prstGeom>
          <a:noFill/>
        </p:spPr>
        <p:txBody>
          <a:bodyPr wrap="square" rtlCol="0">
            <a:spAutoFit/>
          </a:bodyPr>
          <a:lstStyle/>
          <a:p>
            <a:pPr algn="ctr"/>
            <a:r>
              <a:rPr lang="vi-VN" sz="4400" b="1">
                <a:solidFill>
                  <a:srgbClr val="0070C0"/>
                </a:solidFill>
                <a:latin typeface="+mj-lt"/>
              </a:rPr>
              <a:t>KHÁM </a:t>
            </a:r>
            <a:r>
              <a:rPr lang="vi-VN" sz="4400" b="1" smtClean="0">
                <a:solidFill>
                  <a:srgbClr val="0070C0"/>
                </a:solidFill>
                <a:latin typeface="+mj-lt"/>
              </a:rPr>
              <a:t>PHÁ</a:t>
            </a:r>
            <a:r>
              <a:rPr lang="en-US" sz="4400" b="1" smtClean="0">
                <a:solidFill>
                  <a:srgbClr val="0070C0"/>
                </a:solidFill>
                <a:latin typeface="+mj-lt"/>
              </a:rPr>
              <a:t> </a:t>
            </a:r>
            <a:r>
              <a:rPr lang="en-US" sz="4400" b="1" smtClean="0">
                <a:solidFill>
                  <a:srgbClr val="0070C0"/>
                </a:solidFill>
                <a:latin typeface="Times New Roman" pitchFamily="18" charset="0"/>
                <a:cs typeface="Times New Roman" pitchFamily="18" charset="0"/>
              </a:rPr>
              <a:t>KHOA HỌC</a:t>
            </a:r>
            <a:endParaRPr lang="en-GB" sz="4400" smtClean="0">
              <a:solidFill>
                <a:srgbClr val="0070C0"/>
              </a:solidFill>
              <a:latin typeface="Times New Roman" pitchFamily="18" charset="0"/>
              <a:cs typeface="Times New Roman" pitchFamily="18" charset="0"/>
            </a:endParaRPr>
          </a:p>
          <a:p>
            <a:pPr algn="ctr"/>
            <a:r>
              <a:rPr lang="pt-BR" sz="4400" b="1">
                <a:solidFill>
                  <a:srgbClr val="0070C0"/>
                </a:solidFill>
                <a:latin typeface="+mj-lt"/>
              </a:rPr>
              <a:t> </a:t>
            </a:r>
            <a:endParaRPr lang="en-GB" sz="4400" smtClean="0">
              <a:solidFill>
                <a:srgbClr val="0070C0"/>
              </a:solidFill>
              <a:latin typeface="+mj-lt"/>
            </a:endParaRPr>
          </a:p>
          <a:p>
            <a:pPr algn="ctr"/>
            <a:r>
              <a:rPr lang="en-US" sz="2400" b="1" smtClean="0">
                <a:solidFill>
                  <a:srgbClr val="0070C0"/>
                </a:solidFill>
                <a:latin typeface="Times New Roman" pitchFamily="18" charset="0"/>
                <a:cs typeface="Times New Roman" pitchFamily="18" charset="0"/>
              </a:rPr>
              <a:t>ĐỀ TÀI:</a:t>
            </a:r>
            <a:r>
              <a:rPr lang="vi-VN" sz="2400" b="1" smtClean="0">
                <a:solidFill>
                  <a:srgbClr val="0070C0"/>
                </a:solidFill>
                <a:latin typeface="+mj-lt"/>
              </a:rPr>
              <a:t>Trang </a:t>
            </a:r>
            <a:r>
              <a:rPr lang="vi-VN" sz="2400" b="1">
                <a:solidFill>
                  <a:srgbClr val="0070C0"/>
                </a:solidFill>
                <a:latin typeface="+mj-lt"/>
              </a:rPr>
              <a:t>phục mùa hè của </a:t>
            </a:r>
            <a:r>
              <a:rPr lang="vi-VN" sz="2400" b="1" smtClean="0">
                <a:solidFill>
                  <a:srgbClr val="0070C0"/>
                </a:solidFill>
                <a:latin typeface="+mj-lt"/>
              </a:rPr>
              <a:t>bé</a:t>
            </a:r>
            <a:endParaRPr lang="en-US" sz="2400" b="1" smtClean="0">
              <a:solidFill>
                <a:srgbClr val="0070C0"/>
              </a:solidFill>
              <a:latin typeface="+mj-lt"/>
            </a:endParaRPr>
          </a:p>
          <a:p>
            <a:pPr algn="ctr"/>
            <a:r>
              <a:rPr lang="en-US" sz="2400" b="1" smtClean="0">
                <a:solidFill>
                  <a:srgbClr val="0070C0"/>
                </a:solidFill>
                <a:latin typeface="Times New Roman" pitchFamily="18" charset="0"/>
                <a:cs typeface="Times New Roman" pitchFamily="18" charset="0"/>
              </a:rPr>
              <a:t>LỨA TUỔI : Mẫu Giáo Bé</a:t>
            </a:r>
          </a:p>
          <a:p>
            <a:pPr algn="ctr"/>
            <a:r>
              <a:rPr lang="en-US" sz="2400" b="1" smtClean="0">
                <a:solidFill>
                  <a:srgbClr val="0070C0"/>
                </a:solidFill>
                <a:latin typeface="Times New Roman" pitchFamily="18" charset="0"/>
                <a:cs typeface="Times New Roman" pitchFamily="18" charset="0"/>
              </a:rPr>
              <a:t>Giáo viên: Nguyễn Thị Thảo</a:t>
            </a:r>
            <a:endParaRPr lang="en-GB" sz="2400" smtClean="0">
              <a:solidFill>
                <a:srgbClr val="0070C0"/>
              </a:solidFill>
              <a:latin typeface="Times New Roman" pitchFamily="18" charset="0"/>
              <a:cs typeface="Times New Roman" pitchFamily="18" charset="0"/>
            </a:endParaRPr>
          </a:p>
          <a:p>
            <a:pPr algn="ctr"/>
            <a:endParaRPr lang="en-GB"/>
          </a:p>
        </p:txBody>
      </p:sp>
      <p:sp>
        <p:nvSpPr>
          <p:cNvPr id="5" name="TextBox 4"/>
          <p:cNvSpPr txBox="1"/>
          <p:nvPr/>
        </p:nvSpPr>
        <p:spPr>
          <a:xfrm>
            <a:off x="395536" y="620688"/>
            <a:ext cx="8280920" cy="646331"/>
          </a:xfrm>
          <a:prstGeom prst="rect">
            <a:avLst/>
          </a:prstGeom>
          <a:noFill/>
        </p:spPr>
        <p:txBody>
          <a:bodyPr wrap="square" rtlCol="0">
            <a:spAutoFit/>
          </a:bodyPr>
          <a:lstStyle/>
          <a:p>
            <a:pPr algn="ctr"/>
            <a:r>
              <a:rPr lang="en-US" b="1" u="sng" smtClean="0">
                <a:solidFill>
                  <a:srgbClr val="0070C0"/>
                </a:solidFill>
                <a:latin typeface="Times New Roman" pitchFamily="18" charset="0"/>
                <a:cs typeface="Times New Roman" pitchFamily="18" charset="0"/>
              </a:rPr>
              <a:t>PHÒNG GIÁO DỤC VÀ ĐÀO TẠO QUẬN LONG BIÊN</a:t>
            </a:r>
          </a:p>
          <a:p>
            <a:pPr algn="ctr"/>
            <a:r>
              <a:rPr lang="en-US" b="1" u="sng" smtClean="0">
                <a:solidFill>
                  <a:srgbClr val="0070C0"/>
                </a:solidFill>
                <a:latin typeface="Times New Roman" pitchFamily="18" charset="0"/>
                <a:cs typeface="Times New Roman" pitchFamily="18" charset="0"/>
              </a:rPr>
              <a:t>TRƯỜNG MẦM NON SƠN CA</a:t>
            </a:r>
            <a:endParaRPr lang="en-GB" b="1" u="sng">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500"/>
                                        <p:tgtEl>
                                          <p:spTgt spid="4">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ox(in)">
                                      <p:cBhvr>
                                        <p:cTn id="16" dur="500"/>
                                        <p:tgtEl>
                                          <p:spTgt spid="4">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ox(in)">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t="-3000" r="-3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395536" y="260648"/>
            <a:ext cx="2520280" cy="1446550"/>
          </a:xfrm>
          <a:prstGeom prst="rect">
            <a:avLst/>
          </a:prstGeom>
          <a:noFill/>
        </p:spPr>
        <p:txBody>
          <a:bodyPr wrap="square" rtlCol="0">
            <a:spAutoFit/>
          </a:bodyPr>
          <a:lstStyle/>
          <a:p>
            <a:r>
              <a:rPr lang="vi-VN" sz="4400">
                <a:latin typeface="+mj-lt"/>
              </a:rPr>
              <a:t>+ Đây là cái </a:t>
            </a:r>
            <a:r>
              <a:rPr lang="vi-VN" sz="4400" smtClean="0">
                <a:latin typeface="+mj-lt"/>
              </a:rPr>
              <a:t>gì</a:t>
            </a:r>
            <a:r>
              <a:rPr lang="en-US" sz="4400" smtClean="0">
                <a:latin typeface="+mj-lt"/>
              </a:rPr>
              <a:t>?</a:t>
            </a:r>
            <a:endParaRPr lang="en-GB" sz="4400">
              <a:latin typeface="+mj-lt"/>
            </a:endParaRPr>
          </a:p>
        </p:txBody>
      </p:sp>
      <p:sp>
        <p:nvSpPr>
          <p:cNvPr id="5" name="TextBox 4"/>
          <p:cNvSpPr txBox="1"/>
          <p:nvPr/>
        </p:nvSpPr>
        <p:spPr>
          <a:xfrm>
            <a:off x="6516216" y="260648"/>
            <a:ext cx="2304256" cy="1446550"/>
          </a:xfrm>
          <a:prstGeom prst="rect">
            <a:avLst/>
          </a:prstGeom>
          <a:noFill/>
        </p:spPr>
        <p:txBody>
          <a:bodyPr wrap="square" rtlCol="0">
            <a:spAutoFit/>
          </a:bodyPr>
          <a:lstStyle/>
          <a:p>
            <a:r>
              <a:rPr lang="en-US" sz="4400" smtClean="0">
                <a:latin typeface="Times New Roman" pitchFamily="18" charset="0"/>
                <a:cs typeface="Times New Roman" pitchFamily="18" charset="0"/>
              </a:rPr>
              <a:t>+ </a:t>
            </a:r>
            <a:r>
              <a:rPr lang="vi-VN" sz="4400" smtClean="0">
                <a:latin typeface="Times New Roman" pitchFamily="18" charset="0"/>
                <a:cs typeface="Times New Roman" pitchFamily="18" charset="0"/>
              </a:rPr>
              <a:t>Váy </a:t>
            </a:r>
            <a:r>
              <a:rPr lang="vi-VN" sz="4400">
                <a:latin typeface="Times New Roman" pitchFamily="18" charset="0"/>
                <a:cs typeface="Times New Roman" pitchFamily="18" charset="0"/>
              </a:rPr>
              <a:t>có màu gì</a:t>
            </a:r>
            <a:r>
              <a:rPr lang="vi-VN" sz="4400" smtClean="0">
                <a:latin typeface="Times New Roman" pitchFamily="18" charset="0"/>
                <a:cs typeface="Times New Roman" pitchFamily="18" charset="0"/>
              </a:rPr>
              <a:t>? </a:t>
            </a:r>
            <a:endParaRPr lang="en-GB" sz="4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slide(fromBottom)">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11560" y="5103674"/>
            <a:ext cx="8136904" cy="1754326"/>
          </a:xfrm>
          <a:prstGeom prst="rect">
            <a:avLst/>
          </a:prstGeom>
          <a:noFill/>
        </p:spPr>
        <p:txBody>
          <a:bodyPr wrap="square" rtlCol="0">
            <a:spAutoFit/>
          </a:bodyPr>
          <a:lstStyle/>
          <a:p>
            <a:r>
              <a:rPr lang="vi-VN" sz="3600" b="1">
                <a:latin typeface="+mj-lt"/>
              </a:rPr>
              <a:t>+ Theo các con váy là trang phục của bạn nào</a:t>
            </a:r>
            <a:r>
              <a:rPr lang="vi-VN" sz="3600" b="1" smtClean="0">
                <a:latin typeface="+mj-lt"/>
              </a:rPr>
              <a:t>?</a:t>
            </a:r>
            <a:r>
              <a:rPr lang="en-US" sz="3600" b="1" smtClean="0">
                <a:latin typeface="+mj-lt"/>
              </a:rPr>
              <a:t> </a:t>
            </a:r>
            <a:r>
              <a:rPr lang="en-US" sz="3600" b="1" smtClean="0">
                <a:latin typeface="Times New Roman" pitchFamily="18" charset="0"/>
                <a:cs typeface="Times New Roman" pitchFamily="18" charset="0"/>
              </a:rPr>
              <a:t>Và được sử dụng vào màu nào trong năm?</a:t>
            </a:r>
            <a:endParaRPr lang="en-GB" sz="36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043608" y="620688"/>
            <a:ext cx="6552728" cy="6555641"/>
          </a:xfrm>
          <a:prstGeom prst="rect">
            <a:avLst/>
          </a:prstGeom>
          <a:noFill/>
        </p:spPr>
        <p:txBody>
          <a:bodyPr wrap="square" rtlCol="0">
            <a:spAutoFit/>
          </a:bodyPr>
          <a:lstStyle/>
          <a:p>
            <a:pPr algn="ctr"/>
            <a:r>
              <a:rPr lang="vi-VN" sz="6000" smtClean="0">
                <a:solidFill>
                  <a:srgbClr val="FF0000"/>
                </a:solidFill>
                <a:latin typeface="+mj-lt"/>
              </a:rPr>
              <a:t>M</a:t>
            </a:r>
            <a:r>
              <a:rPr lang="en-US" sz="6000" smtClean="0">
                <a:solidFill>
                  <a:srgbClr val="FF0000"/>
                </a:solidFill>
                <a:latin typeface="Times New Roman" pitchFamily="18" charset="0"/>
                <a:cs typeface="Times New Roman" pitchFamily="18" charset="0"/>
              </a:rPr>
              <a:t>ở</a:t>
            </a:r>
            <a:r>
              <a:rPr lang="en-US" sz="6000" smtClean="0">
                <a:solidFill>
                  <a:srgbClr val="FF0000"/>
                </a:solidFill>
                <a:latin typeface="+mj-lt"/>
              </a:rPr>
              <a:t> </a:t>
            </a:r>
            <a:r>
              <a:rPr lang="en-US" sz="6000" smtClean="0">
                <a:solidFill>
                  <a:srgbClr val="FF0000"/>
                </a:solidFill>
                <a:latin typeface="Times New Roman" pitchFamily="18" charset="0"/>
                <a:cs typeface="Times New Roman" pitchFamily="18" charset="0"/>
              </a:rPr>
              <a:t>rộng</a:t>
            </a:r>
            <a:r>
              <a:rPr lang="vi-VN" sz="6000" smtClean="0">
                <a:solidFill>
                  <a:srgbClr val="FF0000"/>
                </a:solidFill>
                <a:latin typeface="+mj-lt"/>
              </a:rPr>
              <a:t>: </a:t>
            </a:r>
            <a:r>
              <a:rPr lang="vi-VN" sz="6000">
                <a:solidFill>
                  <a:srgbClr val="FF0000"/>
                </a:solidFill>
                <a:latin typeface="+mj-lt"/>
              </a:rPr>
              <a:t>Ngoài váy ra thì còn những trang phục nào dành cho bạn gái ? </a:t>
            </a:r>
            <a:endParaRPr lang="en-US" sz="6000" smtClean="0">
              <a:solidFill>
                <a:srgbClr val="FF0000"/>
              </a:solidFill>
              <a:latin typeface="+mj-lt"/>
            </a:endParaRPr>
          </a:p>
          <a:p>
            <a:pPr algn="ctr"/>
            <a:r>
              <a:rPr lang="vi-VN" sz="6000" smtClean="0">
                <a:solidFill>
                  <a:srgbClr val="FF0000"/>
                </a:solidFill>
                <a:latin typeface="+mj-lt"/>
              </a:rPr>
              <a:t>(</a:t>
            </a:r>
            <a:r>
              <a:rPr lang="vi-VN" sz="6000">
                <a:solidFill>
                  <a:srgbClr val="FF0000"/>
                </a:solidFill>
                <a:latin typeface="+mj-lt"/>
              </a:rPr>
              <a:t>Cho trẻ quan sát áo hai dây, quần soóc)</a:t>
            </a:r>
            <a:endParaRPr lang="en-GB" sz="6000">
              <a:solidFill>
                <a:srgbClr val="FF0000"/>
              </a:solidFill>
              <a:latin typeface="+mj-lt"/>
            </a:endParaRPr>
          </a:p>
          <a:p>
            <a:pPr algn="ctr"/>
            <a:endParaRPr lang="en-GB" sz="6000">
              <a:solidFill>
                <a:srgbClr val="FF0000"/>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Left Arrow 4"/>
          <p:cNvSpPr/>
          <p:nvPr/>
        </p:nvSpPr>
        <p:spPr>
          <a:xfrm>
            <a:off x="6516216" y="2276872"/>
            <a:ext cx="1224136"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020272" y="1556792"/>
            <a:ext cx="1774845" cy="646331"/>
          </a:xfrm>
          <a:prstGeom prst="rect">
            <a:avLst/>
          </a:prstGeom>
        </p:spPr>
        <p:txBody>
          <a:bodyPr wrap="none">
            <a:spAutoFit/>
          </a:bodyPr>
          <a:lstStyle/>
          <a:p>
            <a:pPr lvl="0"/>
            <a:r>
              <a:rPr lang="en-US" sz="3600">
                <a:solidFill>
                  <a:prstClr val="black"/>
                </a:solidFill>
                <a:latin typeface="Times New Roman" pitchFamily="18" charset="0"/>
                <a:cs typeface="Times New Roman" pitchFamily="18" charset="0"/>
              </a:rPr>
              <a:t>Áo ba lỗ</a:t>
            </a:r>
            <a:endParaRPr lang="en-GB" sz="3600">
              <a:solidFill>
                <a:prstClr val="black"/>
              </a:solidFill>
              <a:latin typeface="Times New Roman" pitchFamily="18" charset="0"/>
              <a:cs typeface="Times New Roman" pitchFamily="18" charset="0"/>
            </a:endParaRPr>
          </a:p>
        </p:txBody>
      </p:sp>
      <p:sp>
        <p:nvSpPr>
          <p:cNvPr id="8" name="Right Arrow 7"/>
          <p:cNvSpPr/>
          <p:nvPr/>
        </p:nvSpPr>
        <p:spPr>
          <a:xfrm>
            <a:off x="467544" y="5301208"/>
            <a:ext cx="180020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23528" y="4509120"/>
            <a:ext cx="1872208" cy="584775"/>
          </a:xfrm>
          <a:prstGeom prst="rect">
            <a:avLst/>
          </a:prstGeom>
          <a:noFill/>
        </p:spPr>
        <p:txBody>
          <a:bodyPr wrap="square" rtlCol="0">
            <a:spAutoFit/>
          </a:bodyPr>
          <a:lstStyle/>
          <a:p>
            <a:r>
              <a:rPr lang="en-US" sz="3200" smtClean="0">
                <a:latin typeface="Times New Roman" pitchFamily="18" charset="0"/>
                <a:cs typeface="Times New Roman" pitchFamily="18" charset="0"/>
              </a:rPr>
              <a:t>Quần đùi</a:t>
            </a:r>
            <a:endParaRPr lang="en-GB"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own Arrow 3"/>
          <p:cNvSpPr/>
          <p:nvPr/>
        </p:nvSpPr>
        <p:spPr>
          <a:xfrm rot="2414798">
            <a:off x="5148064" y="1916832"/>
            <a:ext cx="2088232"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220072" y="836712"/>
            <a:ext cx="3923928" cy="1015663"/>
          </a:xfrm>
          <a:prstGeom prst="rect">
            <a:avLst/>
          </a:prstGeom>
          <a:noFill/>
        </p:spPr>
        <p:txBody>
          <a:bodyPr wrap="square" rtlCol="0">
            <a:spAutoFit/>
          </a:bodyPr>
          <a:lstStyle/>
          <a:p>
            <a:r>
              <a:rPr lang="en-US" sz="6000" smtClean="0">
                <a:latin typeface="Times New Roman" pitchFamily="18" charset="0"/>
                <a:cs typeface="Times New Roman" pitchFamily="18" charset="0"/>
              </a:rPr>
              <a:t>Áo hai dây</a:t>
            </a:r>
            <a:endParaRPr lang="en-GB" sz="6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0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99592" y="980728"/>
            <a:ext cx="6912768" cy="4524315"/>
          </a:xfrm>
          <a:prstGeom prst="rect">
            <a:avLst/>
          </a:prstGeom>
          <a:noFill/>
        </p:spPr>
        <p:txBody>
          <a:bodyPr wrap="square" rtlCol="0">
            <a:spAutoFit/>
          </a:bodyPr>
          <a:lstStyle/>
          <a:p>
            <a:pPr algn="ctr"/>
            <a:r>
              <a:rPr lang="vi-VN" sz="4800">
                <a:solidFill>
                  <a:srgbClr val="0070C0"/>
                </a:solidFill>
                <a:latin typeface="+mj-lt"/>
              </a:rPr>
              <a:t>Đây là những trang phục mùa hè dành cho các bạn con gái. Quần áo màu hè thường được làm bằng những chất liệu vải cotton, mỏng, nhẹ và rất mát.</a:t>
            </a:r>
            <a:endParaRPr lang="en-GB" sz="4800">
              <a:solidFill>
                <a:srgbClr val="0070C0"/>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1520" y="260648"/>
            <a:ext cx="2520280" cy="646331"/>
          </a:xfrm>
          <a:prstGeom prst="rect">
            <a:avLst/>
          </a:prstGeom>
          <a:noFill/>
        </p:spPr>
        <p:txBody>
          <a:bodyPr wrap="square" rtlCol="0">
            <a:spAutoFit/>
          </a:bodyPr>
          <a:lstStyle/>
          <a:p>
            <a:r>
              <a:rPr lang="vi-VN" sz="3600">
                <a:latin typeface="+mj-lt"/>
              </a:rPr>
              <a:t>+ Đây là </a:t>
            </a:r>
            <a:r>
              <a:rPr lang="vi-VN" sz="3600" smtClean="0">
                <a:latin typeface="+mj-lt"/>
              </a:rPr>
              <a:t>gì</a:t>
            </a:r>
            <a:r>
              <a:rPr lang="vi-VN" sz="3600">
                <a:latin typeface="+mj-lt"/>
              </a:rPr>
              <a:t>? </a:t>
            </a:r>
            <a:endParaRPr lang="en-GB" sz="3600">
              <a:latin typeface="+mj-lt"/>
            </a:endParaRPr>
          </a:p>
        </p:txBody>
      </p:sp>
      <p:sp>
        <p:nvSpPr>
          <p:cNvPr id="5" name="TextBox 4"/>
          <p:cNvSpPr txBox="1"/>
          <p:nvPr/>
        </p:nvSpPr>
        <p:spPr>
          <a:xfrm>
            <a:off x="6228184" y="5877272"/>
            <a:ext cx="2592288" cy="1077218"/>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 Bộ quần áo có </a:t>
            </a:r>
            <a:r>
              <a:rPr lang="vi-VN" sz="3200" smtClean="0">
                <a:latin typeface="Times New Roman" pitchFamily="18" charset="0"/>
                <a:cs typeface="Times New Roman" pitchFamily="18" charset="0"/>
              </a:rPr>
              <a:t>màu </a:t>
            </a:r>
            <a:r>
              <a:rPr lang="vi-VN" sz="3200">
                <a:latin typeface="Times New Roman" pitchFamily="18" charset="0"/>
                <a:cs typeface="Times New Roman" pitchFamily="18" charset="0"/>
              </a:rPr>
              <a:t>gì</a:t>
            </a:r>
            <a:r>
              <a:rPr lang="vi-VN" sz="3200" smtClean="0">
                <a:latin typeface="Times New Roman" pitchFamily="18" charset="0"/>
                <a:cs typeface="Times New Roman" pitchFamily="18" charset="0"/>
              </a:rPr>
              <a:t>?</a:t>
            </a:r>
            <a:endParaRPr lang="en-GB"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39552" y="5877272"/>
            <a:ext cx="7776864" cy="954107"/>
          </a:xfrm>
          <a:prstGeom prst="rect">
            <a:avLst/>
          </a:prstGeom>
          <a:noFill/>
        </p:spPr>
        <p:txBody>
          <a:bodyPr wrap="square" rtlCol="0">
            <a:spAutoFit/>
          </a:bodyPr>
          <a:lstStyle/>
          <a:p>
            <a:pPr algn="ctr"/>
            <a:r>
              <a:rPr lang="en-US" sz="2800" smtClean="0">
                <a:solidFill>
                  <a:srgbClr val="0070C0"/>
                </a:solidFill>
                <a:latin typeface="Times New Roman" pitchFamily="18" charset="0"/>
                <a:cs typeface="Times New Roman" pitchFamily="18" charset="0"/>
              </a:rPr>
              <a:t>Chúng mình cùng nhìn xem đây là áo cộc tay dành cho bạn trai hay bạn gái?</a:t>
            </a:r>
            <a:endParaRPr lang="en-GB" sz="280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plus(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043608" y="908720"/>
            <a:ext cx="7056784" cy="4832092"/>
          </a:xfrm>
          <a:prstGeom prst="rect">
            <a:avLst/>
          </a:prstGeom>
          <a:noFill/>
        </p:spPr>
        <p:txBody>
          <a:bodyPr wrap="square" rtlCol="0">
            <a:spAutoFit/>
          </a:bodyPr>
          <a:lstStyle/>
          <a:p>
            <a:r>
              <a:rPr lang="vi-VN" sz="2800" b="1">
                <a:latin typeface="+mj-lt"/>
              </a:rPr>
              <a:t>* Kiến thức: </a:t>
            </a:r>
            <a:endParaRPr lang="en-GB" sz="2800" smtClean="0">
              <a:latin typeface="+mj-lt"/>
            </a:endParaRPr>
          </a:p>
          <a:p>
            <a:r>
              <a:rPr lang="vi-VN" sz="2800">
                <a:latin typeface="+mj-lt"/>
              </a:rPr>
              <a:t>- Trẻ biết được đặc điểm của nổi bật của một số trang phục bạn trai, bạn gái.</a:t>
            </a:r>
            <a:endParaRPr lang="en-GB" sz="2800">
              <a:latin typeface="+mj-lt"/>
            </a:endParaRPr>
          </a:p>
          <a:p>
            <a:r>
              <a:rPr lang="vi-VN" sz="2800">
                <a:latin typeface="+mj-lt"/>
              </a:rPr>
              <a:t>- Trẻ biết mặc trang phục phù hợp với thời tiết.</a:t>
            </a:r>
            <a:endParaRPr lang="en-GB" sz="2800">
              <a:latin typeface="+mj-lt"/>
            </a:endParaRPr>
          </a:p>
          <a:p>
            <a:r>
              <a:rPr lang="vi-VN" sz="2800" b="1">
                <a:latin typeface="+mj-lt"/>
              </a:rPr>
              <a:t>* Kỹ năng:</a:t>
            </a:r>
            <a:endParaRPr lang="en-GB" sz="2800" smtClean="0">
              <a:latin typeface="+mj-lt"/>
            </a:endParaRPr>
          </a:p>
          <a:p>
            <a:r>
              <a:rPr lang="vi-VN" sz="2800">
                <a:latin typeface="+mj-lt"/>
              </a:rPr>
              <a:t>- Rèn khả năng quan sát, nhận xét, phân biệt, ghi nhớ có chủ định.</a:t>
            </a:r>
            <a:endParaRPr lang="en-GB" sz="2800">
              <a:latin typeface="+mj-lt"/>
            </a:endParaRPr>
          </a:p>
          <a:p>
            <a:r>
              <a:rPr lang="vi-VN" sz="2800">
                <a:latin typeface="+mj-lt"/>
              </a:rPr>
              <a:t>- Biết hợp tác cùng bạn trong hoạt động.</a:t>
            </a:r>
            <a:endParaRPr lang="en-GB" sz="2800">
              <a:latin typeface="+mj-lt"/>
            </a:endParaRPr>
          </a:p>
          <a:p>
            <a:pPr>
              <a:buFontTx/>
              <a:buChar char="-"/>
            </a:pPr>
            <a:r>
              <a:rPr lang="vi-VN" sz="2800" smtClean="0">
                <a:latin typeface="+mj-lt"/>
              </a:rPr>
              <a:t>Trả </a:t>
            </a:r>
            <a:r>
              <a:rPr lang="vi-VN" sz="2800">
                <a:latin typeface="+mj-lt"/>
              </a:rPr>
              <a:t>lời câu hỏi của cô rõ ràng, không </a:t>
            </a:r>
            <a:r>
              <a:rPr lang="vi-VN" sz="2800" smtClean="0">
                <a:latin typeface="+mj-lt"/>
              </a:rPr>
              <a:t>ngọng</a:t>
            </a:r>
            <a:endParaRPr lang="en-US" sz="2800" smtClean="0">
              <a:latin typeface="+mj-lt"/>
            </a:endParaRPr>
          </a:p>
          <a:p>
            <a:r>
              <a:rPr lang="vi-VN" sz="2800" b="1" smtClean="0">
                <a:latin typeface="+mj-lt"/>
              </a:rPr>
              <a:t> </a:t>
            </a:r>
            <a:r>
              <a:rPr lang="vi-VN" sz="2800" b="1">
                <a:latin typeface="+mj-lt"/>
              </a:rPr>
              <a:t>*Thái độ:</a:t>
            </a:r>
            <a:endParaRPr lang="en-GB" sz="2800" smtClean="0">
              <a:latin typeface="+mj-lt"/>
            </a:endParaRPr>
          </a:p>
          <a:p>
            <a:r>
              <a:rPr lang="vi-VN" sz="2800">
                <a:latin typeface="+mj-lt"/>
              </a:rPr>
              <a:t>- Trẻ hứng thú tham gia vào các hoạt động.</a:t>
            </a:r>
            <a:endParaRPr lang="en-GB" sz="28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circle(in)">
                                      <p:cBhvr>
                                        <p:cTn id="25" dur="2000"/>
                                        <p:tgtEl>
                                          <p:spTgt spid="6">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circle(in)">
                                      <p:cBhvr>
                                        <p:cTn id="28" dur="2000"/>
                                        <p:tgtEl>
                                          <p:spTgt spid="6">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circle(in)">
                                      <p:cBhvr>
                                        <p:cTn id="31"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11560" y="0"/>
            <a:ext cx="7632848" cy="1323439"/>
          </a:xfrm>
          <a:prstGeom prst="rect">
            <a:avLst/>
          </a:prstGeom>
          <a:noFill/>
        </p:spPr>
        <p:txBody>
          <a:bodyPr wrap="square" rtlCol="0">
            <a:spAutoFit/>
          </a:bodyPr>
          <a:lstStyle/>
          <a:p>
            <a:pPr algn="ctr"/>
            <a:r>
              <a:rPr lang="vi-VN" sz="4000" smtClean="0">
                <a:solidFill>
                  <a:srgbClr val="FF0000"/>
                </a:solidFill>
                <a:latin typeface="+mj-lt"/>
              </a:rPr>
              <a:t>C</a:t>
            </a:r>
            <a:r>
              <a:rPr lang="en-US" sz="4000" smtClean="0">
                <a:solidFill>
                  <a:srgbClr val="FF0000"/>
                </a:solidFill>
                <a:latin typeface="Times New Roman" pitchFamily="18" charset="0"/>
                <a:cs typeface="Times New Roman" pitchFamily="18" charset="0"/>
              </a:rPr>
              <a:t>òn </a:t>
            </a:r>
            <a:r>
              <a:rPr lang="en-US" sz="4000" smtClean="0">
                <a:solidFill>
                  <a:srgbClr val="FF0000"/>
                </a:solidFill>
                <a:latin typeface="+mj-lt"/>
              </a:rPr>
              <a:t>c</a:t>
            </a:r>
            <a:r>
              <a:rPr lang="vi-VN" sz="4000" smtClean="0">
                <a:solidFill>
                  <a:srgbClr val="FF0000"/>
                </a:solidFill>
                <a:latin typeface="+mj-lt"/>
              </a:rPr>
              <a:t>hiếc </a:t>
            </a:r>
            <a:r>
              <a:rPr lang="vi-VN" sz="4000">
                <a:solidFill>
                  <a:srgbClr val="FF0000"/>
                </a:solidFill>
                <a:latin typeface="+mj-lt"/>
              </a:rPr>
              <a:t>quần này như thế nào? Quần ngắn hay dài?</a:t>
            </a:r>
            <a:endParaRPr lang="en-GB" sz="400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755576" y="764704"/>
            <a:ext cx="7704856" cy="5632311"/>
          </a:xfrm>
          <a:prstGeom prst="rect">
            <a:avLst/>
          </a:prstGeom>
          <a:noFill/>
        </p:spPr>
        <p:txBody>
          <a:bodyPr wrap="square" rtlCol="0">
            <a:spAutoFit/>
          </a:bodyPr>
          <a:lstStyle/>
          <a:p>
            <a:pPr algn="ctr"/>
            <a:r>
              <a:rPr lang="vi-VN" sz="6000" smtClean="0">
                <a:solidFill>
                  <a:srgbClr val="FF0000"/>
                </a:solidFill>
                <a:latin typeface="+mj-lt"/>
              </a:rPr>
              <a:t>M</a:t>
            </a:r>
            <a:r>
              <a:rPr lang="en-US" sz="6000" smtClean="0">
                <a:solidFill>
                  <a:srgbClr val="FF0000"/>
                </a:solidFill>
                <a:latin typeface="Times New Roman" pitchFamily="18" charset="0"/>
                <a:cs typeface="Times New Roman" pitchFamily="18" charset="0"/>
              </a:rPr>
              <a:t>ở rộng</a:t>
            </a:r>
            <a:r>
              <a:rPr lang="vi-VN" sz="6000" smtClean="0">
                <a:solidFill>
                  <a:srgbClr val="FF0000"/>
                </a:solidFill>
                <a:latin typeface="+mj-lt"/>
              </a:rPr>
              <a:t>: </a:t>
            </a:r>
            <a:r>
              <a:rPr lang="vi-VN" sz="6000">
                <a:solidFill>
                  <a:srgbClr val="FF0000"/>
                </a:solidFill>
                <a:latin typeface="+mj-lt"/>
              </a:rPr>
              <a:t>Những trang phục mùa hè nào dành cho các bạn con trai? (Cho trẻ quan sát thêm áo ba lỗ, áo phông cộc tay, quần dài) </a:t>
            </a:r>
            <a:endParaRPr lang="en-GB" sz="6000">
              <a:solidFill>
                <a:srgbClr val="FF0000"/>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Left Arrow 3"/>
          <p:cNvSpPr/>
          <p:nvPr/>
        </p:nvSpPr>
        <p:spPr>
          <a:xfrm rot="18731594">
            <a:off x="5110159" y="1332783"/>
            <a:ext cx="1368152"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156176" y="404664"/>
            <a:ext cx="2520280" cy="830997"/>
          </a:xfrm>
          <a:prstGeom prst="rect">
            <a:avLst/>
          </a:prstGeom>
          <a:noFill/>
        </p:spPr>
        <p:txBody>
          <a:bodyPr wrap="square" rtlCol="0">
            <a:spAutoFit/>
          </a:bodyPr>
          <a:lstStyle/>
          <a:p>
            <a:r>
              <a:rPr lang="en-US" sz="4800" smtClean="0">
                <a:solidFill>
                  <a:srgbClr val="FF0000"/>
                </a:solidFill>
                <a:latin typeface="Times New Roman" pitchFamily="18" charset="0"/>
                <a:cs typeface="Times New Roman" pitchFamily="18" charset="0"/>
              </a:rPr>
              <a:t>Áo ba lỗ</a:t>
            </a:r>
            <a:endParaRPr lang="en-GB" sz="4800">
              <a:solidFill>
                <a:srgbClr val="FF0000"/>
              </a:solidFill>
              <a:latin typeface="Times New Roman" pitchFamily="18" charset="0"/>
              <a:cs typeface="Times New Roman" pitchFamily="18" charset="0"/>
            </a:endParaRPr>
          </a:p>
        </p:txBody>
      </p:sp>
      <p:sp>
        <p:nvSpPr>
          <p:cNvPr id="6" name="Right Arrow 5"/>
          <p:cNvSpPr/>
          <p:nvPr/>
        </p:nvSpPr>
        <p:spPr>
          <a:xfrm>
            <a:off x="2123728" y="3861048"/>
            <a:ext cx="165618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1520" y="3789040"/>
            <a:ext cx="1656184" cy="1446550"/>
          </a:xfrm>
          <a:prstGeom prst="rect">
            <a:avLst/>
          </a:prstGeom>
          <a:noFill/>
        </p:spPr>
        <p:txBody>
          <a:bodyPr wrap="square" rtlCol="0">
            <a:spAutoFit/>
          </a:bodyPr>
          <a:lstStyle/>
          <a:p>
            <a:pPr algn="ctr"/>
            <a:r>
              <a:rPr lang="en-US" sz="4400" smtClean="0">
                <a:solidFill>
                  <a:srgbClr val="FF0000"/>
                </a:solidFill>
                <a:latin typeface="Times New Roman" pitchFamily="18" charset="0"/>
                <a:cs typeface="Times New Roman" pitchFamily="18" charset="0"/>
              </a:rPr>
              <a:t>Quần ngố</a:t>
            </a:r>
            <a:endParaRPr lang="en-GB" sz="4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Horizont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76000"/>
          </a:stretch>
        </a:blipFill>
        <a:effectLst/>
      </p:bgPr>
    </p:bg>
    <p:spTree>
      <p:nvGrpSpPr>
        <p:cNvPr id="1" name=""/>
        <p:cNvGrpSpPr/>
        <p:nvPr/>
      </p:nvGrpSpPr>
      <p:grpSpPr>
        <a:xfrm>
          <a:off x="0" y="0"/>
          <a:ext cx="0" cy="0"/>
          <a:chOff x="0" y="0"/>
          <a:chExt cx="0" cy="0"/>
        </a:xfrm>
      </p:grpSpPr>
      <p:sp>
        <p:nvSpPr>
          <p:cNvPr id="4" name="TextBox 3"/>
          <p:cNvSpPr txBox="1"/>
          <p:nvPr/>
        </p:nvSpPr>
        <p:spPr>
          <a:xfrm>
            <a:off x="899592" y="260648"/>
            <a:ext cx="6624736" cy="1015663"/>
          </a:xfrm>
          <a:prstGeom prst="rect">
            <a:avLst/>
          </a:prstGeom>
          <a:noFill/>
        </p:spPr>
        <p:txBody>
          <a:bodyPr wrap="square" rtlCol="0">
            <a:spAutoFit/>
          </a:bodyPr>
          <a:lstStyle/>
          <a:p>
            <a:pPr algn="ctr"/>
            <a:r>
              <a:rPr lang="en-US" sz="6000" smtClean="0">
                <a:solidFill>
                  <a:srgbClr val="FF0000"/>
                </a:solidFill>
                <a:latin typeface="Times New Roman" pitchFamily="18" charset="0"/>
                <a:cs typeface="Times New Roman" pitchFamily="18" charset="0"/>
              </a:rPr>
              <a:t>Áo sơ mi</a:t>
            </a:r>
            <a:endParaRPr lang="en-GB" sz="6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67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331640" y="692696"/>
            <a:ext cx="5040560" cy="5632311"/>
          </a:xfrm>
          <a:prstGeom prst="rect">
            <a:avLst/>
          </a:prstGeom>
          <a:noFill/>
        </p:spPr>
        <p:txBody>
          <a:bodyPr wrap="square" rtlCol="0">
            <a:spAutoFit/>
          </a:bodyPr>
          <a:lstStyle/>
          <a:p>
            <a:r>
              <a:rPr lang="vi-VN" sz="4000">
                <a:latin typeface="+mj-lt"/>
              </a:rPr>
              <a:t>Trang phục mùa hè dành cho những bạn trai được làm từ những chất liệu cotton, mỏng nhẹ, thoáng mát thấm mồ hôi và cũng có rất nhiều kiểu dáng , màu sắc đẹp mắt.</a:t>
            </a:r>
            <a:endParaRPr lang="en-GB" sz="4000">
              <a:latin typeface="+mj-lt"/>
            </a:endParaRPr>
          </a:p>
          <a:p>
            <a:endParaRPr lang="en-GB" sz="400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1331640" y="980728"/>
            <a:ext cx="5904656" cy="4154984"/>
          </a:xfrm>
          <a:prstGeom prst="rect">
            <a:avLst/>
          </a:prstGeom>
          <a:noFill/>
        </p:spPr>
        <p:txBody>
          <a:bodyPr wrap="square" rtlCol="0">
            <a:spAutoFit/>
          </a:bodyPr>
          <a:lstStyle/>
          <a:p>
            <a:pPr algn="ctr"/>
            <a:r>
              <a:rPr lang="vi-VN" sz="6600" b="1">
                <a:solidFill>
                  <a:srgbClr val="0070C0"/>
                </a:solidFill>
                <a:latin typeface="+mj-lt"/>
              </a:rPr>
              <a:t>GD:</a:t>
            </a:r>
            <a:r>
              <a:rPr lang="vi-VN" sz="6600">
                <a:solidFill>
                  <a:srgbClr val="0070C0"/>
                </a:solidFill>
                <a:latin typeface="+mj-lt"/>
              </a:rPr>
              <a:t> Các con phải biết giữ gìn quần áo sạch sẽ, gọn gàng.</a:t>
            </a:r>
            <a:endParaRPr lang="en-GB" sz="6600">
              <a:solidFill>
                <a:srgbClr val="0070C0"/>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43608" y="332656"/>
            <a:ext cx="6768752" cy="5509200"/>
          </a:xfrm>
          <a:prstGeom prst="rect">
            <a:avLst/>
          </a:prstGeom>
          <a:noFill/>
        </p:spPr>
        <p:txBody>
          <a:bodyPr wrap="square" rtlCol="0">
            <a:spAutoFit/>
          </a:bodyPr>
          <a:lstStyle/>
          <a:p>
            <a:r>
              <a:rPr lang="en-US" sz="3200" b="1" smtClean="0">
                <a:latin typeface="Times New Roman" pitchFamily="18" charset="0"/>
                <a:cs typeface="Times New Roman" pitchFamily="18" charset="0"/>
              </a:rPr>
              <a:t>CHUẨN BỊ:</a:t>
            </a:r>
          </a:p>
          <a:p>
            <a:r>
              <a:rPr lang="vi-VN" sz="3200" b="1" smtClean="0">
                <a:latin typeface="+mj-lt"/>
              </a:rPr>
              <a:t>* </a:t>
            </a:r>
            <a:r>
              <a:rPr lang="vi-VN" sz="3200" b="1">
                <a:latin typeface="+mj-lt"/>
              </a:rPr>
              <a:t>Đồ dùng của cô:</a:t>
            </a:r>
            <a:r>
              <a:rPr lang="vi-VN" sz="3200">
                <a:latin typeface="+mj-lt"/>
              </a:rPr>
              <a:t> </a:t>
            </a:r>
            <a:endParaRPr lang="en-GB" sz="3200">
              <a:latin typeface="+mj-lt"/>
            </a:endParaRPr>
          </a:p>
          <a:p>
            <a:r>
              <a:rPr lang="vi-VN" sz="3200">
                <a:latin typeface="+mj-lt"/>
              </a:rPr>
              <a:t>- Trang phục bạn gái (váy xòe, áo  hai dây, áo cộc tay, quần soóc ngắn)</a:t>
            </a:r>
            <a:endParaRPr lang="en-GB" sz="3200">
              <a:latin typeface="+mj-lt"/>
            </a:endParaRPr>
          </a:p>
          <a:p>
            <a:r>
              <a:rPr lang="vi-VN" sz="3200">
                <a:latin typeface="+mj-lt"/>
              </a:rPr>
              <a:t>- Trang phục bạn trai (Áo cộc tay, áo sơ mi, quần soóc bò)</a:t>
            </a:r>
            <a:endParaRPr lang="en-GB" sz="3200">
              <a:latin typeface="+mj-lt"/>
            </a:endParaRPr>
          </a:p>
          <a:p>
            <a:r>
              <a:rPr lang="vi-VN" sz="3200" b="1">
                <a:latin typeface="+mj-lt"/>
              </a:rPr>
              <a:t>* Đồ dùng của trẻ:</a:t>
            </a:r>
            <a:endParaRPr lang="en-GB" sz="3200" smtClean="0">
              <a:latin typeface="+mj-lt"/>
            </a:endParaRPr>
          </a:p>
          <a:p>
            <a:r>
              <a:rPr lang="vi-VN" sz="3200">
                <a:latin typeface="+mj-lt"/>
              </a:rPr>
              <a:t>- Lô tô trang phục bạn trai, bạn gái.</a:t>
            </a:r>
            <a:endParaRPr lang="en-GB" sz="3200">
              <a:latin typeface="+mj-lt"/>
            </a:endParaRPr>
          </a:p>
          <a:p>
            <a:r>
              <a:rPr lang="vi-VN" sz="3200">
                <a:latin typeface="+mj-lt"/>
              </a:rPr>
              <a:t>- 2 bảng gai</a:t>
            </a:r>
            <a:endParaRPr lang="en-GB" sz="3200">
              <a:latin typeface="+mj-lt"/>
            </a:endParaRPr>
          </a:p>
          <a:p>
            <a:r>
              <a:rPr lang="vi-VN" sz="3200">
                <a:latin typeface="+mj-lt"/>
              </a:rPr>
              <a:t>- Bài tập nối trang phục phù hợp với giới tính</a:t>
            </a:r>
            <a:endParaRPr lang="en-GB" sz="32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dissolve">
                                      <p:cBhvr>
                                        <p:cTn id="25" dur="500"/>
                                        <p:tgtEl>
                                          <p:spTgt spid="4">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dissolve">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91680" y="1412776"/>
            <a:ext cx="6768752" cy="1754326"/>
          </a:xfrm>
          <a:prstGeom prst="rect">
            <a:avLst/>
          </a:prstGeom>
          <a:noFill/>
        </p:spPr>
        <p:txBody>
          <a:bodyPr wrap="square" rtlCol="0">
            <a:spAutoFit/>
          </a:bodyPr>
          <a:lstStyle/>
          <a:p>
            <a:r>
              <a:rPr lang="en-US" sz="3600" smtClean="0">
                <a:solidFill>
                  <a:srgbClr val="FF0000"/>
                </a:solidFill>
                <a:latin typeface="Times New Roman" pitchFamily="18" charset="0"/>
                <a:cs typeface="Times New Roman" pitchFamily="18" charset="0"/>
              </a:rPr>
              <a:t>HOẠT ĐỘNG 1: Ổn định tổ chức</a:t>
            </a:r>
          </a:p>
          <a:p>
            <a:r>
              <a:rPr lang="en-US" sz="3600" smtClean="0">
                <a:solidFill>
                  <a:srgbClr val="FF0000"/>
                </a:solidFill>
                <a:latin typeface="Times New Roman" pitchFamily="18" charset="0"/>
                <a:cs typeface="Times New Roman" pitchFamily="18" charset="0"/>
              </a:rPr>
              <a:t>- Cho trẻ xem tranh về các bạn biểu diễn thời trang</a:t>
            </a:r>
            <a:endParaRPr lang="en-GB" sz="36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15616" y="5733256"/>
            <a:ext cx="7056784" cy="769441"/>
          </a:xfrm>
          <a:prstGeom prst="rect">
            <a:avLst/>
          </a:prstGeom>
          <a:noFill/>
        </p:spPr>
        <p:txBody>
          <a:bodyPr wrap="square" rtlCol="0">
            <a:spAutoFit/>
          </a:bodyPr>
          <a:lstStyle/>
          <a:p>
            <a:pPr algn="ctr"/>
            <a:r>
              <a:rPr lang="en-US" sz="4400" smtClean="0">
                <a:latin typeface="Times New Roman" pitchFamily="18" charset="0"/>
                <a:cs typeface="Times New Roman" pitchFamily="18" charset="0"/>
              </a:rPr>
              <a:t>Các bạn đang làm gì vậy nhỉ?</a:t>
            </a:r>
            <a:endParaRPr lang="en-GB" sz="4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51520" y="5157192"/>
            <a:ext cx="7920880" cy="1938992"/>
          </a:xfrm>
          <a:prstGeom prst="rect">
            <a:avLst/>
          </a:prstGeom>
          <a:noFill/>
        </p:spPr>
        <p:txBody>
          <a:bodyPr wrap="square" rtlCol="0">
            <a:spAutoFit/>
          </a:bodyPr>
          <a:lstStyle/>
          <a:p>
            <a:pPr algn="ctr"/>
            <a:r>
              <a:rPr lang="en-US" sz="4000" smtClean="0">
                <a:solidFill>
                  <a:srgbClr val="002060"/>
                </a:solidFill>
                <a:latin typeface="Times New Roman" pitchFamily="18" charset="0"/>
                <a:cs typeface="Times New Roman" pitchFamily="18" charset="0"/>
              </a:rPr>
              <a:t>Chúng mình nhìn xem các bạn mặc quần áo như thế nào để biểu diễn?</a:t>
            </a:r>
            <a:endParaRPr lang="en-GB" sz="4000" smtClean="0">
              <a:solidFill>
                <a:srgbClr val="002060"/>
              </a:solidFill>
              <a:latin typeface="Times New Roman" pitchFamily="18" charset="0"/>
              <a:cs typeface="Times New Roman" pitchFamily="18" charset="0"/>
            </a:endParaRPr>
          </a:p>
          <a:p>
            <a:pPr algn="ctr"/>
            <a:endParaRPr lang="en-GB" sz="40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39552" y="1412776"/>
            <a:ext cx="8136904" cy="2800767"/>
          </a:xfrm>
          <a:prstGeom prst="rect">
            <a:avLst/>
          </a:prstGeom>
          <a:noFill/>
        </p:spPr>
        <p:txBody>
          <a:bodyPr wrap="square" rtlCol="0">
            <a:spAutoFit/>
          </a:bodyPr>
          <a:lstStyle/>
          <a:p>
            <a:pPr algn="ctr"/>
            <a:r>
              <a:rPr lang="en-US" sz="8800" smtClean="0">
                <a:latin typeface="Times New Roman" pitchFamily="18" charset="0"/>
                <a:cs typeface="Times New Roman" pitchFamily="18" charset="0"/>
              </a:rPr>
              <a:t>HOẠT ĐỘNG 2: Đàm thoại</a:t>
            </a:r>
            <a:endParaRPr lang="en-GB" sz="8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71&quot;/&gt;&lt;/object&gt;&lt;object type=&quot;3&quot; unique_id=&quot;10009&quot;&gt;&lt;property id=&quot;20148&quot; value=&quot;5&quot;/&gt;&lt;property id=&quot;20300&quot; value=&quot;Slide 6&quot;/&gt;&lt;property id=&quot;20307&quot; value=&quot;274&quot;/&gt;&lt;/object&gt;&lt;object type=&quot;3&quot; unique_id=&quot;10010&quot;&gt;&lt;property id=&quot;20148&quot; value=&quot;5&quot;/&gt;&lt;property id=&quot;20300&quot; value=&quot;Slide 7&quot;/&gt;&lt;property id=&quot;20307&quot; value=&quot;275&quot;/&gt;&lt;/object&gt;&lt;object type=&quot;3&quot; unique_id=&quot;10011&quot;&gt;&lt;property id=&quot;20148&quot; value=&quot;5&quot;/&gt;&lt;property id=&quot;20300&quot; value=&quot;Slide 8&quot;/&gt;&lt;property id=&quot;20307&quot; value=&quot;272&quot;/&gt;&lt;/object&gt;&lt;object type=&quot;3&quot; unique_id=&quot;10012&quot;&gt;&lt;property id=&quot;20148&quot; value=&quot;5&quot;/&gt;&lt;property id=&quot;20300&quot; value=&quot;Slide 9&quot;/&gt;&lt;property id=&quot;20307&quot; value=&quot;260&quot;/&gt;&lt;/object&gt;&lt;object type=&quot;3&quot; unique_id=&quot;10013&quot;&gt;&lt;property id=&quot;20148&quot; value=&quot;5&quot;/&gt;&lt;property id=&quot;20300&quot; value=&quot;Slide 10&quot;/&gt;&lt;property id=&quot;20307&quot; value=&quot;273&quot;/&gt;&lt;/object&gt;&lt;object type=&quot;3&quot; unique_id=&quot;10014&quot;&gt;&lt;property id=&quot;20148&quot; value=&quot;5&quot;/&gt;&lt;property id=&quot;20300&quot; value=&quot;Slide 11&quot;/&gt;&lt;property id=&quot;20307&quot; value=&quot;276&quot;/&gt;&lt;/object&gt;&lt;object type=&quot;3&quot; unique_id=&quot;10015&quot;&gt;&lt;property id=&quot;20148&quot; value=&quot;5&quot;/&gt;&lt;property id=&quot;20300&quot; value=&quot;Slide 12&quot;/&gt;&lt;property id=&quot;20307&quot; value=&quot;289&quot;/&gt;&lt;/object&gt;&lt;object type=&quot;3&quot; unique_id=&quot;10016&quot;&gt;&lt;property id=&quot;20148&quot; value=&quot;5&quot;/&gt;&lt;property id=&quot;20300&quot; value=&quot;Slide 13&quot;/&gt;&lt;property id=&quot;20307&quot; value=&quot;277&quot;/&gt;&lt;/object&gt;&lt;object type=&quot;3&quot; unique_id=&quot;10017&quot;&gt;&lt;property id=&quot;20148&quot; value=&quot;5&quot;/&gt;&lt;property id=&quot;20300&quot; value=&quot;Slide 14&quot;/&gt;&lt;property id=&quot;20307&quot; value=&quot;278&quot;/&gt;&lt;/object&gt;&lt;object type=&quot;3&quot; unique_id=&quot;10018&quot;&gt;&lt;property id=&quot;20148&quot; value=&quot;5&quot;/&gt;&lt;property id=&quot;20300&quot; value=&quot;Slide 15&quot;/&gt;&lt;property id=&quot;20307&quot; value=&quot;280&quot;/&gt;&lt;/object&gt;&lt;object type=&quot;3&quot; unique_id=&quot;10019&quot;&gt;&lt;property id=&quot;20148&quot; value=&quot;5&quot;/&gt;&lt;property id=&quot;20300&quot; value=&quot;Slide 16&quot;/&gt;&lt;property id=&quot;20307&quot; value=&quot;281&quot;/&gt;&lt;/object&gt;&lt;object type=&quot;3&quot; unique_id=&quot;10020&quot;&gt;&lt;property id=&quot;20148&quot; value=&quot;5&quot;/&gt;&lt;property id=&quot;20300&quot; value=&quot;Slide 17&quot;/&gt;&lt;property id=&quot;20307&quot; value=&quot;261&quot;/&gt;&lt;/object&gt;&lt;object type=&quot;3&quot; unique_id=&quot;10021&quot;&gt;&lt;property id=&quot;20148&quot; value=&quot;5&quot;/&gt;&lt;property id=&quot;20300&quot; value=&quot;Slide 18&quot;/&gt;&lt;property id=&quot;20307&quot; value=&quot;287&quot;/&gt;&lt;/object&gt;&lt;object type=&quot;3&quot; unique_id=&quot;10022&quot;&gt;&lt;property id=&quot;20148&quot; value=&quot;5&quot;/&gt;&lt;property id=&quot;20300&quot; value=&quot;Slide 19&quot;/&gt;&lt;property id=&quot;20307&quot; value=&quot;290&quot;/&gt;&lt;/object&gt;&lt;object type=&quot;3&quot; unique_id=&quot;10023&quot;&gt;&lt;property id=&quot;20148&quot; value=&quot;5&quot;/&gt;&lt;property id=&quot;20300&quot; value=&quot;Slide 20&quot;/&gt;&lt;property id=&quot;20307&quot; value=&quot;291&quot;/&gt;&lt;/object&gt;&lt;object type=&quot;3&quot; unique_id=&quot;10024&quot;&gt;&lt;property id=&quot;20148&quot; value=&quot;5&quot;/&gt;&lt;property id=&quot;20300&quot; value=&quot;Slide 21&quot;/&gt;&lt;property id=&quot;20307&quot; value=&quot;292&quot;/&gt;&lt;/object&gt;&lt;object type=&quot;3&quot; unique_id=&quot;10025&quot;&gt;&lt;property id=&quot;20148&quot; value=&quot;5&quot;/&gt;&lt;property id=&quot;20300&quot; value=&quot;Slide 22&quot;/&gt;&lt;property id=&quot;20307&quot; value=&quot;282&quot;/&gt;&lt;/object&gt;&lt;object type=&quot;3&quot; unique_id=&quot;10026&quot;&gt;&lt;property id=&quot;20148&quot; value=&quot;5&quot;/&gt;&lt;property id=&quot;20300&quot; value=&quot;Slide 23&quot;/&gt;&lt;property id=&quot;20307&quot; value=&quot;283&quot;/&gt;&lt;/object&gt;&lt;object type=&quot;3&quot; unique_id=&quot;10027&quot;&gt;&lt;property id=&quot;20148&quot; value=&quot;5&quot;/&gt;&lt;property id=&quot;20300&quot; value=&quot;Slide 24&quot;/&gt;&lt;property id=&quot;20307&quot; value=&quot;284&quot;/&gt;&lt;/object&gt;&lt;object type=&quot;3&quot; unique_id=&quot;10028&quot;&gt;&lt;property id=&quot;20148&quot; value=&quot;5&quot;/&gt;&lt;property id=&quot;20300&quot; value=&quot;Slide 25&quot;/&gt;&lt;property id=&quot;20307&quot; value=&quot;285&quot;/&gt;&lt;/object&gt;&lt;object type=&quot;3&quot; unique_id=&quot;10029&quot;&gt;&lt;property id=&quot;20148&quot; value=&quot;5&quot;/&gt;&lt;property id=&quot;20300&quot; value=&quot;Slide 26&quot;/&gt;&lt;property id=&quot;20307&quot; value=&quot;286&quot;/&gt;&lt;/object&gt;&lt;object type=&quot;3&quot; unique_id=&quot;10031&quot;&gt;&lt;property id=&quot;20148&quot; value=&quot;5&quot;/&gt;&lt;property id=&quot;20300&quot; value=&quot;Slide 27&quot;/&gt;&lt;property id=&quot;20307&quot; value=&quot;262&quot;/&gt;&lt;/object&gt;&lt;object type=&quot;3&quot; unique_id=&quot;10038&quot;&gt;&lt;property id=&quot;20148&quot; value=&quot;5&quot;/&gt;&lt;property id=&quot;20300&quot; value=&quot;Slide 28&quot;/&gt;&lt;property id=&quot;20307&quot; value=&quot;270&quot;/&gt;&lt;/object&gt;&lt;object type=&quot;3&quot; unique_id=&quot;10298&quot;&gt;&lt;property id=&quot;20148&quot; value=&quot;5&quot;/&gt;&lt;property id=&quot;20300&quot; value=&quot;Slide 29&quot;/&gt;&lt;property id=&quot;20307&quot; value=&quot;29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495</Words>
  <Application>Microsoft Office PowerPoint</Application>
  <PresentationFormat>On-screen Show (4:3)</PresentationFormat>
  <Paragraphs>49</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Vu Ngo</dc:creator>
  <cp:lastModifiedBy>Vu Ngo</cp:lastModifiedBy>
  <cp:revision>3</cp:revision>
  <dcterms:created xsi:type="dcterms:W3CDTF">2017-04-19T02:48:29Z</dcterms:created>
  <dcterms:modified xsi:type="dcterms:W3CDTF">2017-04-19T08:59:23Z</dcterms:modified>
</cp:coreProperties>
</file>