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</p:sldMasterIdLst>
  <p:sldIdLst>
    <p:sldId id="257" r:id="rId13"/>
    <p:sldId id="258" r:id="rId14"/>
    <p:sldId id="259" r:id="rId15"/>
    <p:sldId id="260" r:id="rId16"/>
    <p:sldId id="261" r:id="rId17"/>
    <p:sldId id="262" r:id="rId18"/>
    <p:sldId id="264" r:id="rId19"/>
    <p:sldId id="263" r:id="rId20"/>
    <p:sldId id="265" r:id="rId21"/>
    <p:sldId id="266" r:id="rId22"/>
    <p:sldId id="268" r:id="rId23"/>
    <p:sldId id="267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4660"/>
  </p:normalViewPr>
  <p:slideViewPr>
    <p:cSldViewPr>
      <p:cViewPr>
        <p:scale>
          <a:sx n="80" d="100"/>
          <a:sy n="80" d="100"/>
        </p:scale>
        <p:origin x="-1068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DD64C-E392-4AD7-9653-61F70DD99C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6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7297E-DD1B-43DF-9C35-5ABE1B634F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577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D7E1D-E536-46E4-98BC-ADC730C3F0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394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0BE40-5A2D-4BD2-9802-76C514968C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011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E4B7D-6433-4A08-AFAF-830E35A38F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513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456B5-DDD3-4969-9C27-F4D3396D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004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7D7AF-105E-4FE6-B2B5-56D6625597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188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E8A0-E6F7-4B37-9588-2361586078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235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237ED-D948-4F82-9AD3-858D76FABD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535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9354C-9CD3-4B41-8F06-343229DD72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111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F2897-9A28-4EC0-B12D-7729B4B9C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535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46059-DC04-4515-B1E5-492CF15D3E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0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ED238-2E8D-4ACD-8B8D-F66D561988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618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3413E-03E3-4FDF-94DC-DDFCD708F8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459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D7E1D-E536-46E4-98BC-ADC730C3F0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032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0BE40-5A2D-4BD2-9802-76C514968C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426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E4B7D-6433-4A08-AFAF-830E35A38F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708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456B5-DDD3-4969-9C27-F4D3396D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023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7D7AF-105E-4FE6-B2B5-56D6625597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804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E8A0-E6F7-4B37-9588-2361586078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947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237ED-D948-4F82-9AD3-858D76FABD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450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9354C-9CD3-4B41-8F06-343229DD72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84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F2897-9A28-4EC0-B12D-7729B4B9C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CD266-A3CC-4D39-8CBB-84A3692E3B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32038"/>
      </p:ext>
    </p:extLst>
  </p:cSld>
  <p:clrMapOvr>
    <a:masterClrMapping/>
  </p:clrMapOvr>
  <p:transition spd="med" advClick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46059-DC04-4515-B1E5-492CF15D3E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400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3413E-03E3-4FDF-94DC-DDFCD708F8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395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D7E1D-E536-46E4-98BC-ADC730C3F0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390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0BE40-5A2D-4BD2-9802-76C514968C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270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E4B7D-6433-4A08-AFAF-830E35A38F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477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456B5-DDD3-4969-9C27-F4D3396D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0871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7D7AF-105E-4FE6-B2B5-56D6625597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921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E8A0-E6F7-4B37-9588-2361586078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526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237ED-D948-4F82-9AD3-858D76FABD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217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9354C-9CD3-4B41-8F06-343229DD72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13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637C2-819E-4E0E-A5C5-ED4BF105E1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22108"/>
      </p:ext>
    </p:extLst>
  </p:cSld>
  <p:clrMapOvr>
    <a:masterClrMapping/>
  </p:clrMapOvr>
  <p:transition spd="med" advClick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F2897-9A28-4EC0-B12D-7729B4B9C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417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46059-DC04-4515-B1E5-492CF15D3E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580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3413E-03E3-4FDF-94DC-DDFCD708F8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18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4FF2E-4306-4C52-B0FE-B90BECC65A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3581"/>
      </p:ext>
    </p:extLst>
  </p:cSld>
  <p:clrMapOvr>
    <a:masterClrMapping/>
  </p:clrMapOvr>
  <p:transition spd="med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DEC17-6129-4394-A5D3-A6FCE8E259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13741"/>
      </p:ext>
    </p:extLst>
  </p:cSld>
  <p:clrMapOvr>
    <a:masterClrMapping/>
  </p:clrMapOvr>
  <p:transition spd="med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63E44-21DB-4F06-89F3-7EDB333F2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84213"/>
      </p:ext>
    </p:extLst>
  </p:cSld>
  <p:clrMapOvr>
    <a:masterClrMapping/>
  </p:clrMapOvr>
  <p:transition spd="med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3DBE8-10DD-46C1-980D-D3D5538571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34179"/>
      </p:ext>
    </p:extLst>
  </p:cSld>
  <p:clrMapOvr>
    <a:masterClrMapping/>
  </p:clrMapOvr>
  <p:transition spd="med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26902-58CD-441F-89BF-40AE20A864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08447"/>
      </p:ext>
    </p:extLst>
  </p:cSld>
  <p:clrMapOvr>
    <a:masterClrMapping/>
  </p:clrMapOvr>
  <p:transition spd="med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C0D09-CC67-45CF-8850-055DFECC48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64447"/>
      </p:ext>
    </p:extLst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FDFB2-F453-4166-B75C-49E1534213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3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19A46-2A25-4850-A6AE-090481053E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62724"/>
      </p:ext>
    </p:extLst>
  </p:cSld>
  <p:clrMapOvr>
    <a:masterClrMapping/>
  </p:clrMapOvr>
  <p:transition spd="med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099D9-7178-4CA6-8433-58824B7786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7595"/>
      </p:ext>
    </p:extLst>
  </p:cSld>
  <p:clrMapOvr>
    <a:masterClrMapping/>
  </p:clrMapOvr>
  <p:transition spd="med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A5CCA-2B1B-40FA-81F9-64848D78B3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21724"/>
      </p:ext>
    </p:extLst>
  </p:cSld>
  <p:clrMapOvr>
    <a:masterClrMapping/>
  </p:clrMapOvr>
  <p:transition spd="med"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CD266-A3CC-4D39-8CBB-84A3692E3B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6662"/>
      </p:ext>
    </p:extLst>
  </p:cSld>
  <p:clrMapOvr>
    <a:masterClrMapping/>
  </p:clrMapOvr>
  <p:transition spd="med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637C2-819E-4E0E-A5C5-ED4BF105E1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71545"/>
      </p:ext>
    </p:extLst>
  </p:cSld>
  <p:clrMapOvr>
    <a:masterClrMapping/>
  </p:clrMapOvr>
  <p:transition spd="med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4FF2E-4306-4C52-B0FE-B90BECC65A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47202"/>
      </p:ext>
    </p:extLst>
  </p:cSld>
  <p:clrMapOvr>
    <a:masterClrMapping/>
  </p:clrMapOvr>
  <p:transition spd="med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DEC17-6129-4394-A5D3-A6FCE8E259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34264"/>
      </p:ext>
    </p:extLst>
  </p:cSld>
  <p:clrMapOvr>
    <a:masterClrMapping/>
  </p:clrMapOvr>
  <p:transition spd="med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63E44-21DB-4F06-89F3-7EDB333F2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97649"/>
      </p:ext>
    </p:extLst>
  </p:cSld>
  <p:clrMapOvr>
    <a:masterClrMapping/>
  </p:clrMapOvr>
  <p:transition spd="med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3DBE8-10DD-46C1-980D-D3D5538571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74509"/>
      </p:ext>
    </p:extLst>
  </p:cSld>
  <p:clrMapOvr>
    <a:masterClrMapping/>
  </p:clrMapOvr>
  <p:transition spd="med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26902-58CD-441F-89BF-40AE20A864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09959"/>
      </p:ext>
    </p:extLst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453DC-830B-439F-A451-24B6CE5DFD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91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C0D09-CC67-45CF-8850-055DFECC48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48903"/>
      </p:ext>
    </p:extLst>
  </p:cSld>
  <p:clrMapOvr>
    <a:masterClrMapping/>
  </p:clrMapOvr>
  <p:transition spd="med"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19A46-2A25-4850-A6AE-090481053E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84539"/>
      </p:ext>
    </p:extLst>
  </p:cSld>
  <p:clrMapOvr>
    <a:masterClrMapping/>
  </p:clrMapOvr>
  <p:transition spd="med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099D9-7178-4CA6-8433-58824B7786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271992"/>
      </p:ext>
    </p:extLst>
  </p:cSld>
  <p:clrMapOvr>
    <a:masterClrMapping/>
  </p:clrMapOvr>
  <p:transition spd="med"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A5CCA-2B1B-40FA-81F9-64848D78B3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51531"/>
      </p:ext>
    </p:extLst>
  </p:cSld>
  <p:clrMapOvr>
    <a:masterClrMapping/>
  </p:clrMapOvr>
  <p:transition spd="med"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DD64C-E392-4AD7-9653-61F70DD99C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76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FDFB2-F453-4166-B75C-49E1534213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31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453DC-830B-439F-A451-24B6CE5DFD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48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C1029-A854-46A9-B942-117902B4C9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70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11A6-9086-4AA8-8E04-37CD9DF28E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9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E594A-5235-45B4-9B9C-B18228A75B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C1029-A854-46A9-B942-117902B4C9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124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33AC7-4524-43BA-B386-78ED277D17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84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6B024-E8BF-42C5-A1FA-2EE55FB4FE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259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8ABAD-17D3-4F22-AD76-EF51226C2C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07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7297E-DD1B-43DF-9C35-5ABE1B634F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381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ED238-2E8D-4ACD-8B8D-F66D561988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498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7BADB-474D-43B0-BACB-252EE7F9DB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54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10972-46DF-4CB3-904C-2EFD5AD0F7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161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5C70D-840C-4AC1-A370-07FF72DA39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07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4D696-C3F4-4E92-828E-AA81F6AA71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38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A890C-C4D7-46D5-B6D0-0D16E39908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78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11A6-9086-4AA8-8E04-37CD9DF28E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1983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CCDCB-587B-4866-9C38-D5EA6FB981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594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950096-F94C-4752-9D29-EAC727FFB4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93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CEBE7-B329-4CDA-A15B-A055DBB8BF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756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B8110-7F69-4837-825D-83DF51E176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803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1739E-A458-4552-8F54-AC82A150E7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76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D17E6-449C-4AFC-BD64-DC7F9538AB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393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D7E1D-E536-46E4-98BC-ADC730C3F0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075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0BE40-5A2D-4BD2-9802-76C514968C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740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E4B7D-6433-4A08-AFAF-830E35A38F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40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456B5-DDD3-4969-9C27-F4D3396D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6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E594A-5235-45B4-9B9C-B18228A75B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901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7D7AF-105E-4FE6-B2B5-56D6625597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87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E8A0-E6F7-4B37-9588-2361586078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483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237ED-D948-4F82-9AD3-858D76FABD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18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9354C-9CD3-4B41-8F06-343229DD72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766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F2897-9A28-4EC0-B12D-7729B4B9C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3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46059-DC04-4515-B1E5-492CF15D3E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568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3413E-03E3-4FDF-94DC-DDFCD708F8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30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7BADB-474D-43B0-BACB-252EE7F9DB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22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10972-46DF-4CB3-904C-2EFD5AD0F7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458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5C70D-840C-4AC1-A370-07FF72DA39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5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33AC7-4524-43BA-B386-78ED277D17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391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4D696-C3F4-4E92-828E-AA81F6AA71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790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A890C-C4D7-46D5-B6D0-0D16E39908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111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CCDCB-587B-4866-9C38-D5EA6FB981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168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950096-F94C-4752-9D29-EAC727FFB4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934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CEBE7-B329-4CDA-A15B-A055DBB8BF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787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B8110-7F69-4837-825D-83DF51E176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356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1739E-A458-4552-8F54-AC82A150E7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758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D17E6-449C-4AFC-BD64-DC7F9538AB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939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DD64C-E392-4AD7-9653-61F70DD99C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157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FDFB2-F453-4166-B75C-49E1534213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2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6B024-E8BF-42C5-A1FA-2EE55FB4FE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7511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453DC-830B-439F-A451-24B6CE5DFD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876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C1029-A854-46A9-B942-117902B4C9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48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11A6-9086-4AA8-8E04-37CD9DF28E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745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E594A-5235-45B4-9B9C-B18228A75B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520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33AC7-4524-43BA-B386-78ED277D17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181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6B024-E8BF-42C5-A1FA-2EE55FB4FE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705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8ABAD-17D3-4F22-AD76-EF51226C2C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349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7297E-DD1B-43DF-9C35-5ABE1B634F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062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ED238-2E8D-4ACD-8B8D-F66D561988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001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D7E1D-E536-46E4-98BC-ADC730C3F0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8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8ABAD-17D3-4F22-AD76-EF51226C2C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54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0BE40-5A2D-4BD2-9802-76C514968C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435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E4B7D-6433-4A08-AFAF-830E35A38F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36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456B5-DDD3-4969-9C27-F4D3396D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288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7D7AF-105E-4FE6-B2B5-56D6625597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989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E8A0-E6F7-4B37-9588-2361586078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478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237ED-D948-4F82-9AD3-858D76FABD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671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9354C-9CD3-4B41-8F06-343229DD72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241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F2897-9A28-4EC0-B12D-7729B4B9C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091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46059-DC04-4515-B1E5-492CF15D3E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370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3413E-03E3-4FDF-94DC-DDFCD708F8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8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02DAB0-51F0-45FD-9366-CD33B1B8DCB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2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81AC3-F774-4C36-A1D4-8422C4E5F8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3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81AC3-F774-4C36-A1D4-8422C4E5F8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9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81AC3-F774-4C36-A1D4-8422C4E5F8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7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3107F9-2959-4AC0-A429-A691FEA470B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2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3107F9-2959-4AC0-A429-A691FEA470B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02DAB0-51F0-45FD-9366-CD33B1B8DCB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2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0C340E-B523-4B72-90A3-086B607DA0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47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81AC3-F774-4C36-A1D4-8422C4E5F8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8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0C340E-B523-4B72-90A3-086B607DA0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3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02DAB0-51F0-45FD-9366-CD33B1B8DCB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5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81AC3-F774-4C36-A1D4-8422C4E5F8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0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file:///H:\Giao%20an%204%20tuoi\Que%20Huong%20Tuoi%20dep%20-%20Hoa%20tau%20%5bNCT%2036634169819645468750%5d.mp3" TargetMode="External"/><Relationship Id="rId1" Type="http://schemas.openxmlformats.org/officeDocument/2006/relationships/audio" Target="file:///G:\Giao%20an%204%20tuoi\Que%20Huong%20Tuoi%20dep%20-%20Hoa%20tau%20%5bNCT%2036634169819645468750%5d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file:///H:\Giao%20an%204%20tuoi\Que%20Huong%20Tuoi%20dep%20-%20Hoa%20tau%20%5bNCT%2036634169819645468750%5d.mp3" TargetMode="External"/><Relationship Id="rId7" Type="http://schemas.openxmlformats.org/officeDocument/2006/relationships/image" Target="../media/image6.png"/><Relationship Id="rId2" Type="http://schemas.openxmlformats.org/officeDocument/2006/relationships/audio" Target="file:///G:\Giao%20an%204%20tuoi\Que%20Huong%20Tuoi%20dep%20-%20Hoa%20tau%20%5bNCT%2036634169819645468750%5d.mp3" TargetMode="External"/><Relationship Id="rId1" Type="http://schemas.openxmlformats.org/officeDocument/2006/relationships/audio" Target="../media/audio1.wav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De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7696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70672" name="Picture 16" descr="-aiyeuai-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3" name="WordArt 17"/>
          <p:cNvSpPr>
            <a:spLocks noChangeArrowheads="1" noChangeShapeType="1" noTextEdit="1"/>
          </p:cNvSpPr>
          <p:nvPr/>
        </p:nvSpPr>
        <p:spPr bwMode="auto">
          <a:xfrm>
            <a:off x="2971800" y="2171700"/>
            <a:ext cx="1981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Đề tài</a:t>
            </a:r>
          </a:p>
        </p:txBody>
      </p:sp>
      <p:sp>
        <p:nvSpPr>
          <p:cNvPr id="70674" name="WordArt 18"/>
          <p:cNvSpPr>
            <a:spLocks noChangeArrowheads="1" noChangeShapeType="1" noTextEdit="1"/>
          </p:cNvSpPr>
          <p:nvPr/>
        </p:nvSpPr>
        <p:spPr bwMode="auto">
          <a:xfrm>
            <a:off x="2743200" y="228600"/>
            <a:ext cx="2638425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</a:rPr>
              <a:t>Hoạt động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</a:endParaRPr>
          </a:p>
        </p:txBody>
      </p:sp>
      <p:sp>
        <p:nvSpPr>
          <p:cNvPr id="70675" name="WordArt 19"/>
          <p:cNvSpPr>
            <a:spLocks noChangeArrowheads="1" noChangeShapeType="1" noTextEdit="1"/>
          </p:cNvSpPr>
          <p:nvPr/>
        </p:nvSpPr>
        <p:spPr bwMode="auto">
          <a:xfrm>
            <a:off x="1371600" y="1066800"/>
            <a:ext cx="58674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pc="720" dirty="0" err="1">
                <a:ln w="9525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00FF00">
                    <a:alpha val="99001"/>
                  </a:srgb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Khám</a:t>
            </a:r>
            <a:r>
              <a:rPr lang="en-US" sz="3600" b="1" kern="10" spc="720" dirty="0">
                <a:ln w="9525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00FF00">
                    <a:alpha val="99001"/>
                  </a:srgb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 </a:t>
            </a:r>
            <a:r>
              <a:rPr lang="en-US" sz="3600" b="1" kern="10" spc="720" dirty="0" err="1">
                <a:ln w="9525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00FF00">
                    <a:alpha val="99001"/>
                  </a:srgb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phá</a:t>
            </a:r>
            <a:r>
              <a:rPr lang="en-US" sz="3600" b="1" kern="10" spc="720" dirty="0">
                <a:ln w="9525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00FF00">
                    <a:alpha val="99001"/>
                  </a:srgb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 </a:t>
            </a:r>
            <a:r>
              <a:rPr lang="en-US" sz="3600" b="1" kern="10" spc="720" dirty="0" err="1">
                <a:ln w="9525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00FF00">
                    <a:alpha val="99001"/>
                  </a:srgb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khoa</a:t>
            </a:r>
            <a:r>
              <a:rPr lang="en-US" sz="3600" b="1" kern="10" spc="720" dirty="0">
                <a:ln w="9525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00FF00">
                    <a:alpha val="99001"/>
                  </a:srgb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 </a:t>
            </a:r>
            <a:r>
              <a:rPr lang="en-US" sz="3600" b="1" kern="10" spc="720" dirty="0" err="1">
                <a:ln w="9525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00FF00">
                    <a:alpha val="99001"/>
                  </a:srgb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học</a:t>
            </a:r>
            <a:endParaRPr lang="en-US" sz="3600" b="1" kern="10" spc="720" dirty="0">
              <a:ln w="9525">
                <a:solidFill>
                  <a:srgbClr val="FFFFFF"/>
                </a:solidFill>
                <a:prstDash val="sysDot"/>
                <a:round/>
                <a:headEnd/>
                <a:tailEnd/>
              </a:ln>
              <a:solidFill>
                <a:srgbClr val="00FF00">
                  <a:alpha val="99001"/>
                </a:srgb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</a:endParaRPr>
          </a:p>
        </p:txBody>
      </p:sp>
      <p:sp>
        <p:nvSpPr>
          <p:cNvPr id="70676" name="WordArt 20"/>
          <p:cNvSpPr>
            <a:spLocks noChangeArrowheads="1" noChangeShapeType="1" noTextEdit="1"/>
          </p:cNvSpPr>
          <p:nvPr/>
        </p:nvSpPr>
        <p:spPr bwMode="auto">
          <a:xfrm>
            <a:off x="152400" y="2743200"/>
            <a:ext cx="82296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smtClean="0">
                <a:ln w="9525" cap="rnd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</a:rPr>
              <a:t> TRÒ CHUYỆN VỀ MÙA XUÂN</a:t>
            </a:r>
            <a:endParaRPr lang="en-US" sz="3600" b="1" i="1" kern="10" dirty="0">
              <a:ln w="9525" cap="rnd">
                <a:solidFill>
                  <a:srgbClr val="FFFFFF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</a:endParaRPr>
          </a:p>
        </p:txBody>
      </p:sp>
      <p:sp>
        <p:nvSpPr>
          <p:cNvPr id="70678" name="WordArt 22"/>
          <p:cNvSpPr>
            <a:spLocks noChangeArrowheads="1" noChangeShapeType="1" noTextEdit="1"/>
          </p:cNvSpPr>
          <p:nvPr/>
        </p:nvSpPr>
        <p:spPr bwMode="auto">
          <a:xfrm>
            <a:off x="-30163" y="4419600"/>
            <a:ext cx="8716963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Chủ đề: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 MÙA XUÂN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</a:endParaRPr>
          </a:p>
        </p:txBody>
      </p:sp>
      <p:sp>
        <p:nvSpPr>
          <p:cNvPr id="70679" name="Text Box 23"/>
          <p:cNvSpPr txBox="1">
            <a:spLocks noChangeArrowheads="1"/>
          </p:cNvSpPr>
          <p:nvPr/>
        </p:nvSpPr>
        <p:spPr bwMode="auto">
          <a:xfrm>
            <a:off x="-304800" y="5791200"/>
            <a:ext cx="9296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6000" dirty="0" err="1">
                <a:solidFill>
                  <a:srgbClr val="0000FF"/>
                </a:solidFill>
                <a:latin typeface="UVnTime" pitchFamily="34" charset="0"/>
                <a:cs typeface="UVnTime" pitchFamily="34" charset="0"/>
              </a:rPr>
              <a:t>Giáo</a:t>
            </a:r>
            <a:r>
              <a:rPr lang="en-US" sz="6000" dirty="0">
                <a:solidFill>
                  <a:srgbClr val="0000FF"/>
                </a:solidFill>
                <a:latin typeface="UVnTime" pitchFamily="34" charset="0"/>
                <a:cs typeface="UVnTime" pitchFamily="34" charset="0"/>
              </a:rPr>
              <a:t> </a:t>
            </a:r>
            <a:r>
              <a:rPr lang="en-US" sz="6000" dirty="0" err="1" smtClean="0">
                <a:solidFill>
                  <a:srgbClr val="0000FF"/>
                </a:solidFill>
                <a:latin typeface="UVnTime" pitchFamily="34" charset="0"/>
                <a:cs typeface="UVnTime" pitchFamily="34" charset="0"/>
              </a:rPr>
              <a:t>viên</a:t>
            </a:r>
            <a:r>
              <a:rPr lang="en-US" sz="6000" dirty="0" smtClean="0">
                <a:solidFill>
                  <a:srgbClr val="0000FF"/>
                </a:solidFill>
                <a:latin typeface="UVnTime" pitchFamily="34" charset="0"/>
                <a:cs typeface="UVnTime" pitchFamily="34" charset="0"/>
              </a:rPr>
              <a:t>: </a:t>
            </a:r>
            <a:r>
              <a:rPr lang="en-US" sz="6000" dirty="0" err="1" smtClean="0">
                <a:solidFill>
                  <a:srgbClr val="0000FF"/>
                </a:solidFill>
                <a:latin typeface="UVnTime" pitchFamily="34" charset="0"/>
                <a:cs typeface="UVnTime" pitchFamily="34" charset="0"/>
              </a:rPr>
              <a:t>Bùi</a:t>
            </a:r>
            <a:r>
              <a:rPr lang="en-US" sz="6000" dirty="0" smtClean="0">
                <a:solidFill>
                  <a:srgbClr val="0000FF"/>
                </a:solidFill>
                <a:latin typeface="UVnTime" pitchFamily="34" charset="0"/>
                <a:cs typeface="UVnTime" pitchFamily="34" charset="0"/>
              </a:rPr>
              <a:t> </a:t>
            </a:r>
            <a:r>
              <a:rPr lang="en-US" sz="6000" dirty="0" err="1" smtClean="0">
                <a:solidFill>
                  <a:srgbClr val="0000FF"/>
                </a:solidFill>
                <a:latin typeface="UVnTime" pitchFamily="34" charset="0"/>
                <a:cs typeface="UVnTime" pitchFamily="34" charset="0"/>
              </a:rPr>
              <a:t>Thị</a:t>
            </a:r>
            <a:r>
              <a:rPr lang="en-US" sz="6000" dirty="0" smtClean="0">
                <a:solidFill>
                  <a:srgbClr val="0000FF"/>
                </a:solidFill>
                <a:latin typeface="UVnTime" pitchFamily="34" charset="0"/>
                <a:cs typeface="UVnTime" pitchFamily="34" charset="0"/>
              </a:rPr>
              <a:t> Thu </a:t>
            </a:r>
            <a:r>
              <a:rPr lang="en-US" sz="6000" dirty="0" err="1" smtClean="0">
                <a:solidFill>
                  <a:srgbClr val="0000FF"/>
                </a:solidFill>
                <a:latin typeface="UVnTime" pitchFamily="34" charset="0"/>
                <a:cs typeface="UVnTime" pitchFamily="34" charset="0"/>
              </a:rPr>
              <a:t>Hà</a:t>
            </a:r>
            <a:endParaRPr lang="en-US" sz="4800" dirty="0">
              <a:solidFill>
                <a:srgbClr val="0000FF"/>
              </a:solidFill>
              <a:latin typeface="UVnTime" pitchFamily="34" charset="0"/>
              <a:cs typeface="U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4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0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0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0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0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 animBg="1"/>
      <p:bldP spid="70674" grpId="0" animBg="1"/>
      <p:bldP spid="70675" grpId="0" animBg="1"/>
      <p:bldP spid="70676" grpId="0" animBg="1"/>
      <p:bldP spid="70678" grpId="0" animBg="1"/>
      <p:bldP spid="706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thiennhien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372600" cy="88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5486400" y="1828800"/>
            <a:ext cx="3886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srgbClr val="FFFF00"/>
                </a:solidFill>
              </a:rPr>
              <a:t>Nắng</a:t>
            </a:r>
            <a:r>
              <a:rPr lang="en-US" sz="6000" b="1" dirty="0" smtClean="0">
                <a:solidFill>
                  <a:srgbClr val="FFFF00"/>
                </a:solidFill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</a:rPr>
              <a:t>ấm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0" y="-228600"/>
            <a:ext cx="7086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5400" b="1">
                <a:solidFill>
                  <a:srgbClr val="FF00FF"/>
                </a:solidFill>
              </a:rPr>
              <a:t>Bầu trời trong xanh</a:t>
            </a:r>
          </a:p>
        </p:txBody>
      </p:sp>
      <p:pic>
        <p:nvPicPr>
          <p:cNvPr id="83976" name="Picture 8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78" flipH="1">
            <a:off x="228600" y="6172200"/>
            <a:ext cx="306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7" name="Picture 9" descr="seagulls_flying_toget_a_h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2192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8" name="Picture 10" descr="seagulls_flying_toget_a_h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2667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9" name="Picture 11" descr="sun3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9600"/>
            <a:ext cx="1008063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0" name="Picture 12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78" flipH="1">
            <a:off x="4495800" y="5105400"/>
            <a:ext cx="306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1" name="Picture 13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78" flipH="1">
            <a:off x="762000" y="6096000"/>
            <a:ext cx="306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2" name="Picture 14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78" flipH="1">
            <a:off x="2133600" y="6172200"/>
            <a:ext cx="306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40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4" grpId="0"/>
      <p:bldP spid="839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CAW52J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915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895600" y="6019800"/>
            <a:ext cx="358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không khí ấm áp</a:t>
            </a:r>
          </a:p>
        </p:txBody>
      </p:sp>
    </p:spTree>
    <p:extLst>
      <p:ext uri="{BB962C8B-B14F-4D97-AF65-F5344CB8AC3E}">
        <p14:creationId xmlns:p14="http://schemas.microsoft.com/office/powerpoint/2010/main" val="427543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oa_hong_m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28600"/>
            <a:ext cx="9412544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49530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MƯA PHÙN </a:t>
            </a:r>
          </a:p>
          <a:p>
            <a:pPr algn="just"/>
            <a:r>
              <a:rPr lang="en-US" dirty="0" smtClean="0">
                <a:effectLst/>
                <a:latin typeface="Times New Roman"/>
                <a:ea typeface="Times New Roman"/>
              </a:rPr>
              <a:t>-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Đố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các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con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biết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mưa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phùn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còn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gọi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là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mưa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(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mưa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) ?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Vì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sao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gọi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là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mưa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phùn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? </a:t>
            </a:r>
          </a:p>
          <a:p>
            <a:r>
              <a:rPr lang="en-US" i="1" dirty="0" smtClean="0">
                <a:effectLst/>
                <a:latin typeface="Times New Roman"/>
                <a:ea typeface="Times New Roman"/>
              </a:rPr>
              <a:t>( 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mưa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rất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nhẹ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hơi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có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gió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)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8077200" cy="6057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066800" y="1709678"/>
            <a:ext cx="69342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Thế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mùa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đông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bầu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trời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như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thế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nào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?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Gió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mùa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đông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như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thế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nào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?</a:t>
            </a:r>
          </a:p>
          <a:p>
            <a:pPr algn="just"/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Trẻ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so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sánh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thời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tiết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mùa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đông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với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mùa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xuân</a:t>
            </a:r>
            <a:endParaRPr lang="en-US" sz="3600" dirty="0" smtClean="0">
              <a:solidFill>
                <a:srgbClr val="00B050"/>
              </a:solidFill>
              <a:effectLst/>
              <a:latin typeface="Times New Roman"/>
              <a:ea typeface="Times New Roman"/>
            </a:endParaRPr>
          </a:p>
          <a:p>
            <a:pPr algn="just"/>
            <a:r>
              <a:rPr lang="en-US" sz="3600" dirty="0" smtClean="0">
                <a:effectLst/>
                <a:latin typeface="Times New Roman"/>
                <a:ea typeface="Times New Roman"/>
              </a:rPr>
              <a:t>-&gt; </a:t>
            </a:r>
            <a:r>
              <a:rPr lang="en-US" sz="3600" dirty="0" err="1" smtClean="0">
                <a:effectLst/>
                <a:latin typeface="Times New Roman"/>
                <a:ea typeface="Times New Roman"/>
              </a:rPr>
              <a:t>Cô</a:t>
            </a:r>
            <a:r>
              <a:rPr lang="en-US" sz="3600" dirty="0" smtClean="0">
                <a:effectLst/>
                <a:latin typeface="Times New Roman"/>
                <a:ea typeface="Times New Roman"/>
              </a:rPr>
              <a:t> KQ</a:t>
            </a:r>
            <a:endParaRPr lang="en-US" sz="3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240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6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Bitmap Image" r:id="rId3" imgW="7373379" imgH="10352381" progId="Paint.Picture">
                  <p:embed/>
                </p:oleObj>
              </mc:Choice>
              <mc:Fallback>
                <p:oleObj name="Bitmap Image" r:id="rId3" imgW="7373379" imgH="103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838200" y="1143000"/>
            <a:ext cx="75438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*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Tìm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hiểu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về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cảnh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vật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cây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cối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trong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mùa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xuân</a:t>
            </a:r>
            <a:endParaRPr lang="en-US" sz="2800" dirty="0" smtClean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  <a:p>
            <a:pPr algn="just"/>
            <a:r>
              <a:rPr lang="en-US" sz="2400" dirty="0" smtClean="0">
                <a:effectLst/>
                <a:latin typeface="Times New Roman"/>
                <a:ea typeface="Times New Roman"/>
              </a:rPr>
              <a:t>+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Khi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đến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chúng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mình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thấy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cây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cỏ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hoa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lá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có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những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thay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đổi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? </a:t>
            </a:r>
          </a:p>
          <a:p>
            <a:pPr algn="just"/>
            <a:endParaRPr lang="en-US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438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ewsdata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8674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ĐÂM CHỒI NON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10799_t1327372213_LrhJ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3810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hoa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nở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xuân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6" descr="Frames PPT 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oa dao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696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5146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3200" b="1">
                <a:solidFill>
                  <a:srgbClr val="000099"/>
                </a:solidFill>
                <a:latin typeface="Times New Roman" pitchFamily="18" charset="0"/>
              </a:rPr>
              <a:t>HOA MÙA XUÂN</a:t>
            </a:r>
          </a:p>
        </p:txBody>
      </p:sp>
    </p:spTree>
    <p:extLst>
      <p:ext uri="{BB962C8B-B14F-4D97-AF65-F5344CB8AC3E}">
        <p14:creationId xmlns:p14="http://schemas.microsoft.com/office/powerpoint/2010/main" val="137997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oa%20Mai%20-%20giai%20dac%20biet%20b_tn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34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1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6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Bitmap Image" r:id="rId3" imgW="7373379" imgH="10352381" progId="Paint.Picture">
                  <p:embed/>
                </p:oleObj>
              </mc:Choice>
              <mc:Fallback>
                <p:oleObj name="Bitmap Image" r:id="rId3" imgW="7373379" imgH="103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838200" y="1143000"/>
            <a:ext cx="75438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*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Tìm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hiểu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về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hoạt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động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của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con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người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vào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mùa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xuân</a:t>
            </a:r>
            <a:endParaRPr lang="en-US" sz="2800" dirty="0" smtClean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  <a:p>
            <a:pPr algn="just"/>
            <a:r>
              <a:rPr lang="en-US" sz="2800" dirty="0" smtClean="0">
                <a:effectLst/>
                <a:latin typeface="Times New Roman"/>
                <a:ea typeface="Times New Roman"/>
              </a:rPr>
              <a:t>-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đến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mọi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người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thường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làm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?</a:t>
            </a:r>
          </a:p>
          <a:p>
            <a:pPr algn="just"/>
            <a:r>
              <a:rPr lang="en-US" sz="2800" dirty="0" smtClean="0">
                <a:effectLst/>
                <a:latin typeface="Times New Roman"/>
                <a:ea typeface="Times New Roman"/>
              </a:rPr>
              <a:t>+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đến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các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con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thích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nhất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?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Bố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mẹ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các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con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thường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làm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?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Đi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những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đâu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?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Các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con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muốn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cùng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bố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mẹ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làm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những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?</a:t>
            </a:r>
            <a:endParaRPr lang="en-US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75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381000" y="457200"/>
            <a:ext cx="8305800" cy="60960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dirty="0" smtClean="0">
                <a:effectLst/>
                <a:latin typeface=".VnTime"/>
                <a:ea typeface="Times New Roman"/>
              </a:rPr>
              <a:t>I/</a:t>
            </a:r>
            <a:r>
              <a:rPr lang="en-US" sz="2000" b="1" dirty="0" smtClean="0">
                <a:effectLst/>
                <a:latin typeface="Times New Roman"/>
                <a:ea typeface="Times New Roman"/>
              </a:rPr>
              <a:t>MỤC ĐÍCH YÊU CẦU</a:t>
            </a:r>
            <a:r>
              <a:rPr lang="en-US" sz="2000" b="1" dirty="0" smtClean="0">
                <a:effectLst/>
                <a:latin typeface=".VnTime"/>
                <a:ea typeface="Times New Roman"/>
              </a:rPr>
              <a:t>  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en-US" sz="2000" b="1" dirty="0" smtClean="0">
                <a:effectLst/>
                <a:latin typeface="Times New Roman"/>
                <a:ea typeface="Times New Roman"/>
              </a:rPr>
              <a:t>1. </a:t>
            </a:r>
            <a:r>
              <a:rPr lang="en-US" sz="2000" b="1" dirty="0" err="1" smtClean="0">
                <a:effectLst/>
                <a:latin typeface="Times New Roman"/>
                <a:ea typeface="Times New Roman"/>
              </a:rPr>
              <a:t>Kiến</a:t>
            </a:r>
            <a:r>
              <a:rPr lang="en-US" sz="2000" b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effectLst/>
                <a:latin typeface="Times New Roman"/>
                <a:ea typeface="Times New Roman"/>
              </a:rPr>
              <a:t>thức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BR" sz="2000" dirty="0" smtClean="0">
                <a:effectLst/>
                <a:latin typeface=".VnTime"/>
                <a:ea typeface="Times New Roman"/>
              </a:rPr>
              <a:t>- TrÎ nhËn biÕt ®</a:t>
            </a:r>
            <a:r>
              <a:rPr lang="pt-BR" sz="2000" dirty="0" smtClean="0">
                <a:effectLst/>
                <a:latin typeface="Times New Roman"/>
                <a:ea typeface="Times New Roman"/>
              </a:rPr>
              <a:t>ư</a:t>
            </a:r>
            <a:r>
              <a:rPr lang="pt-BR" sz="2000" dirty="0" smtClean="0">
                <a:effectLst/>
                <a:latin typeface=".VnTime"/>
                <a:ea typeface="Times New Roman"/>
              </a:rPr>
              <a:t>­îc mïa xu©n lµ mïa </a:t>
            </a:r>
            <a:r>
              <a:rPr lang="pt-BR" sz="2000" dirty="0" smtClean="0">
                <a:effectLst/>
                <a:latin typeface="Times New Roman"/>
                <a:ea typeface="Times New Roman"/>
              </a:rPr>
              <a:t>đ</a:t>
            </a:r>
            <a:r>
              <a:rPr lang="pt-BR" sz="2000" dirty="0" smtClean="0">
                <a:effectLst/>
                <a:latin typeface=".VnTime"/>
                <a:ea typeface="Times New Roman"/>
              </a:rPr>
              <a:t>Çu tiªn trong mét </a:t>
            </a:r>
            <a:r>
              <a:rPr lang="pt-BR" sz="2000" dirty="0" smtClean="0">
                <a:effectLst/>
                <a:latin typeface=".VnTime"/>
                <a:ea typeface="Times New Roman"/>
              </a:rPr>
              <a:t>n</a:t>
            </a:r>
            <a:r>
              <a:rPr lang="pt-BR" sz="20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ă</a:t>
            </a:r>
            <a:r>
              <a:rPr lang="pt-BR" sz="2000" dirty="0" smtClean="0">
                <a:effectLst/>
                <a:latin typeface=".VnTime"/>
                <a:ea typeface="Times New Roman"/>
              </a:rPr>
              <a:t>m 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en-US" sz="2000" dirty="0" smtClean="0">
                <a:effectLst/>
                <a:latin typeface="Times New Roman"/>
                <a:ea typeface="Times New Roman"/>
              </a:rPr>
              <a:t>-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Củng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cố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hệ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thống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kiến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thức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của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trẻ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về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các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dấu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hiệu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đặc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trưng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của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: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 Mïa xu©n ®Õn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trăm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hoa ®ua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sắc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khoe mµu, c©y cèi ®©m chåi n¶y léc. Thêi tiÕt Êm ¸p, m¸t mÎ. Con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ng­ưêi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thªm mét tuæi míi vui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t­ư¬i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phÊn khëi, tho¶i m¸i h¬n.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BR" sz="2000" b="1" dirty="0" smtClean="0">
                <a:effectLst/>
                <a:latin typeface="Times New Roman"/>
                <a:ea typeface="Times New Roman"/>
              </a:rPr>
              <a:t>2. Kĩ năng 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PT" sz="2000" dirty="0" smtClean="0">
                <a:effectLst/>
                <a:latin typeface=".VnTime"/>
                <a:ea typeface="Times New Roman"/>
              </a:rPr>
              <a:t>  - LuyÖn ph¸t triÓn ng«n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ngữ,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tr¶ lêi trän c©u, m¹ch l¹c.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PT" sz="2000" dirty="0" smtClean="0">
                <a:effectLst/>
                <a:latin typeface=".VnTime"/>
                <a:ea typeface="Times New Roman"/>
              </a:rPr>
              <a:t>  - LuyÖn kü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năng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quan s¸t ghi nhí cã chñ ®Þnh cho trÎ.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BR" sz="2000" b="1" dirty="0" smtClean="0">
                <a:effectLst/>
                <a:latin typeface="Times New Roman"/>
                <a:ea typeface="Times New Roman"/>
              </a:rPr>
              <a:t>3. Thái độ 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BR" sz="2000" b="1" dirty="0" smtClean="0">
                <a:effectLst/>
                <a:latin typeface=".VnTime"/>
                <a:ea typeface="Times New Roman"/>
              </a:rPr>
              <a:t>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- Gi¸o dôc trÎ yªu quý c¶nh ®Ñp thiªn nhiªn khi mïa xu©n vÒ.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PT" sz="2000" dirty="0" smtClean="0">
                <a:effectLst/>
                <a:latin typeface=".VnTime"/>
                <a:ea typeface="Times New Roman"/>
              </a:rPr>
              <a:t> - BiÕt mçi mïa xu©n sang lµ bÐ thªm mét tuæi míi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®­ưîc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mäi ng­êi mõng tuæi.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en-US" sz="2000" dirty="0" smtClean="0">
                <a:effectLst/>
                <a:latin typeface=".VnTime"/>
                <a:ea typeface="Times New Roman"/>
              </a:rPr>
              <a:t>- </a:t>
            </a:r>
            <a:r>
              <a:rPr lang="en-US" sz="2000" dirty="0" err="1" smtClean="0">
                <a:effectLst/>
                <a:latin typeface=".VnTime"/>
                <a:ea typeface="Times New Roman"/>
              </a:rPr>
              <a:t>TrÎ</a:t>
            </a:r>
            <a:r>
              <a:rPr lang="en-US" sz="2000" dirty="0" smtClean="0">
                <a:effectLst/>
                <a:latin typeface=".VnTime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.VnTime"/>
                <a:ea typeface="Times New Roman"/>
              </a:rPr>
              <a:t>cã</a:t>
            </a:r>
            <a:r>
              <a:rPr lang="en-US" sz="2000" dirty="0" smtClean="0">
                <a:effectLst/>
                <a:latin typeface=".VnTime"/>
                <a:ea typeface="Times New Roman"/>
              </a:rPr>
              <a:t> ý </a:t>
            </a:r>
            <a:r>
              <a:rPr lang="en-US" sz="2000" dirty="0" err="1" smtClean="0">
                <a:effectLst/>
                <a:latin typeface=".VnTime"/>
                <a:ea typeface="Times New Roman"/>
              </a:rPr>
              <a:t>thøc</a:t>
            </a:r>
            <a:r>
              <a:rPr lang="en-US" sz="2000" dirty="0" smtClean="0">
                <a:effectLst/>
                <a:latin typeface=".VnTime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.VnTime"/>
                <a:ea typeface="Times New Roman"/>
              </a:rPr>
              <a:t>trong</a:t>
            </a:r>
            <a:r>
              <a:rPr lang="en-US" sz="2000" dirty="0" smtClean="0">
                <a:effectLst/>
                <a:latin typeface=".VnTime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.VnTime"/>
                <a:ea typeface="Times New Roman"/>
              </a:rPr>
              <a:t>giê</a:t>
            </a:r>
            <a:r>
              <a:rPr lang="en-US" sz="2000" dirty="0" smtClean="0">
                <a:effectLst/>
                <a:latin typeface=".VnTime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.VnTime"/>
                <a:ea typeface="Times New Roman"/>
              </a:rPr>
              <a:t>häc</a:t>
            </a:r>
            <a:endParaRPr lang="en-US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6387" name="Picture 3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43050" y="56197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3250" y="56197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19650" y="56197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38950" y="-742950"/>
            <a:ext cx="7620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16" descr="b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59951" flipH="1">
            <a:off x="8001000" y="-304800"/>
            <a:ext cx="15128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6" descr="b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547688" y="5576888"/>
            <a:ext cx="20097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6" descr="b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7838" y="5410200"/>
            <a:ext cx="1379537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6" descr="b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152400" y="-304800"/>
            <a:ext cx="14509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0" y="5334000"/>
            <a:ext cx="76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43450" y="-628650"/>
            <a:ext cx="7620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7" name="Picture 13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67050" y="-4762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43050" y="-4762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9" name="Picture 15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371600"/>
            <a:ext cx="7620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143000"/>
            <a:ext cx="76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1" name="Picture 17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979">
            <a:off x="4763" y="3657600"/>
            <a:ext cx="762000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442">
            <a:off x="8382000" y="3505200"/>
            <a:ext cx="762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7" name="Que Huong Tuoi dep - Hoa tau [NCT 3663416981964546875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626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8" name="Que Huong Tuoi dep - Hoa tau [NCT 36634169819645468750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92700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932" fill="hold"/>
                                        <p:tgtEl>
                                          <p:spTgt spid="164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3932" fill="hold"/>
                                        <p:tgtEl>
                                          <p:spTgt spid="16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07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08"/>
                </p:tgtEl>
              </p:cMediaNode>
            </p:audio>
          </p:childTnLst>
        </p:cTn>
      </p:par>
    </p:tnLst>
    <p:bldLst>
      <p:bldP spid="20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tet.vinhphuc.gov.vn/ct/cms/chuyenmon/PublishingImages/Forms/Image/lehoi/hoi-lim-2-thuyen-r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654"/>
            <a:ext cx="9061756" cy="648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4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vidblomst00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14288"/>
            <a:ext cx="2062162" cy="204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hvidblomst00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5029200"/>
            <a:ext cx="1833562" cy="18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vidblomst00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4925"/>
            <a:ext cx="1757363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hvidblomst00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757363" cy="174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na8_c1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368617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na8_c1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67000" y="5999163"/>
            <a:ext cx="3533775" cy="8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na8_c1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63644" y="3248819"/>
            <a:ext cx="2543175" cy="6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na8_c1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75506" y="3161506"/>
            <a:ext cx="2514600" cy="6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600200" y="990600"/>
            <a:ext cx="7467600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VNI-Times" pitchFamily="2" charset="0"/>
              </a:rPr>
              <a:t>CHUAÅN BÒ :</a:t>
            </a:r>
          </a:p>
          <a:p>
            <a:pPr algn="just"/>
            <a:r>
              <a:rPr lang="en-US" sz="2800" b="1" dirty="0" smtClean="0">
                <a:solidFill>
                  <a:srgbClr val="3333FF"/>
                </a:solidFill>
                <a:latin typeface="VNI-Times" pitchFamily="2" charset="0"/>
              </a:rPr>
              <a:t> </a:t>
            </a:r>
            <a:r>
              <a:rPr lang="en-US" sz="3200" b="1" dirty="0" smtClean="0">
                <a:effectLst/>
                <a:latin typeface=".VnTime"/>
                <a:ea typeface="Times New Roman"/>
              </a:rPr>
              <a:t> </a:t>
            </a:r>
            <a:r>
              <a:rPr lang="en-US" sz="3200" dirty="0" smtClean="0">
                <a:effectLst/>
                <a:latin typeface=".VnTime"/>
                <a:ea typeface="Times New Roman"/>
              </a:rPr>
              <a:t>- </a:t>
            </a:r>
            <a:r>
              <a:rPr lang="en-US" sz="3200" dirty="0" err="1" smtClean="0">
                <a:latin typeface=".VnTime" pitchFamily="34" charset="0"/>
                <a:ea typeface="Times New Roman"/>
                <a:cs typeface="Times New Roman" pitchFamily="18" charset="0"/>
              </a:rPr>
              <a:t>Đ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å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dïng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cña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c«:	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Tranh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¶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nh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vÒ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mïa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xu©n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que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chỉ</a:t>
            </a:r>
            <a:endParaRPr lang="en-US" sz="3200" dirty="0">
              <a:latin typeface=".VnTime" pitchFamily="34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   </a:t>
            </a:r>
            <a:r>
              <a:rPr lang="pt-BR" sz="32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Bă</a:t>
            </a:r>
            <a:r>
              <a:rPr lang="pt-BR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ng nh¹c bµi h¸t"Mïa xu©n"</a:t>
            </a:r>
            <a:endParaRPr lang="en-US" sz="3200" dirty="0" smtClean="0">
              <a:effectLst/>
              <a:latin typeface=".VnTime" pitchFamily="34" charset="0"/>
              <a:ea typeface="Times New Roman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sz="3200" b="1" dirty="0">
              <a:solidFill>
                <a:srgbClr val="3333FF"/>
              </a:solidFill>
              <a:latin typeface="VNI-Times" pitchFamily="2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sz="3200" b="1" dirty="0">
              <a:solidFill>
                <a:srgbClr val="3333FF"/>
              </a:solidFill>
              <a:latin typeface="VNI-Times" pitchFamily="2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sz="4000" b="1" dirty="0">
              <a:solidFill>
                <a:srgbClr val="3333FF"/>
              </a:solidFill>
              <a:latin typeface="VNI-Times" pitchFamily="2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000" b="1" dirty="0">
              <a:solidFill>
                <a:srgbClr val="3333FF"/>
              </a:solidFill>
              <a:latin typeface="VNI-Times" pitchFamily="2" charset="0"/>
            </a:endParaRPr>
          </a:p>
        </p:txBody>
      </p:sp>
      <p:pic>
        <p:nvPicPr>
          <p:cNvPr id="18443" name="j021401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Que Huong Tuoi dep - Hoa tau [NCT 36634169819645468750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Que Huong Tuoi dep - Hoa tau [NCT 36634169819645468750]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01967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932" fill="hold"/>
                                        <p:tgtEl>
                                          <p:spTgt spid="18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3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4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5"/>
                </p:tgtEl>
              </p:cMediaNode>
            </p:audio>
          </p:childTnLst>
        </p:cTn>
      </p:par>
    </p:tnLst>
    <p:bldLst>
      <p:bldP spid="184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De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3" name="AutoShape 7"/>
          <p:cNvSpPr>
            <a:spLocks noChangeArrowheads="1"/>
          </p:cNvSpPr>
          <p:nvPr/>
        </p:nvSpPr>
        <p:spPr bwMode="auto">
          <a:xfrm>
            <a:off x="609600" y="914400"/>
            <a:ext cx="8077200" cy="4572000"/>
          </a:xfrm>
          <a:prstGeom prst="cloudCallout">
            <a:avLst>
              <a:gd name="adj1" fmla="val -30014"/>
              <a:gd name="adj2" fmla="val 3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/>
            <a:r>
              <a:rPr lang="pt-BR" b="1" dirty="0" smtClean="0">
                <a:effectLst/>
                <a:latin typeface=".VnTime"/>
                <a:ea typeface="Times New Roman"/>
              </a:rPr>
              <a:t>III/  </a:t>
            </a:r>
            <a:r>
              <a:rPr lang="pt-BR" b="1" dirty="0" smtClean="0">
                <a:effectLst/>
                <a:latin typeface="Times New Roman"/>
                <a:ea typeface="Times New Roman"/>
              </a:rPr>
              <a:t>H</a:t>
            </a:r>
            <a:r>
              <a:rPr lang="vi-VN" b="1" dirty="0" smtClean="0">
                <a:effectLst/>
                <a:latin typeface="Times New Roman"/>
                <a:ea typeface="Times New Roman"/>
              </a:rPr>
              <a:t>ƯỚNG DẪN</a:t>
            </a:r>
            <a:endParaRPr lang="en-US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BR" b="1" dirty="0" smtClean="0">
                <a:effectLst/>
                <a:latin typeface=".VnTime"/>
                <a:ea typeface="Times New Roman"/>
              </a:rPr>
              <a:t>1/¤n ®Þnh tæ chøc giíi thiÖu bµi</a:t>
            </a:r>
            <a:endParaRPr lang="en-US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BR" dirty="0" smtClean="0">
                <a:effectLst/>
                <a:latin typeface=".VnTime"/>
                <a:ea typeface="Times New Roman"/>
              </a:rPr>
              <a:t>- C« cho trÎ h¸t bµi ( Mïa xu©n ®Õn råi)</a:t>
            </a:r>
            <a:endParaRPr lang="en-US" dirty="0">
              <a:effectLst/>
              <a:latin typeface="Times New Roman"/>
              <a:ea typeface="Times New Roman"/>
            </a:endParaRPr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1371600" y="2895600"/>
            <a:ext cx="7048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pic>
        <p:nvPicPr>
          <p:cNvPr id="109572" name="Picture 2" descr="EJ023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914400" y="558036"/>
            <a:ext cx="76962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VNI-Times" pitchFamily="2" charset="0"/>
              </a:rPr>
              <a:t>    </a:t>
            </a:r>
            <a:r>
              <a:rPr lang="en-US" sz="3200" b="1" dirty="0" smtClean="0">
                <a:solidFill>
                  <a:srgbClr val="000000"/>
                </a:solidFill>
                <a:latin typeface="VNI-Times" pitchFamily="2" charset="0"/>
              </a:rPr>
              <a:t>2. NỘI DUNG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000000"/>
                </a:solidFill>
                <a:latin typeface="VNI-Times" pitchFamily="2" charset="0"/>
              </a:rPr>
              <a:t>HOAÏT </a:t>
            </a:r>
            <a:r>
              <a:rPr lang="en-US" sz="3200" b="1" u="sng" dirty="0">
                <a:solidFill>
                  <a:srgbClr val="000000"/>
                </a:solidFill>
                <a:latin typeface="VNI-Times" pitchFamily="2" charset="0"/>
              </a:rPr>
              <a:t>ÑOÄNG </a:t>
            </a:r>
            <a:r>
              <a:rPr lang="en-US" sz="3200" b="1" u="sng" dirty="0" smtClean="0">
                <a:solidFill>
                  <a:srgbClr val="000000"/>
                </a:solidFill>
                <a:latin typeface="VNI-Times" pitchFamily="2" charset="0"/>
              </a:rPr>
              <a:t>1: </a:t>
            </a:r>
            <a:r>
              <a:rPr lang="en-US" sz="32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effectLst/>
                <a:latin typeface="Times New Roman"/>
                <a:ea typeface="Times New Roman"/>
              </a:rPr>
              <a:t>- Ai 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biết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một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năm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có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mấy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?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Đó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là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những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nào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?</a:t>
            </a:r>
          </a:p>
          <a:p>
            <a:pPr algn="just"/>
            <a:r>
              <a:rPr lang="en-US" sz="3200" dirty="0" smtClean="0">
                <a:effectLst/>
                <a:latin typeface="Times New Roman"/>
                <a:ea typeface="Times New Roman"/>
              </a:rPr>
              <a:t>-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Các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con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thử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nghĩ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xem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bây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giờ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là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?</a:t>
            </a:r>
          </a:p>
          <a:p>
            <a:pPr algn="just"/>
            <a:r>
              <a:rPr lang="en-US" sz="3200" dirty="0" smtClean="0">
                <a:effectLst/>
                <a:latin typeface="Times New Roman"/>
                <a:ea typeface="Times New Roman"/>
              </a:rPr>
              <a:t>-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Tại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sao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các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con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nghĩ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bây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giờ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là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? </a:t>
            </a:r>
          </a:p>
          <a:p>
            <a:pPr algn="just"/>
            <a:r>
              <a:rPr lang="en-US" sz="3200" dirty="0" smtClean="0">
                <a:effectLst/>
                <a:latin typeface="Times New Roman"/>
                <a:ea typeface="Times New Roman"/>
              </a:rPr>
              <a:t>-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bắt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đầu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từ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tháng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mấy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?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có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đặc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biệt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?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0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6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Bitmap Image" r:id="rId3" imgW="7373379" imgH="10352381" progId="Paint.Picture">
                  <p:embed/>
                </p:oleObj>
              </mc:Choice>
              <mc:Fallback>
                <p:oleObj name="Bitmap Image" r:id="rId3" imgW="7373379" imgH="103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143000" y="533400"/>
            <a:ext cx="7086600" cy="2362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403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40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biết</a:t>
            </a:r>
            <a:r>
              <a:rPr lang="en-US" sz="40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gì</a:t>
            </a:r>
            <a:r>
              <a:rPr lang="en-US" sz="40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0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mùa</a:t>
            </a:r>
            <a:r>
              <a:rPr lang="en-US" sz="40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xuân</a:t>
            </a:r>
            <a:endParaRPr lang="en-US" sz="40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57200" y="2819400"/>
            <a:ext cx="81534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</a:rPr>
              <a:t>* </a:t>
            </a:r>
            <a:r>
              <a:rPr lang="en-US" sz="4000" b="1" i="1" dirty="0" err="1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Tìm</a:t>
            </a:r>
            <a:r>
              <a:rPr lang="en-US" sz="4000" b="1" i="1" dirty="0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4000" b="1" i="1" dirty="0" err="1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hiểu</a:t>
            </a:r>
            <a:r>
              <a:rPr lang="en-US" sz="4000" b="1" i="1" dirty="0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4000" b="1" i="1" dirty="0" err="1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về</a:t>
            </a:r>
            <a:r>
              <a:rPr lang="en-US" sz="4000" b="1" i="1" dirty="0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4000" b="1" i="1" dirty="0" err="1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thời</a:t>
            </a:r>
            <a:r>
              <a:rPr lang="en-US" sz="4000" b="1" i="1" dirty="0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4000" b="1" i="1" dirty="0" err="1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tiết</a:t>
            </a:r>
            <a:r>
              <a:rPr lang="en-US" sz="4000" b="1" i="1" dirty="0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4000" b="1" i="1" dirty="0" err="1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mùa</a:t>
            </a:r>
            <a:r>
              <a:rPr lang="en-US" sz="4000" b="1" i="1" dirty="0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4000" b="1" i="1" dirty="0" err="1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xuân</a:t>
            </a:r>
            <a:endParaRPr lang="en-US" sz="40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-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Thời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tiết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như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thế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nào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?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Có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khác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so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với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thời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tiết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đông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?</a:t>
            </a:r>
          </a:p>
          <a:p>
            <a:pPr algn="just"/>
            <a:r>
              <a:rPr lang="en-US" sz="2400" i="1" dirty="0" smtClean="0">
                <a:effectLst/>
                <a:latin typeface="Times New Roman"/>
                <a:ea typeface="Times New Roman"/>
              </a:rPr>
              <a:t>(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thời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tiết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ấm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áp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đông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lạnh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giá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)</a:t>
            </a:r>
            <a:endParaRPr lang="en-US" sz="2400" dirty="0" smtClean="0">
              <a:effectLst/>
              <a:latin typeface="Times New Roman"/>
              <a:ea typeface="Times New Roman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0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295400"/>
            <a:ext cx="9982200" cy="876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019800"/>
            <a:ext cx="944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002060"/>
                </a:solidFill>
              </a:rPr>
              <a:t>+ Bầu trời mùa xuân như thế nào? Khi nhìn lên bầu trời chúng mình thường thấy những gì?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0596" name="Picture 4" descr="en 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4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pham thi hong la 9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 descr="ANd9GcQYrrc9M5yntDT67hJIOyeQ80fvspXfzhhF-nHXP4r2Lg6qVuY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7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5486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Chim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én</a:t>
            </a:r>
            <a:r>
              <a:rPr lang="en-US" sz="2400" dirty="0" smtClean="0">
                <a:solidFill>
                  <a:srgbClr val="FF0000"/>
                </a:solidFill>
              </a:rPr>
              <a:t> bay </a:t>
            </a:r>
            <a:r>
              <a:rPr lang="en-US" sz="2400" dirty="0" err="1" smtClean="0">
                <a:solidFill>
                  <a:srgbClr val="FF0000"/>
                </a:solidFill>
              </a:rPr>
              <a:t>về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just"/>
            <a:r>
              <a:rPr lang="en-US" sz="2400" dirty="0" smtClean="0">
                <a:effectLst/>
                <a:latin typeface="Times New Roman"/>
                <a:ea typeface="Times New Roman"/>
              </a:rPr>
              <a:t>+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còn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có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những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dấu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hiệu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nào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khác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nữa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?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Mưa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mây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gió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nắng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?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595</Words>
  <Application>Microsoft Office PowerPoint</Application>
  <PresentationFormat>On-screen Show (4:3)</PresentationFormat>
  <Paragraphs>60</Paragraphs>
  <Slides>20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Tommy_Phan</cp:lastModifiedBy>
  <cp:revision>25</cp:revision>
  <dcterms:created xsi:type="dcterms:W3CDTF">2014-02-07T16:07:29Z</dcterms:created>
  <dcterms:modified xsi:type="dcterms:W3CDTF">2017-02-06T03:15:51Z</dcterms:modified>
</cp:coreProperties>
</file>