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3" r:id="rId4"/>
    <p:sldId id="260" r:id="rId5"/>
    <p:sldId id="274" r:id="rId6"/>
    <p:sldId id="261" r:id="rId7"/>
    <p:sldId id="275" r:id="rId8"/>
    <p:sldId id="276" r:id="rId9"/>
    <p:sldId id="262" r:id="rId10"/>
    <p:sldId id="277" r:id="rId11"/>
    <p:sldId id="278" r:id="rId12"/>
    <p:sldId id="263" r:id="rId13"/>
    <p:sldId id="279" r:id="rId14"/>
    <p:sldId id="280" r:id="rId15"/>
    <p:sldId id="264" r:id="rId16"/>
    <p:sldId id="265" r:id="rId17"/>
    <p:sldId id="267" r:id="rId18"/>
    <p:sldId id="285" r:id="rId19"/>
    <p:sldId id="286" r:id="rId20"/>
    <p:sldId id="282" r:id="rId21"/>
    <p:sldId id="287" r:id="rId22"/>
    <p:sldId id="283" r:id="rId23"/>
    <p:sldId id="288" r:id="rId24"/>
    <p:sldId id="289" r:id="rId25"/>
    <p:sldId id="272" r:id="rId2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48" d="100"/>
          <a:sy n="148" d="100"/>
        </p:scale>
        <p:origin x="49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14/9/2022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15</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14/9/2022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14/9/2022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14/9/2022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14/9/2022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14/9/2022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14/9/2022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3"/>
          <a:stretch>
            <a:fillRect/>
          </a:stretch>
        </p:blipFill>
        <p:spPr>
          <a:xfrm>
            <a:off x="3619815" y="875692"/>
            <a:ext cx="1618628" cy="1133954"/>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538548"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ra,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r>
              <a:rPr lang="en-US" sz="1800" dirty="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a:t>
            </a:r>
            <a:r>
              <a:rPr lang="en-US" sz="1800" dirty="0" err="1">
                <a:solidFill>
                  <a:srgbClr val="002060"/>
                </a:solidFill>
                <a:latin typeface="Times New Roman" panose="02020603050405020304" pitchFamily="18" charset="0"/>
                <a:cs typeface="Times New Roman" panose="02020603050405020304" pitchFamily="18" charset="0"/>
              </a:rPr>
              <a:t>đứng</a:t>
            </a:r>
            <a:r>
              <a:rPr lang="vi-VN" sz="1800" dirty="0">
                <a:solidFill>
                  <a:srgbClr val="002060"/>
                </a:solidFill>
                <a:latin typeface="Times New Roman" panose="02020603050405020304" pitchFamily="18" charset="0"/>
                <a:cs typeface="Times New Roman" panose="02020603050405020304" pitchFamily="18" charset="0"/>
              </a:rPr>
              <a:t>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5" y="220241"/>
            <a:ext cx="224788" cy="389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91935" y="2348437"/>
            <a:ext cx="160737" cy="38946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436988" y="3376531"/>
            <a:ext cx="184484" cy="4657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1. </a:t>
            </a:r>
            <a:r>
              <a:rPr lang="vi-VN" sz="2400" b="1" dirty="0">
                <a:solidFill>
                  <a:srgbClr val="0070C0"/>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Khi báo hiệu lời nói của nhân vật, dấu hai</a:t>
            </a:r>
            <a:r>
              <a:rPr 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a:latin typeface="Arial" panose="020B0604020202020204" pitchFamily="34" charset="0"/>
                <a:cs typeface="Arial" panose="020B0604020202020204" pitchFamily="34" charset="0"/>
              </a:rPr>
              <a:t>1.Trong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000250" y="18626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BÀI CŨ</a:t>
            </a:r>
          </a:p>
        </p:txBody>
      </p:sp>
      <p:sp>
        <p:nvSpPr>
          <p:cNvPr id="2" name="Rectangle 1"/>
          <p:cNvSpPr/>
          <p:nvPr/>
        </p:nvSpPr>
        <p:spPr>
          <a:xfrm>
            <a:off x="855271" y="1170910"/>
            <a:ext cx="7818709"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Times New Roman" panose="02020603050405020304" pitchFamily="18" charset="0"/>
                <a:cs typeface="Times New Roman" panose="02020603050405020304" pitchFamily="18" charset="0"/>
              </a:rPr>
              <a:t>Em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hãy</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các</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từ</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ngữ</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thể</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hiện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lòng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nhân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hậu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tình</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cảm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yêu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thương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đồng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loại</a:t>
            </a:r>
            <a:r>
              <a:rPr lang="en-US" altLang="en-US" sz="3000" b="1" dirty="0">
                <a:solidFill>
                  <a:srgbClr val="00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855272" y="2578293"/>
            <a:ext cx="7955442" cy="1754326"/>
          </a:xfrm>
          <a:prstGeom prst="rect">
            <a:avLst/>
          </a:prstGeom>
        </p:spPr>
        <p:txBody>
          <a:bodyPr wrap="square">
            <a:spAutoFit/>
          </a:bodyPr>
          <a:lstStyle/>
          <a:p>
            <a:pPr algn="just">
              <a:lnSpc>
                <a:spcPct val="150000"/>
              </a:lnSpc>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người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vị</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yêu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quý</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xót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đau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xót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xót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lượng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bao</a:t>
            </a:r>
            <a:r>
              <a:rPr lang="en-US" altLang="en-US" sz="2400" b="1" dirty="0">
                <a:solidFill>
                  <a:srgbClr val="FF0000"/>
                </a:solidFill>
                <a:latin typeface="Times New Roman" panose="02020603050405020304" pitchFamily="18" charset="0"/>
                <a:cs typeface="Times New Roman" panose="02020603050405020304" pitchFamily="18" charset="0"/>
              </a:rPr>
              <a:t> dung, </a:t>
            </a:r>
            <a:r>
              <a:rPr lang="en-US" altLang="en-US" sz="2400" b="1" dirty="0" err="1">
                <a:solidFill>
                  <a:srgbClr val="FF0000"/>
                </a:solidFill>
                <a:latin typeface="Times New Roman" panose="02020603050405020304" pitchFamily="18" charset="0"/>
                <a:cs typeface="Times New Roman" panose="02020603050405020304" pitchFamily="18" charset="0"/>
              </a:rPr>
              <a:t>thương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cảm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đồng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cảm</a:t>
            </a:r>
            <a:r>
              <a:rPr lang="en-US" altLang="en-US" sz="2400" b="1" dirty="0">
                <a:solidFill>
                  <a:srgbClr val="FF0000"/>
                </a:solidFill>
                <a:latin typeface="Times New Roman" panose="02020603050405020304" pitchFamily="18" charset="0"/>
                <a:cs typeface="Times New Roman" panose="02020603050405020304" pitchFamily="18" charset="0"/>
              </a:rPr>
              <a:t>… </a:t>
            </a:r>
          </a:p>
        </p:txBody>
      </p:sp>
      <p:sp>
        <p:nvSpPr>
          <p:cNvPr id="8" name="Right Arrow 7"/>
          <p:cNvSpPr/>
          <p:nvPr/>
        </p:nvSpPr>
        <p:spPr>
          <a:xfrm>
            <a:off x="47750" y="2354011"/>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a:latin typeface="Arial" panose="020B0604020202020204" pitchFamily="34" charset="0"/>
                <a:cs typeface="Arial" panose="020B0604020202020204" pitchFamily="34" charset="0"/>
              </a:rPr>
              <a:t>1.Trong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56083" y="696270"/>
            <a:ext cx="176785"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6484" y="2355339"/>
            <a:ext cx="169132"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12758" y="3607269"/>
            <a:ext cx="16560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55" y="138625"/>
            <a:ext cx="6148165" cy="4484650"/>
          </a:xfrm>
        </p:spPr>
        <p:txBody>
          <a:bodyPr>
            <a:normAutofit/>
          </a:bodyPr>
          <a:lstStyle/>
          <a:p>
            <a:pPr marL="0" indent="0">
              <a:lnSpc>
                <a:spcPct val="150000"/>
              </a:lnSpc>
              <a:buNone/>
              <a:defRPr/>
            </a:pP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2. </a:t>
            </a:r>
            <a:r>
              <a:rPr lang="vi-VN" sz="2400" b="1" i="1" dirty="0"/>
              <a:t>Viết một đoạn văn theo truyện </a:t>
            </a:r>
            <a:r>
              <a:rPr lang="vi-VN" sz="2400" b="1" i="1" dirty="0">
                <a:solidFill>
                  <a:srgbClr val="FF0000"/>
                </a:solidFill>
              </a:rPr>
              <a:t>Nàng  tiên Ốc</a:t>
            </a:r>
            <a:r>
              <a:rPr lang="vi-VN" sz="2400" b="1" i="1" dirty="0"/>
              <a:t>, trong đó có ít nhất hai lần dùng dấu hai chấm</a:t>
            </a:r>
            <a:r>
              <a:rPr lang="en-US" sz="2400" b="1" i="1" dirty="0"/>
              <a:t>:</a:t>
            </a:r>
            <a:r>
              <a:rPr lang="vi-VN" sz="2400" b="1" i="1" dirty="0"/>
              <a:t> </a:t>
            </a:r>
          </a:p>
          <a:p>
            <a:pPr marL="0" indent="0">
              <a:lnSpc>
                <a:spcPct val="150000"/>
              </a:lnSpc>
              <a:buNone/>
              <a:defRPr/>
            </a:pPr>
            <a:r>
              <a:rPr lang="vi-VN" sz="2400" b="1" dirty="0"/>
              <a:t> </a:t>
            </a:r>
            <a:r>
              <a:rPr lang="en-US" sz="2400" b="1" dirty="0"/>
              <a:t>- </a:t>
            </a:r>
            <a:r>
              <a:rPr lang="vi-VN" sz="2400" b="1" dirty="0"/>
              <a:t>Một lần, dấu hai chấm dùng </a:t>
            </a:r>
            <a:r>
              <a:rPr lang="vi-VN" sz="2400" b="1" dirty="0">
                <a:solidFill>
                  <a:srgbClr val="0033CC"/>
                </a:solidFill>
              </a:rPr>
              <a:t>để giải thích</a:t>
            </a:r>
            <a:r>
              <a:rPr lang="vi-VN" sz="2400" b="1" dirty="0"/>
              <a:t>.</a:t>
            </a:r>
          </a:p>
          <a:p>
            <a:pPr marL="0" indent="0">
              <a:lnSpc>
                <a:spcPct val="150000"/>
              </a:lnSpc>
              <a:buNone/>
              <a:defRPr/>
            </a:pPr>
            <a:r>
              <a:rPr lang="vi-VN" sz="2400" b="1" dirty="0"/>
              <a:t> </a:t>
            </a:r>
            <a:r>
              <a:rPr lang="en-US" sz="2400" b="1" dirty="0"/>
              <a:t>- </a:t>
            </a:r>
            <a:r>
              <a:rPr lang="vi-VN" sz="2400" b="1" dirty="0"/>
              <a:t>Một lần, dấu hai chấm dùng </a:t>
            </a:r>
            <a:r>
              <a:rPr lang="vi-VN" sz="2400" b="1" dirty="0">
                <a:solidFill>
                  <a:srgbClr val="0033CC"/>
                </a:solidFill>
              </a:rPr>
              <a:t>để dẫn lời nhân vật</a:t>
            </a:r>
            <a:r>
              <a:rPr lang="vi-VN" sz="2400" b="1" dirty="0"/>
              <a:t>. </a:t>
            </a:r>
          </a:p>
          <a:p>
            <a:endParaRPr lang="en-US" dirty="0"/>
          </a:p>
        </p:txBody>
      </p:sp>
      <p:pic>
        <p:nvPicPr>
          <p:cNvPr id="4" name="Picture 2" descr="_0001 (2)"/>
          <p:cNvPicPr>
            <a:picLocks noChangeAspect="1" noChangeArrowheads="1"/>
          </p:cNvPicPr>
          <p:nvPr/>
        </p:nvPicPr>
        <p:blipFill rotWithShape="1">
          <a:blip r:embed="rId2">
            <a:extLst>
              <a:ext uri="{28A0092B-C50C-407E-A947-70E740481C1C}">
                <a14:useLocalDpi xmlns:a14="http://schemas.microsoft.com/office/drawing/2010/main" val="0"/>
              </a:ext>
            </a:extLst>
          </a:blip>
          <a:srcRect l="4376" t="4051" r="5538" b="2587"/>
          <a:stretch/>
        </p:blipFill>
        <p:spPr bwMode="auto">
          <a:xfrm>
            <a:off x="6255520" y="0"/>
            <a:ext cx="28884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2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0665" y="211804"/>
            <a:ext cx="7896314" cy="2060564"/>
          </a:xfrm>
          <a:prstGeom prst="rect">
            <a:avLst/>
          </a:prstGeom>
          <a:solidFill>
            <a:schemeClr val="bg1"/>
          </a:solidFill>
        </p:spPr>
        <p:txBody>
          <a:bodyPr wrap="square">
            <a:spAutoFit/>
          </a:bodyPr>
          <a:lstStyle/>
          <a:p>
            <a:pPr algn="just">
              <a:lnSpc>
                <a:spcPct val="130000"/>
              </a:lnSpc>
            </a:pPr>
            <a:r>
              <a:rPr lang="en-US" sz="2000" b="1" dirty="0">
                <a:solidFill>
                  <a:srgbClr val="000000"/>
                </a:solidFill>
                <a:latin typeface="OpenSans"/>
              </a:rPr>
              <a:t>	</a:t>
            </a:r>
            <a:r>
              <a:rPr lang="vi-VN" sz="2000" b="1" dirty="0">
                <a:solidFill>
                  <a:srgbClr val="000000"/>
                </a:solidFill>
                <a:latin typeface="OpenSans"/>
              </a:rPr>
              <a:t>Bà lão nhẹ nhàng bước nhanh đến chum nước cầm chiếc vỏ ốc lên và đập vỡ ngay.</a:t>
            </a:r>
          </a:p>
          <a:p>
            <a:pPr algn="just">
              <a:lnSpc>
                <a:spcPct val="130000"/>
              </a:lnSpc>
            </a:pPr>
            <a:r>
              <a:rPr lang="en-US" sz="2000" b="1" dirty="0">
                <a:solidFill>
                  <a:srgbClr val="000000"/>
                </a:solidFill>
                <a:latin typeface="OpenSans"/>
              </a:rPr>
              <a:t>     	</a:t>
            </a:r>
            <a:r>
              <a:rPr lang="vi-VN" sz="2000" b="1" dirty="0">
                <a:solidFill>
                  <a:srgbClr val="000000"/>
                </a:solidFill>
                <a:latin typeface="OpenSans"/>
              </a:rPr>
              <a:t>Nàng tiên ốc giật mình, định chạy nhanh đến chum nước nhưng đã trễ rồi: vỏ ốc đã vỡ tan ra. Bà lão ôm lấy nàng dịu dàng nói:</a:t>
            </a:r>
          </a:p>
          <a:p>
            <a:pPr marL="342900" indent="-342900" algn="just">
              <a:lnSpc>
                <a:spcPct val="130000"/>
              </a:lnSpc>
              <a:buFontTx/>
              <a:buChar char="-"/>
            </a:pPr>
            <a:r>
              <a:rPr lang="vi-VN" sz="2000" b="1" dirty="0">
                <a:solidFill>
                  <a:srgbClr val="000000"/>
                </a:solidFill>
                <a:latin typeface="OpenSans"/>
              </a:rPr>
              <a:t>Con hãy ở đây với mẹ !</a:t>
            </a:r>
            <a:endParaRPr lang="en-US" sz="2000" b="1" dirty="0">
              <a:solidFill>
                <a:srgbClr val="000000"/>
              </a:solidFill>
              <a:latin typeface="OpenSans"/>
            </a:endParaRPr>
          </a:p>
        </p:txBody>
      </p:sp>
      <p:sp>
        <p:nvSpPr>
          <p:cNvPr id="5" name="Rectangle 4"/>
          <p:cNvSpPr/>
          <p:nvPr/>
        </p:nvSpPr>
        <p:spPr>
          <a:xfrm>
            <a:off x="623842" y="2635150"/>
            <a:ext cx="7896315" cy="1974067"/>
          </a:xfrm>
          <a:prstGeom prst="rect">
            <a:avLst/>
          </a:prstGeom>
        </p:spPr>
        <p:txBody>
          <a:bodyPr wrap="square">
            <a:spAutoFit/>
          </a:bodyPr>
          <a:lstStyle/>
          <a:p>
            <a:pPr algn="just">
              <a:lnSpc>
                <a:spcPct val="130000"/>
              </a:lnSpc>
            </a:pPr>
            <a:r>
              <a:rPr lang="en-US" sz="2400" b="1" dirty="0">
                <a:solidFill>
                  <a:srgbClr val="0033CC"/>
                </a:solidFill>
                <a:latin typeface="OpenSans"/>
              </a:rPr>
              <a:t>	</a:t>
            </a:r>
            <a:r>
              <a:rPr lang="vi-VN" sz="2400" b="1" dirty="0">
                <a:solidFill>
                  <a:srgbClr val="0033CC"/>
                </a:solidFill>
                <a:latin typeface="OpenSans"/>
              </a:rPr>
              <a:t>Dấu hai chấm đầu </a:t>
            </a:r>
            <a:r>
              <a:rPr lang="en-US" sz="2400" b="1" dirty="0" err="1">
                <a:solidFill>
                  <a:srgbClr val="0033CC"/>
                </a:solidFill>
                <a:latin typeface="OpenSans"/>
              </a:rPr>
              <a:t>báo</a:t>
            </a:r>
            <a:r>
              <a:rPr lang="en-US" sz="2400" b="1" dirty="0">
                <a:solidFill>
                  <a:srgbClr val="0033CC"/>
                </a:solidFill>
                <a:latin typeface="OpenSans"/>
              </a:rPr>
              <a:t> </a:t>
            </a:r>
            <a:r>
              <a:rPr lang="en-US" sz="2400" b="1" dirty="0" err="1">
                <a:solidFill>
                  <a:srgbClr val="0033CC"/>
                </a:solidFill>
                <a:latin typeface="OpenSans"/>
              </a:rPr>
              <a:t>hiệu</a:t>
            </a:r>
            <a:r>
              <a:rPr lang="en-US" sz="2400" b="1" dirty="0">
                <a:solidFill>
                  <a:srgbClr val="0033CC"/>
                </a:solidFill>
                <a:latin typeface="OpenSans"/>
              </a:rPr>
              <a:t> </a:t>
            </a:r>
            <a:r>
              <a:rPr lang="en-US" sz="2400" b="1" dirty="0" err="1">
                <a:solidFill>
                  <a:srgbClr val="0033CC"/>
                </a:solidFill>
                <a:latin typeface="OpenSans"/>
              </a:rPr>
              <a:t>bộ</a:t>
            </a:r>
            <a:r>
              <a:rPr lang="en-US" sz="2400" b="1" dirty="0">
                <a:solidFill>
                  <a:srgbClr val="0033CC"/>
                </a:solidFill>
                <a:latin typeface="OpenSans"/>
              </a:rPr>
              <a:t> </a:t>
            </a:r>
            <a:r>
              <a:rPr lang="en-US" sz="2400" b="1" dirty="0" err="1">
                <a:solidFill>
                  <a:srgbClr val="0033CC"/>
                </a:solidFill>
                <a:latin typeface="OpenSans"/>
              </a:rPr>
              <a:t>phận</a:t>
            </a:r>
            <a:r>
              <a:rPr lang="en-US" sz="2400" b="1" dirty="0">
                <a:solidFill>
                  <a:srgbClr val="0033CC"/>
                </a:solidFill>
                <a:latin typeface="OpenSans"/>
              </a:rPr>
              <a:t> </a:t>
            </a:r>
            <a:r>
              <a:rPr lang="en-US" sz="2400" b="1" dirty="0" err="1">
                <a:solidFill>
                  <a:srgbClr val="0033CC"/>
                </a:solidFill>
                <a:latin typeface="OpenSans"/>
              </a:rPr>
              <a:t>đứng</a:t>
            </a:r>
            <a:r>
              <a:rPr lang="en-US" sz="2400" b="1" dirty="0">
                <a:solidFill>
                  <a:srgbClr val="0033CC"/>
                </a:solidFill>
                <a:latin typeface="OpenSans"/>
              </a:rPr>
              <a:t> </a:t>
            </a:r>
            <a:r>
              <a:rPr lang="en-US" sz="2400" b="1" dirty="0" err="1">
                <a:solidFill>
                  <a:srgbClr val="0033CC"/>
                </a:solidFill>
                <a:latin typeface="OpenSans"/>
              </a:rPr>
              <a:t>sau</a:t>
            </a:r>
            <a:r>
              <a:rPr lang="en-US" sz="2400" b="1" dirty="0">
                <a:solidFill>
                  <a:srgbClr val="0033CC"/>
                </a:solidFill>
                <a:latin typeface="OpenSans"/>
              </a:rPr>
              <a:t> </a:t>
            </a:r>
            <a:r>
              <a:rPr lang="en-US" sz="2400" b="1" dirty="0" err="1">
                <a:solidFill>
                  <a:srgbClr val="0033CC"/>
                </a:solidFill>
                <a:latin typeface="OpenSans"/>
              </a:rPr>
              <a:t>nó</a:t>
            </a:r>
            <a:r>
              <a:rPr lang="en-US" sz="2400" b="1" dirty="0">
                <a:solidFill>
                  <a:srgbClr val="0033CC"/>
                </a:solidFill>
                <a:latin typeface="OpenSans"/>
              </a:rPr>
              <a:t> </a:t>
            </a:r>
            <a:r>
              <a:rPr lang="en-US" sz="2400" b="1" dirty="0" err="1">
                <a:solidFill>
                  <a:srgbClr val="0033CC"/>
                </a:solidFill>
                <a:latin typeface="OpenSans"/>
              </a:rPr>
              <a:t>là</a:t>
            </a:r>
            <a:r>
              <a:rPr lang="en-US" sz="2400" b="1" dirty="0">
                <a:solidFill>
                  <a:srgbClr val="0033CC"/>
                </a:solidFill>
                <a:latin typeface="OpenSans"/>
              </a:rPr>
              <a:t> </a:t>
            </a:r>
            <a:r>
              <a:rPr lang="en-US" sz="2400" b="1" dirty="0" err="1">
                <a:solidFill>
                  <a:srgbClr val="0033CC"/>
                </a:solidFill>
                <a:latin typeface="OpenSans"/>
              </a:rPr>
              <a:t>lời</a:t>
            </a:r>
            <a:r>
              <a:rPr lang="en-US" sz="2400" b="1" dirty="0">
                <a:solidFill>
                  <a:srgbClr val="0033CC"/>
                </a:solidFill>
                <a:latin typeface="OpenSans"/>
              </a:rPr>
              <a:t> </a:t>
            </a:r>
            <a:r>
              <a:rPr lang="en-US" sz="2400" b="1" dirty="0" err="1">
                <a:solidFill>
                  <a:srgbClr val="0033CC"/>
                </a:solidFill>
                <a:latin typeface="OpenSans"/>
              </a:rPr>
              <a:t>giải</a:t>
            </a:r>
            <a:r>
              <a:rPr lang="en-US" sz="2400" b="1" dirty="0">
                <a:solidFill>
                  <a:srgbClr val="0033CC"/>
                </a:solidFill>
                <a:latin typeface="OpenSans"/>
              </a:rPr>
              <a:t> </a:t>
            </a:r>
            <a:r>
              <a:rPr lang="en-US" sz="2400" b="1" dirty="0" err="1">
                <a:solidFill>
                  <a:srgbClr val="0033CC"/>
                </a:solidFill>
                <a:latin typeface="OpenSans"/>
              </a:rPr>
              <a:t>thích</a:t>
            </a:r>
            <a:r>
              <a:rPr lang="en-US" sz="2400" b="1" dirty="0">
                <a:solidFill>
                  <a:srgbClr val="0033CC"/>
                </a:solidFill>
                <a:latin typeface="OpenSans"/>
              </a:rPr>
              <a:t> </a:t>
            </a:r>
            <a:r>
              <a:rPr lang="vi-VN" sz="2400" b="1" dirty="0">
                <a:solidFill>
                  <a:srgbClr val="CC00FF"/>
                </a:solidFill>
                <a:latin typeface="OpenSans"/>
              </a:rPr>
              <a:t>đã trễ rồi</a:t>
            </a:r>
            <a:r>
              <a:rPr lang="vi-VN" sz="2400" b="1" dirty="0">
                <a:solidFill>
                  <a:srgbClr val="0033CC"/>
                </a:solidFill>
                <a:latin typeface="OpenSans"/>
              </a:rPr>
              <a:t>: vỏ ốc đã vỡ tan ra. Dấu hai chấm sau (phối hợp với dấu gạch đầu dòng) báo hiệu bộ phận đứng sau là </a:t>
            </a:r>
            <a:r>
              <a:rPr lang="vi-VN" sz="2400" b="1" dirty="0">
                <a:solidFill>
                  <a:srgbClr val="FF0000"/>
                </a:solidFill>
                <a:latin typeface="OpenSans"/>
              </a:rPr>
              <a:t>lời bà lão nói với nàng tiên ốc.</a:t>
            </a:r>
          </a:p>
        </p:txBody>
      </p:sp>
    </p:spTree>
    <p:extLst>
      <p:ext uri="{BB962C8B-B14F-4D97-AF65-F5344CB8AC3E}">
        <p14:creationId xmlns:p14="http://schemas.microsoft.com/office/powerpoint/2010/main" val="2335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6" name="TextBox 5"/>
          <p:cNvSpPr txBox="1"/>
          <p:nvPr/>
        </p:nvSpPr>
        <p:spPr>
          <a:xfrm>
            <a:off x="1462150" y="2258538"/>
            <a:ext cx="6274795" cy="1315745"/>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Chuẩn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bị</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sau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đơn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phức</a:t>
            </a:r>
            <a:r>
              <a:rPr lang="en-US" sz="27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FD81669D-9C9C-4E19-8199-8A618B477346}"/>
              </a:ext>
            </a:extLst>
          </p:cNvPr>
          <p:cNvSpPr/>
          <p:nvPr/>
        </p:nvSpPr>
        <p:spPr>
          <a:xfrm>
            <a:off x="3051339" y="1420274"/>
            <a:ext cx="2896948" cy="923330"/>
          </a:xfrm>
          <a:prstGeom prst="rect">
            <a:avLst/>
          </a:prstGeom>
          <a:noFill/>
        </p:spPr>
        <p:txBody>
          <a:bodyPr wrap="none" lIns="91440" tIns="45720" rIns="91440" bIns="45720">
            <a:spAutoFit/>
          </a:bodyPr>
          <a:lstStyle/>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 DÒ</a:t>
            </a:r>
            <a:endParaRPr lang="en-US" sz="54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4562" y="600117"/>
            <a:ext cx="8588522"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Khuyên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chúng</a:t>
            </a:r>
            <a:r>
              <a:rPr lang="en-US" altLang="en-US" sz="3000" b="1" dirty="0">
                <a:solidFill>
                  <a:srgbClr val="FF0000"/>
                </a:solidFill>
                <a:latin typeface="Arial" panose="020B0604020202020204" pitchFamily="34" charset="0"/>
                <a:cs typeface="Arial" panose="020B0604020202020204" pitchFamily="34" charset="0"/>
              </a:rPr>
              <a:t> ta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hiền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hậu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vì</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như</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vậy</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gặp</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điều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tốt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15309" y="676932"/>
            <a:ext cx="8557521" cy="1915909"/>
          </a:xfrm>
          <a:prstGeom prst="rect">
            <a:avLst/>
          </a:prstGeom>
          <a:noFill/>
        </p:spPr>
        <p:txBody>
          <a:bodyPr wrap="square" lIns="68580" tIns="34290" rIns="68580" bIns="34290" rtlCol="0">
            <a:spAutoFit/>
          </a:bodyPr>
          <a:lstStyle/>
          <a:p>
            <a:pPr algn="ctr">
              <a:lnSpc>
                <a:spcPct val="150000"/>
              </a:lnSpc>
            </a:pPr>
            <a:r>
              <a:rPr lang="en-US" sz="4000" b="1" dirty="0" err="1" smtClean="0">
                <a:solidFill>
                  <a:srgbClr val="0033CC"/>
                </a:solidFill>
                <a:latin typeface="HP001 4 hàng" panose="020B0603050302020204" pitchFamily="34" charset="0"/>
              </a:rPr>
              <a:t>Thứ</a:t>
            </a:r>
            <a:r>
              <a:rPr lang="en-US" sz="4000" b="1" dirty="0" smtClean="0">
                <a:solidFill>
                  <a:srgbClr val="0033CC"/>
                </a:solidFill>
                <a:latin typeface="HP001 4 hàng" panose="020B0603050302020204" pitchFamily="34" charset="0"/>
              </a:rPr>
              <a:t> 5 </a:t>
            </a:r>
            <a:r>
              <a:rPr lang="en-US" sz="4000" b="1" dirty="0" err="1" smtClean="0">
                <a:solidFill>
                  <a:srgbClr val="0033CC"/>
                </a:solidFill>
                <a:latin typeface="HP001 4 hàng" panose="020B0603050302020204" pitchFamily="34" charset="0"/>
              </a:rPr>
              <a:t>ngày</a:t>
            </a:r>
            <a:r>
              <a:rPr lang="en-US" sz="4000" b="1" dirty="0" smtClean="0">
                <a:solidFill>
                  <a:srgbClr val="0033CC"/>
                </a:solidFill>
                <a:latin typeface="HP001 4 hàng" panose="020B0603050302020204" pitchFamily="34" charset="0"/>
              </a:rPr>
              <a:t> </a:t>
            </a:r>
            <a:r>
              <a:rPr lang="en-US" sz="4000" b="1" dirty="0" smtClean="0">
                <a:solidFill>
                  <a:srgbClr val="0033CC"/>
                </a:solidFill>
                <a:latin typeface="HP001 4 hàng" panose="020B0603050302020204" pitchFamily="34" charset="0"/>
              </a:rPr>
              <a:t>15 </a:t>
            </a:r>
            <a:r>
              <a:rPr lang="en-US" sz="4000" b="1" dirty="0" err="1" smtClean="0">
                <a:solidFill>
                  <a:srgbClr val="0033CC"/>
                </a:solidFill>
                <a:latin typeface="HP001 4 hàng" panose="020B0603050302020204" pitchFamily="34" charset="0"/>
              </a:rPr>
              <a:t>tháng</a:t>
            </a:r>
            <a:r>
              <a:rPr lang="en-US" sz="4000" b="1" dirty="0" smtClean="0">
                <a:solidFill>
                  <a:srgbClr val="0033CC"/>
                </a:solidFill>
                <a:latin typeface="HP001 4 hàng" panose="020B0603050302020204" pitchFamily="34" charset="0"/>
              </a:rPr>
              <a:t> 9 </a:t>
            </a:r>
            <a:r>
              <a:rPr lang="en-US" sz="4000" b="1" dirty="0" err="1" smtClean="0">
                <a:solidFill>
                  <a:srgbClr val="0033CC"/>
                </a:solidFill>
                <a:latin typeface="HP001 4 hàng" panose="020B0603050302020204" pitchFamily="34" charset="0"/>
              </a:rPr>
              <a:t>năm</a:t>
            </a:r>
            <a:r>
              <a:rPr lang="en-US" sz="4000" b="1" dirty="0" smtClean="0">
                <a:solidFill>
                  <a:srgbClr val="0033CC"/>
                </a:solidFill>
                <a:latin typeface="HP001 4 hàng" panose="020B0603050302020204" pitchFamily="34" charset="0"/>
              </a:rPr>
              <a:t> </a:t>
            </a:r>
            <a:r>
              <a:rPr lang="en-US" sz="4000" b="1" dirty="0" smtClean="0">
                <a:solidFill>
                  <a:srgbClr val="0033CC"/>
                </a:solidFill>
                <a:latin typeface="HP001 4 hàng" panose="020B0603050302020204" pitchFamily="34" charset="0"/>
              </a:rPr>
              <a:t>2022</a:t>
            </a:r>
            <a:endParaRPr lang="en-US" sz="4000" b="1" dirty="0" smtClean="0">
              <a:solidFill>
                <a:srgbClr val="0033CC"/>
              </a:solidFill>
              <a:latin typeface="HP001 4 hàng" panose="020B0603050302020204" pitchFamily="34" charset="0"/>
            </a:endParaRPr>
          </a:p>
          <a:p>
            <a:pPr algn="ctr">
              <a:lnSpc>
                <a:spcPct val="150000"/>
              </a:lnSpc>
            </a:pPr>
            <a:r>
              <a:rPr lang="en-US" sz="4000" b="1" dirty="0" err="1" smtClean="0">
                <a:solidFill>
                  <a:srgbClr val="0033CC"/>
                </a:solidFill>
                <a:latin typeface="HP001 4 hàng" panose="020B0603050302020204" pitchFamily="34" charset="0"/>
              </a:rPr>
              <a:t>Luyện</a:t>
            </a:r>
            <a:r>
              <a:rPr lang="en-US" sz="4000" b="1" dirty="0" smtClean="0">
                <a:solidFill>
                  <a:srgbClr val="0033CC"/>
                </a:solidFill>
                <a:latin typeface="HP001 4 hàng" panose="020B0603050302020204" pitchFamily="34" charset="0"/>
              </a:rPr>
              <a:t> </a:t>
            </a:r>
            <a:r>
              <a:rPr lang="en-US" sz="4000" b="1" dirty="0" err="1">
                <a:solidFill>
                  <a:srgbClr val="0033CC"/>
                </a:solidFill>
                <a:latin typeface="HP001 4 hàng" panose="020B0603050302020204" pitchFamily="34" charset="0"/>
              </a:rPr>
              <a:t>từ</a:t>
            </a:r>
            <a:r>
              <a:rPr lang="en-US" sz="4000" b="1" dirty="0">
                <a:solidFill>
                  <a:srgbClr val="0033CC"/>
                </a:solidFill>
                <a:latin typeface="HP001 4 hàng" panose="020B0603050302020204" pitchFamily="34" charset="0"/>
              </a:rPr>
              <a:t> </a:t>
            </a:r>
            <a:r>
              <a:rPr lang="en-US" sz="4000" b="1" dirty="0" err="1">
                <a:solidFill>
                  <a:srgbClr val="0033CC"/>
                </a:solidFill>
                <a:latin typeface="HP001 4 hàng" panose="020B0603050302020204" pitchFamily="34" charset="0"/>
              </a:rPr>
              <a:t>và</a:t>
            </a:r>
            <a:r>
              <a:rPr lang="en-US" sz="4000" b="1" dirty="0">
                <a:solidFill>
                  <a:srgbClr val="0033CC"/>
                </a:solidFill>
                <a:latin typeface="HP001 4 hàng" panose="020B0603050302020204" pitchFamily="34" charset="0"/>
              </a:rPr>
              <a:t> </a:t>
            </a:r>
            <a:r>
              <a:rPr lang="en-US" sz="4000" b="1" dirty="0" err="1">
                <a:solidFill>
                  <a:srgbClr val="0033CC"/>
                </a:solidFill>
                <a:latin typeface="HP001 4 hàng" panose="020B0603050302020204" pitchFamily="34" charset="0"/>
              </a:rPr>
              <a:t>câu</a:t>
            </a:r>
            <a:endParaRPr lang="en-US" sz="4000" b="1" dirty="0">
              <a:solidFill>
                <a:srgbClr val="0033CC"/>
              </a:solidFill>
              <a:latin typeface="HP001 4 hàng" panose="020B0603050302020204" pitchFamily="34" charset="0"/>
            </a:endParaRPr>
          </a:p>
        </p:txBody>
      </p:sp>
      <p:sp>
        <p:nvSpPr>
          <p:cNvPr id="5" name="Rectangle 4"/>
          <p:cNvSpPr/>
          <p:nvPr/>
        </p:nvSpPr>
        <p:spPr>
          <a:xfrm>
            <a:off x="2120519" y="2942137"/>
            <a:ext cx="5103000" cy="992579"/>
          </a:xfrm>
          <a:prstGeom prst="rect">
            <a:avLst/>
          </a:prstGeom>
          <a:noFill/>
        </p:spPr>
        <p:txBody>
          <a:bodyPr wrap="none" lIns="68580" tIns="34290" rIns="68580" bIns="34290">
            <a:spAutoFit/>
          </a:bodyPr>
          <a:lstStyle/>
          <a:p>
            <a:pPr algn="ctr"/>
            <a:r>
              <a:rPr lang="en-US" sz="6000" b="1" dirty="0" err="1" smtClean="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rPr>
              <a:t>Dấu</a:t>
            </a:r>
            <a:r>
              <a:rPr lang="en-US" sz="6000" b="1" dirty="0" smtClean="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rPr>
              <a:t> </a:t>
            </a:r>
            <a:r>
              <a:rPr lang="en-US" sz="6000" b="1" dirty="0" err="1" smtClean="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rPr>
              <a:t>hai</a:t>
            </a:r>
            <a:r>
              <a:rPr lang="en-US" sz="6000" b="1" dirty="0" smtClean="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rPr>
              <a:t> </a:t>
            </a:r>
            <a:r>
              <a:rPr lang="en-US" sz="6000" b="1" dirty="0" err="1" smtClean="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rPr>
              <a:t>chấm</a:t>
            </a:r>
            <a:endParaRPr lang="en-US" sz="6000" b="1" dirty="0">
              <a:ln w="12700">
                <a:solidFill>
                  <a:srgbClr val="FFFF00"/>
                </a:solidFill>
                <a:prstDash val="solid"/>
              </a:ln>
              <a:solidFill>
                <a:srgbClr val="FF0000"/>
              </a:solidFill>
              <a:effectLst>
                <a:outerShdw dist="38100" dir="2640000" algn="bl" rotWithShape="0">
                  <a:schemeClr val="accent1"/>
                </a:outerShdw>
              </a:effectLst>
              <a:latin typeface="HP001 4 hàng" panose="020B0603050302020204" pitchFamily="34" charset="0"/>
              <a:cs typeface="Arial" panose="020B0604020202020204" pitchFamily="34"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6911438" y="0"/>
            <a:ext cx="2232562" cy="250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93565"/>
          </a:xfrm>
          <a:prstGeom prst="rect">
            <a:avLst/>
          </a:prstGeom>
          <a:solidFill>
            <a:schemeClr val="bg1"/>
          </a:solidFill>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a:t>
            </a:r>
            <a:r>
              <a:rPr lang="vi-VN" sz="2800" b="1"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5112272" y="504812"/>
            <a:ext cx="213707"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solidFill>
            <a:schemeClr val="bg1"/>
          </a:solidFill>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200861"/>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771927" y="4650555"/>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8029977" y="4715461"/>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546569"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1646</Words>
  <Application>Microsoft Office PowerPoint</Application>
  <PresentationFormat>On-screen Show (16:9)</PresentationFormat>
  <Paragraphs>172</Paragraphs>
  <Slides>25</Slides>
  <Notes>2</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Agency FB</vt:lpstr>
      <vt:lpstr>Arial</vt:lpstr>
      <vt:lpstr>Calibri</vt:lpstr>
      <vt:lpstr>Calibri Light</vt:lpstr>
      <vt:lpstr>HP001 4 hàng</vt:lpstr>
      <vt:lpstr>OpenSans</vt:lpstr>
      <vt:lpstr>Times New Roman</vt:lpstr>
      <vt:lpstr>VNI-Bodon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48</cp:revision>
  <dcterms:created xsi:type="dcterms:W3CDTF">2021-08-01T15:11:43Z</dcterms:created>
  <dcterms:modified xsi:type="dcterms:W3CDTF">2022-09-14T14:27:02Z</dcterms:modified>
</cp:coreProperties>
</file>