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handoutMasterIdLst>
    <p:handoutMasterId r:id="rId18"/>
  </p:handoutMasterIdLst>
  <p:sldIdLst>
    <p:sldId id="256" r:id="rId2"/>
    <p:sldId id="296" r:id="rId3"/>
    <p:sldId id="276" r:id="rId4"/>
    <p:sldId id="297" r:id="rId5"/>
    <p:sldId id="277" r:id="rId6"/>
    <p:sldId id="314" r:id="rId7"/>
    <p:sldId id="312" r:id="rId8"/>
    <p:sldId id="298" r:id="rId9"/>
    <p:sldId id="265" r:id="rId10"/>
    <p:sldId id="300" r:id="rId11"/>
    <p:sldId id="302" r:id="rId12"/>
    <p:sldId id="303" r:id="rId13"/>
    <p:sldId id="284" r:id="rId14"/>
    <p:sldId id="311" r:id="rId15"/>
    <p:sldId id="262" r:id="rId16"/>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等线" panose="020B0604020202020204" charset="-122"/>
      <p:regular r:id="rId23"/>
    </p:embeddedFont>
    <p:embeddedFont>
      <p:font typeface="等线 Light" panose="020B0604020202020204" charset="-122"/>
      <p:regular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06C"/>
    <a:srgbClr val="DCE5EE"/>
    <a:srgbClr val="F7D6E0"/>
    <a:srgbClr val="7A99BC"/>
    <a:srgbClr val="A33E5A"/>
    <a:srgbClr val="B9D4E5"/>
    <a:srgbClr val="F9301B"/>
    <a:srgbClr val="FEDBD7"/>
    <a:srgbClr val="E6E6E6"/>
    <a:srgbClr val="98C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86000" autoAdjust="0"/>
  </p:normalViewPr>
  <p:slideViewPr>
    <p:cSldViewPr snapToGrid="0" showGuides="1">
      <p:cViewPr varScale="1">
        <p:scale>
          <a:sx n="45" d="100"/>
          <a:sy n="45" d="100"/>
        </p:scale>
        <p:origin x="72" y="678"/>
      </p:cViewPr>
      <p:guideLst>
        <p:guide orient="horz" pos="2160"/>
        <p:guide pos="3840"/>
      </p:guideLst>
    </p:cSldViewPr>
  </p:slideViewPr>
  <p:notesTextViewPr>
    <p:cViewPr>
      <p:scale>
        <a:sx n="1" d="1"/>
        <a:sy n="1" d="1"/>
      </p:scale>
      <p:origin x="0" y="0"/>
    </p:cViewPr>
  </p:notesTextViewPr>
  <p:notesViewPr>
    <p:cSldViewPr snapToGrid="0">
      <p:cViewPr varScale="1">
        <p:scale>
          <a:sx n="49" d="100"/>
          <a:sy n="49" d="100"/>
        </p:scale>
        <p:origin x="298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59D6AB-112B-47E6-B21D-8BAB0E9F2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02D3E7-375A-422F-8D87-D2693BCD9C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53231-B275-49D1-8279-8BFE32D80C58}" type="datetimeFigureOut">
              <a:rPr lang="en-US" smtClean="0"/>
              <a:t>19/2/2022</a:t>
            </a:fld>
            <a:endParaRPr lang="en-US"/>
          </a:p>
        </p:txBody>
      </p:sp>
      <p:sp>
        <p:nvSpPr>
          <p:cNvPr id="4" name="Footer Placeholder 3">
            <a:extLst>
              <a:ext uri="{FF2B5EF4-FFF2-40B4-BE49-F238E27FC236}">
                <a16:creationId xmlns:a16="http://schemas.microsoft.com/office/drawing/2014/main" id="{E27C3A7D-820F-42E3-A453-F6AABD5737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C7B37E-01DA-46F8-A40D-6F95B13F65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09C0F0-5B0E-4FD2-ADC5-BB3C1FF35166}" type="slidenum">
              <a:rPr lang="en-US" smtClean="0"/>
              <a:t>‹#›</a:t>
            </a:fld>
            <a:endParaRPr lang="en-US"/>
          </a:p>
        </p:txBody>
      </p:sp>
    </p:spTree>
    <p:extLst>
      <p:ext uri="{BB962C8B-B14F-4D97-AF65-F5344CB8AC3E}">
        <p14:creationId xmlns:p14="http://schemas.microsoft.com/office/powerpoint/2010/main" val="1001974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59FFA-26C4-408E-930F-AD994C80C9D0}" type="datetimeFigureOut">
              <a:rPr lang="zh-CN" altLang="en-US" smtClean="0"/>
              <a:t>2022/2/19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C8A62-E685-4640-8615-905A1B37EE48}" type="slidenum">
              <a:rPr lang="zh-CN" altLang="en-US" smtClean="0"/>
              <a:t>‹#›</a:t>
            </a:fld>
            <a:endParaRPr lang="zh-CN" altLang="en-US"/>
          </a:p>
        </p:txBody>
      </p:sp>
    </p:spTree>
    <p:extLst>
      <p:ext uri="{BB962C8B-B14F-4D97-AF65-F5344CB8AC3E}">
        <p14:creationId xmlns:p14="http://schemas.microsoft.com/office/powerpoint/2010/main" val="277637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1</a:t>
            </a:fld>
            <a:endParaRPr lang="zh-CN" altLang="en-US"/>
          </a:p>
        </p:txBody>
      </p:sp>
    </p:spTree>
    <p:extLst>
      <p:ext uri="{BB962C8B-B14F-4D97-AF65-F5344CB8AC3E}">
        <p14:creationId xmlns:p14="http://schemas.microsoft.com/office/powerpoint/2010/main" val="594988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4514489-8FBE-4D6D-A5B9-E6313DF91035}" type="slidenum">
              <a:rPr lang="zh-CN" altLang="en-US" smtClean="0"/>
              <a:t>10</a:t>
            </a:fld>
            <a:endParaRPr lang="zh-CN" altLang="en-US"/>
          </a:p>
        </p:txBody>
      </p:sp>
    </p:spTree>
    <p:extLst>
      <p:ext uri="{BB962C8B-B14F-4D97-AF65-F5344CB8AC3E}">
        <p14:creationId xmlns:p14="http://schemas.microsoft.com/office/powerpoint/2010/main" val="258025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4514489-8FBE-4D6D-A5B9-E6313DF91035}" type="slidenum">
              <a:rPr lang="zh-CN" altLang="en-US" smtClean="0"/>
              <a:t>11</a:t>
            </a:fld>
            <a:endParaRPr lang="zh-CN" altLang="en-US"/>
          </a:p>
        </p:txBody>
      </p:sp>
    </p:spTree>
    <p:extLst>
      <p:ext uri="{BB962C8B-B14F-4D97-AF65-F5344CB8AC3E}">
        <p14:creationId xmlns:p14="http://schemas.microsoft.com/office/powerpoint/2010/main" val="1487843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12</a:t>
            </a:fld>
            <a:endParaRPr lang="zh-CN" altLang="en-US"/>
          </a:p>
        </p:txBody>
      </p:sp>
    </p:spTree>
    <p:extLst>
      <p:ext uri="{BB962C8B-B14F-4D97-AF65-F5344CB8AC3E}">
        <p14:creationId xmlns:p14="http://schemas.microsoft.com/office/powerpoint/2010/main" val="1671262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4514489-8FBE-4D6D-A5B9-E6313DF91035}" type="slidenum">
              <a:rPr lang="zh-CN" altLang="en-US" smtClean="0"/>
              <a:t>13</a:t>
            </a:fld>
            <a:endParaRPr lang="zh-CN" altLang="en-US"/>
          </a:p>
        </p:txBody>
      </p:sp>
    </p:spTree>
    <p:extLst>
      <p:ext uri="{BB962C8B-B14F-4D97-AF65-F5344CB8AC3E}">
        <p14:creationId xmlns:p14="http://schemas.microsoft.com/office/powerpoint/2010/main" val="78912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14</a:t>
            </a:fld>
            <a:endParaRPr lang="zh-CN" altLang="en-US"/>
          </a:p>
        </p:txBody>
      </p:sp>
    </p:spTree>
    <p:extLst>
      <p:ext uri="{BB962C8B-B14F-4D97-AF65-F5344CB8AC3E}">
        <p14:creationId xmlns:p14="http://schemas.microsoft.com/office/powerpoint/2010/main" val="421411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15</a:t>
            </a:fld>
            <a:endParaRPr lang="zh-CN" altLang="en-US"/>
          </a:p>
        </p:txBody>
      </p:sp>
    </p:spTree>
    <p:extLst>
      <p:ext uri="{BB962C8B-B14F-4D97-AF65-F5344CB8AC3E}">
        <p14:creationId xmlns:p14="http://schemas.microsoft.com/office/powerpoint/2010/main" val="421318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2</a:t>
            </a:fld>
            <a:endParaRPr lang="zh-CN" altLang="en-US"/>
          </a:p>
        </p:txBody>
      </p:sp>
    </p:spTree>
    <p:extLst>
      <p:ext uri="{BB962C8B-B14F-4D97-AF65-F5344CB8AC3E}">
        <p14:creationId xmlns:p14="http://schemas.microsoft.com/office/powerpoint/2010/main" val="17124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a:solidFill>
                  <a:schemeClr val="tx1"/>
                </a:solidFill>
                <a:effectLst/>
                <a:latin typeface="+mn-lt"/>
                <a:ea typeface="+mn-ea"/>
                <a:cs typeface="+mn-cs"/>
              </a:rPr>
              <a:t>Giải thích nghĩa đen của các câu tục ngữ:</a:t>
            </a:r>
          </a:p>
          <a:p>
            <a:r>
              <a:rPr lang="vi-VN" sz="1200" b="0" i="0" kern="1200">
                <a:solidFill>
                  <a:schemeClr val="tx1"/>
                </a:solidFill>
                <a:effectLst/>
                <a:latin typeface="+mn-lt"/>
                <a:ea typeface="+mn-ea"/>
                <a:cs typeface="+mn-cs"/>
              </a:rPr>
              <a:t>- Tốt gỗ hơn tốt nước sơn: Phần gỗ bên trong tốt quan trọng hơn nước sơn tốt.</a:t>
            </a:r>
          </a:p>
          <a:p>
            <a:r>
              <a:rPr lang="vi-VN" sz="1200" b="0" i="0" kern="1200">
                <a:solidFill>
                  <a:schemeClr val="tx1"/>
                </a:solidFill>
                <a:effectLst/>
                <a:latin typeface="+mn-lt"/>
                <a:ea typeface="+mn-ea"/>
                <a:cs typeface="+mn-cs"/>
              </a:rPr>
              <a:t>- Người thanh tiếng nói cũng thanh/Chuông kêu khẽ đánh bên thành cũng kêu: Người thanh lịch thì tiếng nói cũng thanh lịch, chuông đã âm vang thì đánh nhẹ cũng sẽ âm vang.</a:t>
            </a:r>
          </a:p>
          <a:p>
            <a:r>
              <a:rPr lang="vi-VN" sz="1200" b="0" i="0" kern="1200">
                <a:solidFill>
                  <a:schemeClr val="tx1"/>
                </a:solidFill>
                <a:effectLst/>
                <a:latin typeface="+mn-lt"/>
                <a:ea typeface="+mn-ea"/>
                <a:cs typeface="+mn-cs"/>
              </a:rPr>
              <a:t>- Cái nết đánh chết cái đẹp: Tính nết quan trọng hơn vẻ đẹp bên ngoài.</a:t>
            </a:r>
          </a:p>
          <a:p>
            <a:r>
              <a:rPr lang="vi-VN" sz="1200" b="0" i="0" kern="1200">
                <a:solidFill>
                  <a:schemeClr val="tx1"/>
                </a:solidFill>
                <a:effectLst/>
                <a:latin typeface="+mn-lt"/>
                <a:ea typeface="+mn-ea"/>
                <a:cs typeface="+mn-cs"/>
              </a:rPr>
              <a:t>- Trông mặt mà bắt hình dong/Con lợn có béo thì lòng mới ngon: Vẻ bề ngoài ph</a:t>
            </a:r>
            <a:r>
              <a:rPr lang="en-US" sz="1200" b="0" i="0" kern="1200">
                <a:solidFill>
                  <a:schemeClr val="tx1"/>
                </a:solidFill>
                <a:effectLst/>
                <a:latin typeface="+mn-lt"/>
                <a:ea typeface="+mn-ea"/>
                <a:cs typeface="+mn-cs"/>
              </a:rPr>
              <a:t>ần</a:t>
            </a:r>
            <a:r>
              <a:rPr lang="vi-VN" sz="1200" b="0" i="0" kern="1200">
                <a:solidFill>
                  <a:schemeClr val="tx1"/>
                </a:solidFill>
                <a:effectLst/>
                <a:latin typeface="+mn-lt"/>
                <a:ea typeface="+mn-ea"/>
                <a:cs typeface="+mn-cs"/>
              </a:rPr>
              <a:t> nào phản ánh được nội tâm.</a:t>
            </a:r>
          </a:p>
          <a:p>
            <a:endParaRPr lang="zh-CN" altLang="en-US"/>
          </a:p>
        </p:txBody>
      </p:sp>
      <p:sp>
        <p:nvSpPr>
          <p:cNvPr id="4" name="灯片编号占位符 3"/>
          <p:cNvSpPr>
            <a:spLocks noGrp="1"/>
          </p:cNvSpPr>
          <p:nvPr>
            <p:ph type="sldNum" sz="quarter" idx="5"/>
          </p:nvPr>
        </p:nvSpPr>
        <p:spPr/>
        <p:txBody>
          <a:bodyPr/>
          <a:lstStyle/>
          <a:p>
            <a:fld id="{84514489-8FBE-4D6D-A5B9-E6313DF91035}" type="slidenum">
              <a:rPr lang="zh-CN" altLang="en-US" smtClean="0"/>
              <a:t>3</a:t>
            </a:fld>
            <a:endParaRPr lang="zh-CN" altLang="en-US"/>
          </a:p>
        </p:txBody>
      </p:sp>
    </p:spTree>
    <p:extLst>
      <p:ext uri="{BB962C8B-B14F-4D97-AF65-F5344CB8AC3E}">
        <p14:creationId xmlns:p14="http://schemas.microsoft.com/office/powerpoint/2010/main" val="410611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4</a:t>
            </a:fld>
            <a:endParaRPr lang="zh-CN" altLang="en-US"/>
          </a:p>
        </p:txBody>
      </p:sp>
    </p:spTree>
    <p:extLst>
      <p:ext uri="{BB962C8B-B14F-4D97-AF65-F5344CB8AC3E}">
        <p14:creationId xmlns:p14="http://schemas.microsoft.com/office/powerpoint/2010/main" val="615523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4514489-8FBE-4D6D-A5B9-E6313DF91035}" type="slidenum">
              <a:rPr lang="zh-CN" altLang="en-US" smtClean="0"/>
              <a:t>5</a:t>
            </a:fld>
            <a:endParaRPr lang="zh-CN" altLang="en-US"/>
          </a:p>
        </p:txBody>
      </p:sp>
    </p:spTree>
    <p:extLst>
      <p:ext uri="{BB962C8B-B14F-4D97-AF65-F5344CB8AC3E}">
        <p14:creationId xmlns:p14="http://schemas.microsoft.com/office/powerpoint/2010/main" val="358571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14489-8FBE-4D6D-A5B9-E6313DF9103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8576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14489-8FBE-4D6D-A5B9-E6313DF9103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337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2C8A62-E685-4640-8615-905A1B37EE48}" type="slidenum">
              <a:rPr lang="zh-CN" altLang="en-US" smtClean="0"/>
              <a:t>8</a:t>
            </a:fld>
            <a:endParaRPr lang="zh-CN" altLang="en-US"/>
          </a:p>
        </p:txBody>
      </p:sp>
    </p:spTree>
    <p:extLst>
      <p:ext uri="{BB962C8B-B14F-4D97-AF65-F5344CB8AC3E}">
        <p14:creationId xmlns:p14="http://schemas.microsoft.com/office/powerpoint/2010/main" val="3940367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4514489-8FBE-4D6D-A5B9-E6313DF91035}" type="slidenum">
              <a:rPr lang="zh-CN" altLang="en-US" smtClean="0"/>
              <a:t>9</a:t>
            </a:fld>
            <a:endParaRPr lang="zh-CN" altLang="en-US"/>
          </a:p>
        </p:txBody>
      </p:sp>
    </p:spTree>
    <p:extLst>
      <p:ext uri="{BB962C8B-B14F-4D97-AF65-F5344CB8AC3E}">
        <p14:creationId xmlns:p14="http://schemas.microsoft.com/office/powerpoint/2010/main" val="69024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F264AB-7322-4933-8F5C-2E7C0CB7ADF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B4F20CD-3301-4D2C-AE38-983F4F911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C3FE6A-F702-4853-8AAA-641AAEE99555}"/>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1A9348CB-E685-48E4-A185-A8E267E849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8E2CB4-1552-420D-B2BA-DEFF2B3E2E03}"/>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3821751713"/>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D982A-DE8E-4855-9A68-CE1065A1907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CDEAB7-CC83-4A0D-AEB6-80F8C1933B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EFFA850-A69A-44D5-8ED1-B12A7586C821}"/>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CAFB1017-2C5C-4093-96E4-EC496E0B8D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4BE6B3-5F0E-49D1-B2DE-D2CE1A0338A2}"/>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266769473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DB0786-D97C-4579-9613-CE839DBDE8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20F41A-1E32-402F-A7C3-30CE3FB3596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5BCDC3-FCC8-4AD9-AE66-9DFFF6817A30}"/>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622FF878-9C6C-4385-B360-ACEE9B3E20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9A5E23-6D68-41DB-95F8-026DF262C735}"/>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373091274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1CD8A4-B97D-441E-B431-CEAA230CAF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B7F421-CD81-4AFE-AFE2-CBC73D4D5D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40765B-63A6-4FE6-9708-0C9153E1D993}"/>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B544F87C-B243-4C56-86A6-00A01CA89E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AC2147-EAAC-4C1E-B1BA-D27757988D1B}"/>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422824340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D5B8E-4482-48F8-ACF3-F102B85366E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918D23-8975-4FF5-9E8D-812E92943F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F7134D6-0C18-4650-B7EB-11171F3682A2}"/>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10D8746F-C1CF-4509-A4EF-19A2CE6907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A051E5-36B3-4C54-ADAB-3883CCA260C9}"/>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957759777"/>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B839F6-BED6-400D-B83B-58E9D4D424B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2AC2926-BF0F-427E-A3FB-8F07AA87D10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D0DA005-8C1B-44F9-A772-242E854D9B6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81C01DF-5E2C-462D-8799-87802567084A}"/>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6" name="页脚占位符 5">
            <a:extLst>
              <a:ext uri="{FF2B5EF4-FFF2-40B4-BE49-F238E27FC236}">
                <a16:creationId xmlns:a16="http://schemas.microsoft.com/office/drawing/2014/main" id="{13C19839-B64F-4331-A2B9-1E8B9E811B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686D4D-3E14-4482-9941-32A8B706F5F8}"/>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1350439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F43DA-8207-4C87-9218-AF5E6864C8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6B125D-7AA9-48D5-88DE-069DC0C7B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2840551-C7D4-4260-9A69-04D1CA7D82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9AB8E4D-5E18-4E01-8395-8CA7D7570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F8DABFE-69A2-4D33-910A-3ECCD8B6E53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44A8315-06D4-4D3D-8A9C-8F2351A46A22}"/>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8" name="页脚占位符 7">
            <a:extLst>
              <a:ext uri="{FF2B5EF4-FFF2-40B4-BE49-F238E27FC236}">
                <a16:creationId xmlns:a16="http://schemas.microsoft.com/office/drawing/2014/main" id="{73C39877-431E-43E9-BB3B-B9D4CE429B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641985F-DC82-4E36-98D9-A42F4EBCFB28}"/>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2737795821"/>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EA6797-C93D-4264-B918-DD35015CD5A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EAE1717-A10A-4B87-B71F-15AD8AA4EC07}"/>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4" name="页脚占位符 3">
            <a:extLst>
              <a:ext uri="{FF2B5EF4-FFF2-40B4-BE49-F238E27FC236}">
                <a16:creationId xmlns:a16="http://schemas.microsoft.com/office/drawing/2014/main" id="{4EE5448E-B753-4D38-8E7B-96BC1696FE4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CD560CA-9E16-4260-A9BC-0B057E107C1B}"/>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338486332"/>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F9FD3B-A7C6-4CA0-AD75-3BC891B40ECF}"/>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3" name="页脚占位符 2">
            <a:extLst>
              <a:ext uri="{FF2B5EF4-FFF2-40B4-BE49-F238E27FC236}">
                <a16:creationId xmlns:a16="http://schemas.microsoft.com/office/drawing/2014/main" id="{21B04D59-D5BD-4B6F-904F-7CE5C12674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DA845A1-42D8-4ECC-9A3A-1035B1ADD22D}"/>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637923863"/>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74AEBD-1AFC-457A-9421-ED788B6AD04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A22E065-AC9E-4DBD-9952-FCCFB51B4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D932792-BFCF-47A1-AAE9-914771716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A89097-9C64-4F7A-B2C9-8EEAFE13381A}"/>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6" name="页脚占位符 5">
            <a:extLst>
              <a:ext uri="{FF2B5EF4-FFF2-40B4-BE49-F238E27FC236}">
                <a16:creationId xmlns:a16="http://schemas.microsoft.com/office/drawing/2014/main" id="{C6EB2D06-B641-4CCD-8B4F-F41CE200FC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5DEA319-BEC7-444C-9B9B-D9A7EAD61D8C}"/>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1445640931"/>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82AA4-F6F9-4BA1-B844-08DC25CF4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FEA7C1-384F-4EE5-8A4B-04A71773C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BCBB5EC-4EDD-49BD-BFCD-89E950258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445DBC-7CA1-42BB-BE1A-BD57A563A321}"/>
              </a:ext>
            </a:extLst>
          </p:cNvPr>
          <p:cNvSpPr>
            <a:spLocks noGrp="1"/>
          </p:cNvSpPr>
          <p:nvPr>
            <p:ph type="dt" sz="half" idx="10"/>
          </p:nvPr>
        </p:nvSpPr>
        <p:spPr/>
        <p:txBody>
          <a:bodyPr/>
          <a:lstStyle/>
          <a:p>
            <a:fld id="{6860BB6F-8EA0-4F62-A6D7-0BE4DD66950D}" type="datetimeFigureOut">
              <a:rPr lang="zh-CN" altLang="en-US" smtClean="0"/>
              <a:t>2022/2/19</a:t>
            </a:fld>
            <a:endParaRPr lang="zh-CN" altLang="en-US"/>
          </a:p>
        </p:txBody>
      </p:sp>
      <p:sp>
        <p:nvSpPr>
          <p:cNvPr id="6" name="页脚占位符 5">
            <a:extLst>
              <a:ext uri="{FF2B5EF4-FFF2-40B4-BE49-F238E27FC236}">
                <a16:creationId xmlns:a16="http://schemas.microsoft.com/office/drawing/2014/main" id="{C4FE7FC0-28AB-4B4F-92DB-0245971EA8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8F0109-D992-4048-B2DF-096B5A9E1021}"/>
              </a:ext>
            </a:extLst>
          </p:cNvPr>
          <p:cNvSpPr>
            <a:spLocks noGrp="1"/>
          </p:cNvSpPr>
          <p:nvPr>
            <p:ph type="sldNum" sz="quarter" idx="12"/>
          </p:nvPr>
        </p:nvSpPr>
        <p:spPr/>
        <p:txBody>
          <a:bodyPr/>
          <a:lstStyle/>
          <a:p>
            <a:fld id="{17D9CDDC-EACE-4D86-A8CD-F15FE2A9A8D6}" type="slidenum">
              <a:rPr lang="zh-CN" altLang="en-US" smtClean="0"/>
              <a:t>‹#›</a:t>
            </a:fld>
            <a:endParaRPr lang="zh-CN" altLang="en-US"/>
          </a:p>
        </p:txBody>
      </p:sp>
    </p:spTree>
    <p:extLst>
      <p:ext uri="{BB962C8B-B14F-4D97-AF65-F5344CB8AC3E}">
        <p14:creationId xmlns:p14="http://schemas.microsoft.com/office/powerpoint/2010/main" val="402724768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B226494-BC42-476C-8C72-52122D4477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1DDDEC9-B35D-4A3F-9109-ED8A90768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78BBE0-2268-495C-9FFE-D10073B54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0BB6F-8EA0-4F62-A6D7-0BE4DD66950D}"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555C7FD9-4697-4299-9658-A1C157F8B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2DE7F96-328C-4B7F-BD35-C4F66A8D9D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9CDDC-EACE-4D86-A8CD-F15FE2A9A8D6}" type="slidenum">
              <a:rPr lang="zh-CN" altLang="en-US" smtClean="0"/>
              <a:t>‹#›</a:t>
            </a:fld>
            <a:endParaRPr lang="zh-CN" altLang="en-US"/>
          </a:p>
        </p:txBody>
      </p:sp>
      <p:sp>
        <p:nvSpPr>
          <p:cNvPr id="15" name="TextBox 14">
            <a:extLst>
              <a:ext uri="{FF2B5EF4-FFF2-40B4-BE49-F238E27FC236}">
                <a16:creationId xmlns:a16="http://schemas.microsoft.com/office/drawing/2014/main" id="{ED5A3B1E-6DBA-4303-8D9F-341D4C0B5AC0}"/>
              </a:ext>
            </a:extLst>
          </p:cNvPr>
          <p:cNvSpPr txBox="1"/>
          <p:nvPr userDrawn="1"/>
        </p:nvSpPr>
        <p:spPr>
          <a:xfrm>
            <a:off x="1997947" y="9092728"/>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id="{F867436C-7F3A-43BC-B876-088D812331F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968762"/>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7A15DDB-F7E6-4747-BD36-9E8265ED94A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624800" y="18011162"/>
            <a:ext cx="1881378" cy="1625303"/>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1EC0A103-8460-4695-8477-395333763A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624800" y="-10436838"/>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DA04364F-F106-4EDE-8994-CB9BA294E58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25600" y="18011162"/>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36F781E-92A9-4758-95F7-4A1C8E0B2B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25600" y="-10436838"/>
            <a:ext cx="1881378" cy="1625303"/>
          </a:xfrm>
          <a:prstGeom prst="rect">
            <a:avLst/>
          </a:prstGeom>
        </p:spPr>
      </p:pic>
      <p:pic>
        <p:nvPicPr>
          <p:cNvPr id="8" name="Picture 7">
            <a:extLst>
              <a:ext uri="{FF2B5EF4-FFF2-40B4-BE49-F238E27FC236}">
                <a16:creationId xmlns:a16="http://schemas.microsoft.com/office/drawing/2014/main" id="{836EA2A5-9D01-44B8-869C-8F3BF9FED04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3433414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microsoft.com/office/2007/relationships/hdphoto" Target="../media/hdphoto1.wdp"/><Relationship Id="rId1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tags" Target="../tags/tag3.xml"/><Relationship Id="rId16" Type="http://schemas.openxmlformats.org/officeDocument/2006/relationships/image" Target="../media/image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5" Type="http://schemas.openxmlformats.org/officeDocument/2006/relationships/image" Target="../media/image8.png"/><Relationship Id="rId10" Type="http://schemas.openxmlformats.org/officeDocument/2006/relationships/image" Target="../media/image4.jpg"/><Relationship Id="rId19" Type="http://schemas.openxmlformats.org/officeDocument/2006/relationships/image" Target="../media/image12.png"/><Relationship Id="rId4" Type="http://schemas.openxmlformats.org/officeDocument/2006/relationships/tags" Target="../tags/tag5.xml"/><Relationship Id="rId9" Type="http://schemas.openxmlformats.org/officeDocument/2006/relationships/notesSlide" Target="../notesSlides/notesSlide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4">
            <a:extLst>
              <a:ext uri="{FF2B5EF4-FFF2-40B4-BE49-F238E27FC236}">
                <a16:creationId xmlns:a16="http://schemas.microsoft.com/office/drawing/2014/main" id="{EE83C6FD-5142-45AB-B91F-FDC7CE28877F}"/>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9" name="PA_图片 8">
            <a:extLst>
              <a:ext uri="{FF2B5EF4-FFF2-40B4-BE49-F238E27FC236}">
                <a16:creationId xmlns:a16="http://schemas.microsoft.com/office/drawing/2014/main" id="{7390296C-A3DB-4F6E-B1A7-1E2306C4A362}"/>
              </a:ext>
            </a:extLst>
          </p:cNvPr>
          <p:cNvPicPr>
            <a:picLocks noChangeAspect="1"/>
          </p:cNvPicPr>
          <p:nvPr>
            <p:custDataLst>
              <p:tags r:id="rId2"/>
            </p:custDataLst>
          </p:nvPr>
        </p:nvPicPr>
        <p:blipFill>
          <a:blip r:embed="rId11" cstate="hqprint">
            <a:extLst>
              <a:ext uri="{28A0092B-C50C-407E-A947-70E740481C1C}">
                <a14:useLocalDpi xmlns:a14="http://schemas.microsoft.com/office/drawing/2010/main" val="0"/>
              </a:ext>
            </a:extLst>
          </a:blip>
          <a:stretch>
            <a:fillRect/>
          </a:stretch>
        </p:blipFill>
        <p:spPr>
          <a:xfrm rot="8457315">
            <a:off x="-569997" y="-949307"/>
            <a:ext cx="5006721" cy="5006721"/>
          </a:xfrm>
          <a:prstGeom prst="rect">
            <a:avLst/>
          </a:prstGeom>
        </p:spPr>
      </p:pic>
      <p:pic>
        <p:nvPicPr>
          <p:cNvPr id="14" name="PA_图片 13">
            <a:extLst>
              <a:ext uri="{FF2B5EF4-FFF2-40B4-BE49-F238E27FC236}">
                <a16:creationId xmlns:a16="http://schemas.microsoft.com/office/drawing/2014/main" id="{D7CDAC02-A72A-4F76-BD95-5C7900B59DEA}"/>
              </a:ext>
            </a:extLst>
          </p:cNvPr>
          <p:cNvPicPr>
            <a:picLocks noChangeAspect="1"/>
          </p:cNvPicPr>
          <p:nvPr>
            <p:custDataLst>
              <p:tags r:id="rId3"/>
            </p:custDataLst>
          </p:nvPr>
        </p:nvPicPr>
        <p:blipFill>
          <a:blip r:embed="rId12">
            <a:extLst>
              <a:ext uri="{BEBA8EAE-BF5A-486C-A8C5-ECC9F3942E4B}">
                <a14:imgProps xmlns:a14="http://schemas.microsoft.com/office/drawing/2010/main">
                  <a14:imgLayer r:embed="rId13">
                    <a14:imgEffect>
                      <a14:backgroundRemoval t="7394" b="96404" l="9980" r="96162">
                        <a14:foregroundMark x1="93818" y1="59111" x2="81616" y2="17172"/>
                        <a14:foregroundMark x1="81616" y1="17172" x2="68040" y2="8485"/>
                        <a14:foregroundMark x1="68040" y1="8485" x2="62384" y2="7434"/>
                        <a14:foregroundMark x1="73131" y1="13172" x2="66182" y2="12646"/>
                        <a14:foregroundMark x1="66182" y1="12646" x2="59394" y2="11354"/>
                        <a14:foregroundMark x1="59394" y1="11354" x2="59515" y2="7798"/>
                        <a14:foregroundMark x1="93495" y1="38263" x2="90909" y2="40889"/>
                        <a14:foregroundMark x1="94707" y1="48646" x2="91677" y2="48970"/>
                        <a14:foregroundMark x1="62061" y1="90505" x2="52485" y2="94020"/>
                        <a14:foregroundMark x1="53172" y1="84646" x2="49697" y2="89778"/>
                        <a14:foregroundMark x1="94222" y1="38545" x2="96162" y2="37899"/>
                        <a14:foregroundMark x1="31717" y1="96404" x2="34747" y2="94586"/>
                        <a14:foregroundMark x1="52081" y1="87313" x2="56404" y2="81374"/>
                        <a14:backgroundMark x1="38667" y1="12404" x2="21455" y2="22949"/>
                        <a14:backgroundMark x1="21455" y1="22949" x2="17091" y2="28808"/>
                        <a14:backgroundMark x1="17091" y1="28808" x2="13495" y2="51192"/>
                        <a14:backgroundMark x1="7354" y1="59273" x2="81" y2="47152"/>
                        <a14:backgroundMark x1="16283" y1="60848" x2="6788" y2="51192"/>
                        <a14:backgroundMark x1="25818" y1="71273" x2="14626" y2="67515"/>
                      </a14:backgroundRemoval>
                    </a14:imgEffect>
                  </a14:imgLayer>
                </a14:imgProps>
              </a:ext>
              <a:ext uri="{28A0092B-C50C-407E-A947-70E740481C1C}">
                <a14:useLocalDpi xmlns:a14="http://schemas.microsoft.com/office/drawing/2010/main" val="0"/>
              </a:ext>
            </a:extLst>
          </a:blip>
          <a:stretch>
            <a:fillRect/>
          </a:stretch>
        </p:blipFill>
        <p:spPr>
          <a:xfrm rot="464113" flipH="1">
            <a:off x="-695565" y="866388"/>
            <a:ext cx="7408859" cy="7408859"/>
          </a:xfrm>
          <a:prstGeom prst="rect">
            <a:avLst/>
          </a:prstGeom>
        </p:spPr>
      </p:pic>
      <p:pic>
        <p:nvPicPr>
          <p:cNvPr id="18" name="PA_图片 17">
            <a:extLst>
              <a:ext uri="{FF2B5EF4-FFF2-40B4-BE49-F238E27FC236}">
                <a16:creationId xmlns:a16="http://schemas.microsoft.com/office/drawing/2014/main" id="{92AAE4C0-D4D7-4395-8F7F-8188C75ACF11}"/>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2784544" y="165618"/>
            <a:ext cx="6858000" cy="6858000"/>
          </a:xfrm>
          <a:prstGeom prst="rect">
            <a:avLst/>
          </a:prstGeom>
        </p:spPr>
      </p:pic>
      <p:pic>
        <p:nvPicPr>
          <p:cNvPr id="19" name="PA_图片 18">
            <a:extLst>
              <a:ext uri="{FF2B5EF4-FFF2-40B4-BE49-F238E27FC236}">
                <a16:creationId xmlns:a16="http://schemas.microsoft.com/office/drawing/2014/main" id="{60824FE5-1493-47F3-8ACF-205F46076494}"/>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276551" y="-489572"/>
            <a:ext cx="11638898" cy="7837144"/>
          </a:xfrm>
          <a:prstGeom prst="rect">
            <a:avLst/>
          </a:prstGeom>
        </p:spPr>
      </p:pic>
      <p:pic>
        <p:nvPicPr>
          <p:cNvPr id="21" name="PA_图片 20">
            <a:extLst>
              <a:ext uri="{FF2B5EF4-FFF2-40B4-BE49-F238E27FC236}">
                <a16:creationId xmlns:a16="http://schemas.microsoft.com/office/drawing/2014/main" id="{2206ED75-8231-4189-9C54-BBE38E74F025}"/>
              </a:ext>
            </a:extLst>
          </p:cNvPr>
          <p:cNvPicPr>
            <a:picLocks noChangeAspect="1"/>
          </p:cNvPicPr>
          <p:nvPr>
            <p:custDataLst>
              <p:tags r:id="rId6"/>
            </p:custDataLst>
          </p:nvPr>
        </p:nvPicPr>
        <p:blipFill>
          <a:blip r:embed="rId16" cstate="hqprint">
            <a:extLst>
              <a:ext uri="{28A0092B-C50C-407E-A947-70E740481C1C}">
                <a14:useLocalDpi xmlns:a14="http://schemas.microsoft.com/office/drawing/2010/main" val="0"/>
              </a:ext>
            </a:extLst>
          </a:blip>
          <a:stretch>
            <a:fillRect/>
          </a:stretch>
        </p:blipFill>
        <p:spPr>
          <a:xfrm>
            <a:off x="9845187" y="4321361"/>
            <a:ext cx="2603796" cy="3097764"/>
          </a:xfrm>
          <a:prstGeom prst="rect">
            <a:avLst/>
          </a:prstGeom>
        </p:spPr>
      </p:pic>
      <p:pic>
        <p:nvPicPr>
          <p:cNvPr id="25" name="PA_图片 24">
            <a:extLst>
              <a:ext uri="{FF2B5EF4-FFF2-40B4-BE49-F238E27FC236}">
                <a16:creationId xmlns:a16="http://schemas.microsoft.com/office/drawing/2014/main" id="{3CBBB7A7-8B4F-4B71-A6D1-4591271B88CC}"/>
              </a:ext>
            </a:extLst>
          </p:cNvPr>
          <p:cNvPicPr>
            <a:picLocks noChangeAspect="1"/>
          </p:cNvPicPr>
          <p:nvPr>
            <p:custDataLst>
              <p:tags r:id="rId7"/>
            </p:custDataLst>
          </p:nvPr>
        </p:nvPicPr>
        <p:blipFill>
          <a:blip r:embed="rId17" cstate="hqprint">
            <a:extLst>
              <a:ext uri="{28A0092B-C50C-407E-A947-70E740481C1C}">
                <a14:useLocalDpi xmlns:a14="http://schemas.microsoft.com/office/drawing/2010/main" val="0"/>
              </a:ext>
            </a:extLst>
          </a:blip>
          <a:stretch>
            <a:fillRect/>
          </a:stretch>
        </p:blipFill>
        <p:spPr>
          <a:xfrm rot="1966091">
            <a:off x="9836053" y="-212862"/>
            <a:ext cx="5254601" cy="5499001"/>
          </a:xfrm>
          <a:prstGeom prst="rect">
            <a:avLst/>
          </a:prstGeom>
        </p:spPr>
      </p:pic>
      <p:pic>
        <p:nvPicPr>
          <p:cNvPr id="20" name="图片 4">
            <a:extLst>
              <a:ext uri="{FF2B5EF4-FFF2-40B4-BE49-F238E27FC236}">
                <a16:creationId xmlns:a16="http://schemas.microsoft.com/office/drawing/2014/main" id="{42AE2ED9-39F1-4AF0-AF43-72933EEFE9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7932279">
            <a:off x="4335307" y="-1826217"/>
            <a:ext cx="6858000" cy="7350468"/>
          </a:xfrm>
          <a:prstGeom prst="rect">
            <a:avLst/>
          </a:prstGeom>
        </p:spPr>
      </p:pic>
      <p:pic>
        <p:nvPicPr>
          <p:cNvPr id="6" name="Picture 5">
            <a:extLst>
              <a:ext uri="{FF2B5EF4-FFF2-40B4-BE49-F238E27FC236}">
                <a16:creationId xmlns:a16="http://schemas.microsoft.com/office/drawing/2014/main" id="{C09D8510-830E-4C54-B5E9-81EC277F80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49129" y="243147"/>
            <a:ext cx="8742422" cy="5627096"/>
          </a:xfrm>
          <a:prstGeom prst="rect">
            <a:avLst/>
          </a:prstGeom>
        </p:spPr>
      </p:pic>
    </p:spTree>
    <p:extLst>
      <p:ext uri="{BB962C8B-B14F-4D97-AF65-F5344CB8AC3E}">
        <p14:creationId xmlns:p14="http://schemas.microsoft.com/office/powerpoint/2010/main" val="22333675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89B524-826D-497A-9FBC-276E78354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626" y="0"/>
            <a:ext cx="12183373" cy="6853146"/>
          </a:xfrm>
          <a:prstGeom prst="rect">
            <a:avLst/>
          </a:prstGeom>
        </p:spPr>
      </p:pic>
      <p:pic>
        <p:nvPicPr>
          <p:cNvPr id="6" name="Picture 5">
            <a:extLst>
              <a:ext uri="{FF2B5EF4-FFF2-40B4-BE49-F238E27FC236}">
                <a16:creationId xmlns:a16="http://schemas.microsoft.com/office/drawing/2014/main" id="{8CF79230-2CD1-450B-B6A3-C86154435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51" y="1220719"/>
            <a:ext cx="9235496" cy="4416561"/>
          </a:xfrm>
          <a:prstGeom prst="rect">
            <a:avLst/>
          </a:prstGeom>
        </p:spPr>
      </p:pic>
      <p:sp>
        <p:nvSpPr>
          <p:cNvPr id="7" name="Rectangle: Rounded Corners 6">
            <a:extLst>
              <a:ext uri="{FF2B5EF4-FFF2-40B4-BE49-F238E27FC236}">
                <a16:creationId xmlns:a16="http://schemas.microsoft.com/office/drawing/2014/main" id="{EF3D8537-D747-4F5F-A459-DF47BFEE86E4}"/>
              </a:ext>
            </a:extLst>
          </p:cNvPr>
          <p:cNvSpPr/>
          <p:nvPr/>
        </p:nvSpPr>
        <p:spPr>
          <a:xfrm>
            <a:off x="397683" y="3680790"/>
            <a:ext cx="5935028" cy="1600438"/>
          </a:xfrm>
          <a:prstGeom prst="roundRect">
            <a:avLst/>
          </a:prstGeom>
          <a:noFill/>
          <a:ln w="57150">
            <a:noFill/>
          </a:ln>
        </p:spPr>
        <p:txBody>
          <a:bodyPr wrap="square" lIns="91440" tIns="45720" rIns="91440" bIns="45720">
            <a:spAutoFit/>
          </a:bodyPr>
          <a:lstStyle/>
          <a:p>
            <a:pPr algn="ctr"/>
            <a:r>
              <a:rPr lang="vi-VN"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các từ miêu tả </a:t>
            </a:r>
            <a: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mức độ cao của cái đẹp.</a:t>
            </a:r>
            <a:endPar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2" name="Rectangle: Rounded Corners 91">
            <a:extLst>
              <a:ext uri="{FF2B5EF4-FFF2-40B4-BE49-F238E27FC236}">
                <a16:creationId xmlns:a16="http://schemas.microsoft.com/office/drawing/2014/main" id="{E668C800-29E3-46C0-A699-BC36350D9B9B}"/>
              </a:ext>
            </a:extLst>
          </p:cNvPr>
          <p:cNvSpPr>
            <a:spLocks noChangeAspect="1"/>
          </p:cNvSpPr>
          <p:nvPr/>
        </p:nvSpPr>
        <p:spPr>
          <a:xfrm>
            <a:off x="6860367" y="1672901"/>
            <a:ext cx="4933950" cy="3507343"/>
          </a:xfrm>
          <a:prstGeom prst="roundRect">
            <a:avLst/>
          </a:prstGeom>
          <a:solidFill>
            <a:srgbClr val="DCE5EE"/>
          </a:solidFill>
          <a:ln w="57150">
            <a:noFill/>
          </a:ln>
        </p:spPr>
        <p:txBody>
          <a:bodyPr wrap="square" lIns="91440" tIns="45720" rIns="91440" bIns="45720">
            <a:spAutoFit/>
          </a:bodyPr>
          <a:lstStyle/>
          <a:p>
            <a:r>
              <a:rPr lang="en-US" sz="40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 1: Thêm từ </a:t>
            </a:r>
            <a:r>
              <a:rPr lang="en-US" sz="4000" b="1">
                <a:ln w="0"/>
                <a:solidFill>
                  <a:srgbClr val="36506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 quá, lắm</a:t>
            </a:r>
            <a:r>
              <a:rPr lang="en-US" sz="40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40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 2: Tạo hoặc tìm từ ghép thể hiện mức độ cao của cái đẹp.</a:t>
            </a:r>
          </a:p>
        </p:txBody>
      </p:sp>
      <p:pic>
        <p:nvPicPr>
          <p:cNvPr id="4" name="Picture 3">
            <a:extLst>
              <a:ext uri="{FF2B5EF4-FFF2-40B4-BE49-F238E27FC236}">
                <a16:creationId xmlns:a16="http://schemas.microsoft.com/office/drawing/2014/main" id="{5593AEC8-3D89-422F-A568-E77221955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0760" y="1030213"/>
            <a:ext cx="8692963" cy="4652889"/>
          </a:xfrm>
          <a:prstGeom prst="rect">
            <a:avLst/>
          </a:prstGeom>
        </p:spPr>
      </p:pic>
      <p:pic>
        <p:nvPicPr>
          <p:cNvPr id="8" name="Picture 7">
            <a:extLst>
              <a:ext uri="{FF2B5EF4-FFF2-40B4-BE49-F238E27FC236}">
                <a16:creationId xmlns:a16="http://schemas.microsoft.com/office/drawing/2014/main" id="{964C3AFB-7409-48B1-A68F-56C68C4890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22813186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6000" fill="hold" grpId="0" nodeType="clickEffect">
                                  <p:stCondLst>
                                    <p:cond delay="0"/>
                                  </p:stCondLst>
                                  <p:iterate type="wd">
                                    <p:tmPct val="10000"/>
                                  </p:iterate>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500" fill="hold"/>
                                        <p:tgtEl>
                                          <p:spTgt spid="92"/>
                                        </p:tgtEl>
                                        <p:attrNameLst>
                                          <p:attrName>ppt_x</p:attrName>
                                        </p:attrNameLst>
                                      </p:cBhvr>
                                      <p:tavLst>
                                        <p:tav tm="0">
                                          <p:val>
                                            <p:strVal val="#ppt_x"/>
                                          </p:val>
                                        </p:tav>
                                        <p:tav tm="100000">
                                          <p:val>
                                            <p:strVal val="#ppt_x"/>
                                          </p:val>
                                        </p:tav>
                                      </p:tavLst>
                                    </p:anim>
                                    <p:anim calcmode="lin" valueType="num">
                                      <p:cBhvr additive="base">
                                        <p:cTn id="14"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89B524-826D-497A-9FBC-276E78354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626" y="0"/>
            <a:ext cx="12183373" cy="6853146"/>
          </a:xfrm>
          <a:prstGeom prst="rect">
            <a:avLst/>
          </a:prstGeom>
        </p:spPr>
      </p:pic>
      <p:pic>
        <p:nvPicPr>
          <p:cNvPr id="6" name="Picture 5">
            <a:extLst>
              <a:ext uri="{FF2B5EF4-FFF2-40B4-BE49-F238E27FC236}">
                <a16:creationId xmlns:a16="http://schemas.microsoft.com/office/drawing/2014/main" id="{8CF79230-2CD1-450B-B6A3-C86154435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51" y="1220719"/>
            <a:ext cx="9235496" cy="4416561"/>
          </a:xfrm>
          <a:prstGeom prst="rect">
            <a:avLst/>
          </a:prstGeom>
        </p:spPr>
      </p:pic>
      <p:sp>
        <p:nvSpPr>
          <p:cNvPr id="7" name="Rectangle: Rounded Corners 6">
            <a:extLst>
              <a:ext uri="{FF2B5EF4-FFF2-40B4-BE49-F238E27FC236}">
                <a16:creationId xmlns:a16="http://schemas.microsoft.com/office/drawing/2014/main" id="{EF3D8537-D747-4F5F-A459-DF47BFEE86E4}"/>
              </a:ext>
            </a:extLst>
          </p:cNvPr>
          <p:cNvSpPr/>
          <p:nvPr/>
        </p:nvSpPr>
        <p:spPr>
          <a:xfrm>
            <a:off x="397683" y="3680790"/>
            <a:ext cx="5935028" cy="1600438"/>
          </a:xfrm>
          <a:prstGeom prst="roundRect">
            <a:avLst/>
          </a:prstGeom>
          <a:noFill/>
          <a:ln w="57150">
            <a:noFill/>
          </a:ln>
        </p:spPr>
        <p:txBody>
          <a:bodyPr wrap="square" lIns="91440" tIns="45720" rIns="91440" bIns="45720">
            <a:spAutoFit/>
          </a:bodyPr>
          <a:lstStyle/>
          <a:p>
            <a:pPr algn="ctr"/>
            <a: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vi-VN"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ác từ miêu tả </a:t>
            </a:r>
            <a: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mức độ cao của cái đẹp</a:t>
            </a:r>
            <a: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BEF080C-9A99-4722-8601-0636EE999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335" y="1077634"/>
            <a:ext cx="7005721" cy="4697877"/>
          </a:xfrm>
          <a:prstGeom prst="rect">
            <a:avLst/>
          </a:prstGeom>
        </p:spPr>
      </p:pic>
      <p:sp>
        <p:nvSpPr>
          <p:cNvPr id="9" name="Rectangle: Rounded Corners 8">
            <a:extLst>
              <a:ext uri="{FF2B5EF4-FFF2-40B4-BE49-F238E27FC236}">
                <a16:creationId xmlns:a16="http://schemas.microsoft.com/office/drawing/2014/main" id="{6B58F188-7EF8-4333-B205-17A0F0BB06AC}"/>
              </a:ext>
            </a:extLst>
          </p:cNvPr>
          <p:cNvSpPr/>
          <p:nvPr/>
        </p:nvSpPr>
        <p:spPr>
          <a:xfrm>
            <a:off x="6157839" y="1502641"/>
            <a:ext cx="6072692" cy="3847862"/>
          </a:xfrm>
          <a:prstGeom prst="roundRect">
            <a:avLst/>
          </a:prstGeom>
          <a:noFill/>
          <a:ln w="57150">
            <a:noFill/>
          </a:ln>
        </p:spPr>
        <p:txBody>
          <a:bodyPr wrap="square" lIns="91440" tIns="45720" rIns="91440" bIns="45720">
            <a:spAutoFit/>
          </a:bodyPr>
          <a:lstStyle/>
          <a:p>
            <a:pPr algn="ctr"/>
            <a:r>
              <a:rPr lang="en-US" sz="440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quá, đẹp lắm, rất đẹp, </a:t>
            </a:r>
            <a:r>
              <a:rPr lang="vi-VN" sz="440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đẹp mê hồn, đẹp mê li, đẹp như tiên giáng trần</a:t>
            </a:r>
            <a:r>
              <a:rPr lang="en-US" sz="440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vô cùng, tuyệt trần, ...</a:t>
            </a:r>
          </a:p>
        </p:txBody>
      </p:sp>
      <p:pic>
        <p:nvPicPr>
          <p:cNvPr id="8" name="Picture 7">
            <a:extLst>
              <a:ext uri="{FF2B5EF4-FFF2-40B4-BE49-F238E27FC236}">
                <a16:creationId xmlns:a16="http://schemas.microsoft.com/office/drawing/2014/main" id="{200440C7-5630-4541-8425-CA8E60E73A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119701636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6000" fill="hold" grpId="0" nodeType="clickEffect">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FBA50C-A1A4-468B-A121-0B54B656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6" name="图片 5">
            <a:extLst>
              <a:ext uri="{FF2B5EF4-FFF2-40B4-BE49-F238E27FC236}">
                <a16:creationId xmlns:a16="http://schemas.microsoft.com/office/drawing/2014/main" id="{2777C51B-6167-4AF3-A172-C9813FD0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82" y="-624206"/>
            <a:ext cx="12609095" cy="8533549"/>
          </a:xfrm>
          <a:prstGeom prst="rect">
            <a:avLst/>
          </a:prstGeom>
        </p:spPr>
      </p:pic>
      <p:pic>
        <p:nvPicPr>
          <p:cNvPr id="29" name="Picture 2">
            <a:extLst>
              <a:ext uri="{FF2B5EF4-FFF2-40B4-BE49-F238E27FC236}">
                <a16:creationId xmlns:a16="http://schemas.microsoft.com/office/drawing/2014/main" id="{5AF346A1-C504-4C5C-8BFF-1942BB97B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88902" y="4635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58EBC97-21EA-48D8-BE4A-081879E7F3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61098" y="2349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46">
            <a:extLst>
              <a:ext uri="{FF2B5EF4-FFF2-40B4-BE49-F238E27FC236}">
                <a16:creationId xmlns:a16="http://schemas.microsoft.com/office/drawing/2014/main" id="{27FC0D4B-90B7-46CF-8A04-51FD9DEEF07D}"/>
              </a:ext>
            </a:extLst>
          </p:cNvPr>
          <p:cNvSpPr txBox="1"/>
          <p:nvPr/>
        </p:nvSpPr>
        <p:spPr>
          <a:xfrm>
            <a:off x="2355237" y="2767281"/>
            <a:ext cx="7481526" cy="1323439"/>
          </a:xfrm>
          <a:prstGeom prst="rect">
            <a:avLst/>
          </a:prstGeom>
          <a:noFill/>
        </p:spPr>
        <p:txBody>
          <a:bodyPr wrap="square" rtlCol="0">
            <a:spAutoFit/>
          </a:bodyPr>
          <a:lstStyle/>
          <a:p>
            <a:pPr algn="ctr"/>
            <a:r>
              <a:rPr lang="en-US" sz="8000">
                <a:solidFill>
                  <a:srgbClr val="7C282E"/>
                </a:solidFill>
                <a:latin typeface="UTM Kabel KT" panose="02040603050506020204" pitchFamily="18" charset="0"/>
                <a:ea typeface="Open Sans" panose="020B0606030504020204" pitchFamily="34" charset="0"/>
                <a:cs typeface="Times New Roman" panose="02020603050405020304" pitchFamily="18" charset="0"/>
              </a:rPr>
              <a:t>BÀI 4</a:t>
            </a:r>
            <a:endParaRPr lang="id-ID" sz="8000" b="1" dirty="0">
              <a:solidFill>
                <a:srgbClr val="7C282E"/>
              </a:solidFill>
              <a:latin typeface="UTM Kabel KT" panose="02040603050506020204" pitchFamily="18" charset="0"/>
              <a:ea typeface="Open Sans" panose="020B0606030504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821C759-2A7A-4C84-BD54-B4EAB3B83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549142890"/>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6245586-5AB2-4493-A3F5-F98CE71CE76E}"/>
              </a:ext>
            </a:extLst>
          </p:cNvPr>
          <p:cNvSpPr/>
          <p:nvPr/>
        </p:nvSpPr>
        <p:spPr>
          <a:xfrm>
            <a:off x="171450" y="152400"/>
            <a:ext cx="11811000" cy="649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8A639542-C64A-4B6B-9011-4DAB692BA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5336" flipH="1">
            <a:off x="-692487" y="-2144933"/>
            <a:ext cx="13576974" cy="11147867"/>
          </a:xfrm>
          <a:prstGeom prst="rect">
            <a:avLst/>
          </a:prstGeom>
        </p:spPr>
      </p:pic>
      <p:grpSp>
        <p:nvGrpSpPr>
          <p:cNvPr id="5" name="Group 9">
            <a:extLst>
              <a:ext uri="{FF2B5EF4-FFF2-40B4-BE49-F238E27FC236}">
                <a16:creationId xmlns:a16="http://schemas.microsoft.com/office/drawing/2014/main" id="{473FECA9-9B82-4CA2-9DEF-6050F409B2AA}"/>
              </a:ext>
            </a:extLst>
          </p:cNvPr>
          <p:cNvGrpSpPr/>
          <p:nvPr/>
        </p:nvGrpSpPr>
        <p:grpSpPr>
          <a:xfrm>
            <a:off x="1123950" y="828675"/>
            <a:ext cx="9944100" cy="5200650"/>
            <a:chOff x="1867800" y="1342102"/>
            <a:chExt cx="8456400" cy="3937820"/>
          </a:xfrm>
        </p:grpSpPr>
        <p:sp>
          <p:nvSpPr>
            <p:cNvPr id="6" name="Rectangle: Top Corners Rounded 1">
              <a:extLst>
                <a:ext uri="{FF2B5EF4-FFF2-40B4-BE49-F238E27FC236}">
                  <a16:creationId xmlns:a16="http://schemas.microsoft.com/office/drawing/2014/main" id="{E3B4FFA9-C9F1-4B85-A180-A35153508A9A}"/>
                </a:ext>
              </a:extLst>
            </p:cNvPr>
            <p:cNvSpPr/>
            <p:nvPr/>
          </p:nvSpPr>
          <p:spPr>
            <a:xfrm flipV="1">
              <a:off x="1868129" y="1342102"/>
              <a:ext cx="8455742" cy="3937820"/>
            </a:xfrm>
            <a:prstGeom prst="round2SameRect">
              <a:avLst>
                <a:gd name="adj1" fmla="val 7303"/>
                <a:gd name="adj2" fmla="val 0"/>
              </a:avLst>
            </a:prstGeom>
            <a:solidFill>
              <a:schemeClr val="bg1"/>
            </a:solidFill>
            <a:ln>
              <a:noFill/>
            </a:ln>
            <a:effectLst>
              <a:outerShdw blurRad="1270000" dist="11176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Rectangle 2">
              <a:extLst>
                <a:ext uri="{FF2B5EF4-FFF2-40B4-BE49-F238E27FC236}">
                  <a16:creationId xmlns:a16="http://schemas.microsoft.com/office/drawing/2014/main" id="{3E6F063A-F9BF-42E0-A90F-D99B1DC3DC33}"/>
                </a:ext>
              </a:extLst>
            </p:cNvPr>
            <p:cNvSpPr/>
            <p:nvPr/>
          </p:nvSpPr>
          <p:spPr>
            <a:xfrm>
              <a:off x="1867800" y="1342102"/>
              <a:ext cx="8456400" cy="72000"/>
            </a:xfrm>
            <a:prstGeom prst="rect">
              <a:avLst/>
            </a:prstGeom>
            <a:solidFill>
              <a:srgbClr val="CD9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6" name="图片 4">
            <a:extLst>
              <a:ext uri="{FF2B5EF4-FFF2-40B4-BE49-F238E27FC236}">
                <a16:creationId xmlns:a16="http://schemas.microsoft.com/office/drawing/2014/main" id="{48B01B2C-F318-4B55-9D72-709678B5E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4450" y="438150"/>
            <a:ext cx="6858000" cy="6858000"/>
          </a:xfrm>
          <a:prstGeom prst="rect">
            <a:avLst/>
          </a:prstGeom>
        </p:spPr>
      </p:pic>
      <p:sp>
        <p:nvSpPr>
          <p:cNvPr id="18" name="Rectangle: Rounded Corners 17">
            <a:extLst>
              <a:ext uri="{FF2B5EF4-FFF2-40B4-BE49-F238E27FC236}">
                <a16:creationId xmlns:a16="http://schemas.microsoft.com/office/drawing/2014/main" id="{5F213289-8CDD-474A-8D5A-81E6E3722DC2}"/>
              </a:ext>
            </a:extLst>
          </p:cNvPr>
          <p:cNvSpPr/>
          <p:nvPr/>
        </p:nvSpPr>
        <p:spPr>
          <a:xfrm>
            <a:off x="980881" y="856007"/>
            <a:ext cx="10230237" cy="1940957"/>
          </a:xfrm>
          <a:prstGeom prst="roundRect">
            <a:avLst/>
          </a:prstGeom>
          <a:noFill/>
          <a:ln w="57150">
            <a:noFill/>
          </a:ln>
        </p:spPr>
        <p:txBody>
          <a:bodyPr wrap="square" lIns="91440" tIns="45720" rIns="91440" bIns="45720">
            <a:spAutoFit/>
          </a:bodyPr>
          <a:lstStyle/>
          <a:p>
            <a:pPr algn="ctr"/>
            <a:r>
              <a:rPr lang="vi-VN" sz="54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 câu với một số từ vừa tìm được ở </a:t>
            </a:r>
            <a:r>
              <a:rPr lang="en-US" sz="5400" dirty="0" err="1">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54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dirty="0" err="1">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54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p>
        </p:txBody>
      </p:sp>
      <p:sp>
        <p:nvSpPr>
          <p:cNvPr id="3" name="Rectangle 2"/>
          <p:cNvSpPr/>
          <p:nvPr/>
        </p:nvSpPr>
        <p:spPr>
          <a:xfrm>
            <a:off x="2254238" y="2783552"/>
            <a:ext cx="8357937" cy="2554545"/>
          </a:xfrm>
          <a:prstGeom prst="rect">
            <a:avLst/>
          </a:prstGeom>
        </p:spPr>
        <p:txBody>
          <a:bodyPr wrap="square">
            <a:spAutoFit/>
          </a:bodyPr>
          <a:lstStyle/>
          <a:p>
            <a:pPr algn="just"/>
            <a:r>
              <a:rPr lang="vi-VN" sz="4000" dirty="0">
                <a:solidFill>
                  <a:srgbClr val="7030A0"/>
                </a:solidFill>
                <a:latin typeface="Times New Roman" panose="02020603050405020304" pitchFamily="18" charset="0"/>
                <a:cs typeface="Times New Roman" panose="02020603050405020304" pitchFamily="18" charset="0"/>
              </a:rPr>
              <a:t>- Phong cảnh ở đây đẹp tuyệt vời.</a:t>
            </a:r>
          </a:p>
          <a:p>
            <a:pPr algn="just"/>
            <a:r>
              <a:rPr lang="vi-VN" sz="4000" dirty="0">
                <a:solidFill>
                  <a:srgbClr val="7030A0"/>
                </a:solidFill>
                <a:latin typeface="Times New Roman" panose="02020603050405020304" pitchFamily="18" charset="0"/>
                <a:cs typeface="Times New Roman" panose="02020603050405020304" pitchFamily="18" charset="0"/>
              </a:rPr>
              <a:t>- Bức tranh thật tuyệt mĩ.</a:t>
            </a:r>
          </a:p>
          <a:p>
            <a:pPr algn="just"/>
            <a:r>
              <a:rPr lang="vi-VN" sz="4000" dirty="0">
                <a:solidFill>
                  <a:srgbClr val="7030A0"/>
                </a:solidFill>
                <a:latin typeface="Times New Roman" panose="02020603050405020304" pitchFamily="18" charset="0"/>
                <a:cs typeface="Times New Roman" panose="02020603050405020304" pitchFamily="18" charset="0"/>
              </a:rPr>
              <a:t>- Chị ấy đẹp như tiên giáng trần.</a:t>
            </a:r>
          </a:p>
          <a:p>
            <a:pPr algn="just"/>
            <a:r>
              <a:rPr lang="vi-VN" sz="4000" dirty="0">
                <a:solidFill>
                  <a:srgbClr val="7030A0"/>
                </a:solidFill>
                <a:latin typeface="Times New Roman" panose="02020603050405020304" pitchFamily="18" charset="0"/>
                <a:cs typeface="Times New Roman" panose="02020603050405020304" pitchFamily="18" charset="0"/>
              </a:rPr>
              <a:t>- Bà ấy rất đẹp lão.</a:t>
            </a:r>
            <a:endParaRPr lang="vi-VN" sz="4000" b="0" i="0" dirty="0">
              <a:solidFill>
                <a:srgbClr val="7030A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783389"/>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FBA50C-A1A4-468B-A121-0B54B656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6" name="图片 5">
            <a:extLst>
              <a:ext uri="{FF2B5EF4-FFF2-40B4-BE49-F238E27FC236}">
                <a16:creationId xmlns:a16="http://schemas.microsoft.com/office/drawing/2014/main" id="{2777C51B-6167-4AF3-A172-C9813FD0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82" y="-624206"/>
            <a:ext cx="12609095" cy="8533549"/>
          </a:xfrm>
          <a:prstGeom prst="rect">
            <a:avLst/>
          </a:prstGeom>
        </p:spPr>
      </p:pic>
      <p:pic>
        <p:nvPicPr>
          <p:cNvPr id="29" name="Picture 2">
            <a:extLst>
              <a:ext uri="{FF2B5EF4-FFF2-40B4-BE49-F238E27FC236}">
                <a16:creationId xmlns:a16="http://schemas.microsoft.com/office/drawing/2014/main" id="{5AF346A1-C504-4C5C-8BFF-1942BB97B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88902" y="4635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58EBC97-21EA-48D8-BE4A-081879E7F3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61098" y="2349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46">
            <a:extLst>
              <a:ext uri="{FF2B5EF4-FFF2-40B4-BE49-F238E27FC236}">
                <a16:creationId xmlns:a16="http://schemas.microsoft.com/office/drawing/2014/main" id="{27FC0D4B-90B7-46CF-8A04-51FD9DEEF07D}"/>
              </a:ext>
            </a:extLst>
          </p:cNvPr>
          <p:cNvSpPr txBox="1"/>
          <p:nvPr/>
        </p:nvSpPr>
        <p:spPr>
          <a:xfrm>
            <a:off x="449958" y="3047045"/>
            <a:ext cx="7481526" cy="1323439"/>
          </a:xfrm>
          <a:prstGeom prst="rect">
            <a:avLst/>
          </a:prstGeom>
          <a:noFill/>
        </p:spPr>
        <p:txBody>
          <a:bodyPr wrap="square" rtlCol="0">
            <a:spAutoFit/>
          </a:bodyPr>
          <a:lstStyle/>
          <a:p>
            <a:pPr algn="ctr"/>
            <a:r>
              <a:rPr lang="en-US" sz="8000">
                <a:solidFill>
                  <a:srgbClr val="7C282E"/>
                </a:solidFill>
                <a:latin typeface="UTM Kabel KT" panose="02040603050506020204" pitchFamily="18" charset="0"/>
                <a:ea typeface="Open Sans" panose="020B0606030504020204" pitchFamily="34" charset="0"/>
                <a:cs typeface="Times New Roman" panose="02020603050405020304" pitchFamily="18" charset="0"/>
              </a:rPr>
              <a:t>DẶN DÒ</a:t>
            </a:r>
            <a:endParaRPr lang="id-ID" sz="8000" b="1" dirty="0">
              <a:solidFill>
                <a:srgbClr val="7C282E"/>
              </a:solidFill>
              <a:latin typeface="UTM Kabel KT" panose="02040603050506020204" pitchFamily="18" charset="0"/>
              <a:ea typeface="Open Sans" panose="020B0606030504020204" pitchFamily="34" charset="0"/>
              <a:cs typeface="Times New Roman" panose="02020603050405020304" pitchFamily="18" charset="0"/>
            </a:endParaRPr>
          </a:p>
        </p:txBody>
      </p:sp>
      <p:sp>
        <p:nvSpPr>
          <p:cNvPr id="8" name="TextBox 46">
            <a:extLst>
              <a:ext uri="{FF2B5EF4-FFF2-40B4-BE49-F238E27FC236}">
                <a16:creationId xmlns:a16="http://schemas.microsoft.com/office/drawing/2014/main" id="{2DB4DEE3-B361-4032-83F7-9E9A70B9C4C8}"/>
              </a:ext>
            </a:extLst>
          </p:cNvPr>
          <p:cNvSpPr txBox="1"/>
          <p:nvPr/>
        </p:nvSpPr>
        <p:spPr>
          <a:xfrm>
            <a:off x="7381593" y="2857737"/>
            <a:ext cx="7481526" cy="1569660"/>
          </a:xfrm>
          <a:prstGeom prst="rect">
            <a:avLst/>
          </a:prstGeom>
          <a:noFill/>
        </p:spPr>
        <p:txBody>
          <a:bodyPr wrap="square" rtlCol="0">
            <a:spAutoFit/>
          </a:bodyPr>
          <a:lstStyle/>
          <a:p>
            <a:r>
              <a:rPr lang="en-US" sz="4800">
                <a:solidFill>
                  <a:srgbClr val="7C282E"/>
                </a:solidFill>
                <a:latin typeface="UTM Kabel KT" panose="02040603050506020204" pitchFamily="18" charset="0"/>
                <a:ea typeface="Open Sans" panose="020B0606030504020204" pitchFamily="34" charset="0"/>
                <a:cs typeface="Times New Roman" panose="02020603050405020304" pitchFamily="18" charset="0"/>
              </a:rPr>
              <a:t>Xem lại bài</a:t>
            </a:r>
          </a:p>
          <a:p>
            <a:r>
              <a:rPr lang="en-US" sz="4800" b="1">
                <a:solidFill>
                  <a:srgbClr val="7C282E"/>
                </a:solidFill>
                <a:latin typeface="UTM Kabel KT" panose="02040603050506020204" pitchFamily="18" charset="0"/>
                <a:ea typeface="Open Sans" panose="020B0606030504020204" pitchFamily="34" charset="0"/>
                <a:cs typeface="Times New Roman" panose="02020603050405020304" pitchFamily="18" charset="0"/>
              </a:rPr>
              <a:t>Chuẩn bị bài sau</a:t>
            </a:r>
            <a:endParaRPr lang="id-ID" sz="4800" b="1" dirty="0">
              <a:solidFill>
                <a:srgbClr val="7C282E"/>
              </a:solidFill>
              <a:latin typeface="UTM Kabel KT" panose="02040603050506020204" pitchFamily="18" charset="0"/>
              <a:ea typeface="Open Sans" panose="020B0606030504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C0B306F-B9E7-4703-99D3-5AF1EDF59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1664455661"/>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4F167E91-2349-40DC-AED9-F1A2E4DB2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28" name="图片 27">
            <a:extLst>
              <a:ext uri="{FF2B5EF4-FFF2-40B4-BE49-F238E27FC236}">
                <a16:creationId xmlns:a16="http://schemas.microsoft.com/office/drawing/2014/main" id="{AFFC33D1-6E47-4203-A753-82443941E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89687">
            <a:off x="1616961" y="-1416096"/>
            <a:ext cx="9262880" cy="9262880"/>
          </a:xfrm>
          <a:prstGeom prst="rect">
            <a:avLst/>
          </a:prstGeom>
        </p:spPr>
      </p:pic>
      <p:pic>
        <p:nvPicPr>
          <p:cNvPr id="30" name="图片 29">
            <a:extLst>
              <a:ext uri="{FF2B5EF4-FFF2-40B4-BE49-F238E27FC236}">
                <a16:creationId xmlns:a16="http://schemas.microsoft.com/office/drawing/2014/main" id="{B052F674-4D96-4C77-8753-F40E8F9A5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0579" y="-2407994"/>
            <a:ext cx="11530838" cy="11530838"/>
          </a:xfrm>
          <a:prstGeom prst="rect">
            <a:avLst/>
          </a:prstGeom>
        </p:spPr>
      </p:pic>
      <p:grpSp>
        <p:nvGrpSpPr>
          <p:cNvPr id="34" name="组合 33">
            <a:extLst>
              <a:ext uri="{FF2B5EF4-FFF2-40B4-BE49-F238E27FC236}">
                <a16:creationId xmlns:a16="http://schemas.microsoft.com/office/drawing/2014/main" id="{C6810328-7D4F-4859-AE2F-A6D524BB8FF1}"/>
              </a:ext>
            </a:extLst>
          </p:cNvPr>
          <p:cNvGrpSpPr/>
          <p:nvPr/>
        </p:nvGrpSpPr>
        <p:grpSpPr>
          <a:xfrm>
            <a:off x="2781300" y="876300"/>
            <a:ext cx="7381875" cy="4019550"/>
            <a:chOff x="4895850" y="4743450"/>
            <a:chExt cx="7381875" cy="4019550"/>
          </a:xfrm>
        </p:grpSpPr>
        <p:pic>
          <p:nvPicPr>
            <p:cNvPr id="35" name="图片 34">
              <a:extLst>
                <a:ext uri="{FF2B5EF4-FFF2-40B4-BE49-F238E27FC236}">
                  <a16:creationId xmlns:a16="http://schemas.microsoft.com/office/drawing/2014/main" id="{EC7EDC95-22D5-4986-BCE6-D81CE6B7EFA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29350" y="4743450"/>
              <a:ext cx="4019550" cy="4019550"/>
            </a:xfrm>
            <a:prstGeom prst="rect">
              <a:avLst/>
            </a:prstGeom>
          </p:spPr>
        </p:pic>
        <p:grpSp>
          <p:nvGrpSpPr>
            <p:cNvPr id="36" name="组合 35">
              <a:extLst>
                <a:ext uri="{FF2B5EF4-FFF2-40B4-BE49-F238E27FC236}">
                  <a16:creationId xmlns:a16="http://schemas.microsoft.com/office/drawing/2014/main" id="{64E2714D-5C51-4FB3-B4FD-8135BC8FF178}"/>
                </a:ext>
              </a:extLst>
            </p:cNvPr>
            <p:cNvGrpSpPr/>
            <p:nvPr/>
          </p:nvGrpSpPr>
          <p:grpSpPr>
            <a:xfrm>
              <a:off x="4895850" y="5588796"/>
              <a:ext cx="7381875" cy="2897979"/>
              <a:chOff x="4895850" y="5588796"/>
              <a:chExt cx="7381875" cy="2897979"/>
            </a:xfrm>
          </p:grpSpPr>
          <p:pic>
            <p:nvPicPr>
              <p:cNvPr id="37" name="图片 36">
                <a:extLst>
                  <a:ext uri="{FF2B5EF4-FFF2-40B4-BE49-F238E27FC236}">
                    <a16:creationId xmlns:a16="http://schemas.microsoft.com/office/drawing/2014/main" id="{27B21C78-08BE-448C-B9DA-480163C592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8375" y="6067425"/>
                <a:ext cx="2419350" cy="2419350"/>
              </a:xfrm>
              <a:prstGeom prst="rect">
                <a:avLst/>
              </a:prstGeom>
            </p:spPr>
          </p:pic>
          <p:pic>
            <p:nvPicPr>
              <p:cNvPr id="38" name="图片 37">
                <a:extLst>
                  <a:ext uri="{FF2B5EF4-FFF2-40B4-BE49-F238E27FC236}">
                    <a16:creationId xmlns:a16="http://schemas.microsoft.com/office/drawing/2014/main" id="{B437D7DE-4625-47F3-90F3-3CA821FA06B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95850" y="6067425"/>
                <a:ext cx="2419350" cy="2419350"/>
              </a:xfrm>
              <a:prstGeom prst="rect">
                <a:avLst/>
              </a:prstGeom>
            </p:spPr>
          </p:pic>
          <p:pic>
            <p:nvPicPr>
              <p:cNvPr id="39" name="图片 38">
                <a:extLst>
                  <a:ext uri="{FF2B5EF4-FFF2-40B4-BE49-F238E27FC236}">
                    <a16:creationId xmlns:a16="http://schemas.microsoft.com/office/drawing/2014/main" id="{8DB9AE36-F504-4B7B-9FFB-039D6F8004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676900" y="5788819"/>
                <a:ext cx="2697956" cy="2697956"/>
              </a:xfrm>
              <a:prstGeom prst="rect">
                <a:avLst/>
              </a:prstGeom>
            </p:spPr>
          </p:pic>
          <p:pic>
            <p:nvPicPr>
              <p:cNvPr id="40" name="图片 39">
                <a:extLst>
                  <a:ext uri="{FF2B5EF4-FFF2-40B4-BE49-F238E27FC236}">
                    <a16:creationId xmlns:a16="http://schemas.microsoft.com/office/drawing/2014/main" id="{C9C87DBB-66A6-46DE-A811-9AAA0756F8A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968978" y="5803106"/>
                <a:ext cx="2683669" cy="2683669"/>
              </a:xfrm>
              <a:prstGeom prst="rect">
                <a:avLst/>
              </a:prstGeom>
            </p:spPr>
          </p:pic>
          <p:pic>
            <p:nvPicPr>
              <p:cNvPr id="41" name="图片 40">
                <a:extLst>
                  <a:ext uri="{FF2B5EF4-FFF2-40B4-BE49-F238E27FC236}">
                    <a16:creationId xmlns:a16="http://schemas.microsoft.com/office/drawing/2014/main" id="{4D63AEF0-0D14-458C-99C1-7288F6B4999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850981" y="5588796"/>
                <a:ext cx="2897979" cy="2897979"/>
              </a:xfrm>
              <a:prstGeom prst="rect">
                <a:avLst/>
              </a:prstGeom>
            </p:spPr>
          </p:pic>
        </p:grpSp>
      </p:grpSp>
      <p:pic>
        <p:nvPicPr>
          <p:cNvPr id="13" name="Picture 12">
            <a:extLst>
              <a:ext uri="{FF2B5EF4-FFF2-40B4-BE49-F238E27FC236}">
                <a16:creationId xmlns:a16="http://schemas.microsoft.com/office/drawing/2014/main" id="{286697A6-41C0-43E5-9959-ABAB806E8B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31922820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25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FBA50C-A1A4-468B-A121-0B54B656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6" name="图片 5">
            <a:extLst>
              <a:ext uri="{FF2B5EF4-FFF2-40B4-BE49-F238E27FC236}">
                <a16:creationId xmlns:a16="http://schemas.microsoft.com/office/drawing/2014/main" id="{2777C51B-6167-4AF3-A172-C9813FD0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82" y="-624206"/>
            <a:ext cx="12609095" cy="8533549"/>
          </a:xfrm>
          <a:prstGeom prst="rect">
            <a:avLst/>
          </a:prstGeom>
        </p:spPr>
      </p:pic>
      <p:pic>
        <p:nvPicPr>
          <p:cNvPr id="29" name="Picture 2">
            <a:extLst>
              <a:ext uri="{FF2B5EF4-FFF2-40B4-BE49-F238E27FC236}">
                <a16:creationId xmlns:a16="http://schemas.microsoft.com/office/drawing/2014/main" id="{5AF346A1-C504-4C5C-8BFF-1942BB97B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88902" y="4635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58EBC97-21EA-48D8-BE4A-081879E7F3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61098" y="2349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46">
            <a:extLst>
              <a:ext uri="{FF2B5EF4-FFF2-40B4-BE49-F238E27FC236}">
                <a16:creationId xmlns:a16="http://schemas.microsoft.com/office/drawing/2014/main" id="{27FC0D4B-90B7-46CF-8A04-51FD9DEEF07D}"/>
              </a:ext>
            </a:extLst>
          </p:cNvPr>
          <p:cNvSpPr txBox="1"/>
          <p:nvPr/>
        </p:nvSpPr>
        <p:spPr>
          <a:xfrm>
            <a:off x="2355237" y="2767281"/>
            <a:ext cx="7481526" cy="1323439"/>
          </a:xfrm>
          <a:prstGeom prst="rect">
            <a:avLst/>
          </a:prstGeom>
          <a:noFill/>
        </p:spPr>
        <p:txBody>
          <a:bodyPr wrap="square" rtlCol="0">
            <a:spAutoFit/>
          </a:bodyPr>
          <a:lstStyle/>
          <a:p>
            <a:pPr algn="ctr"/>
            <a:r>
              <a:rPr lang="en-US" sz="8000">
                <a:solidFill>
                  <a:srgbClr val="7C282E"/>
                </a:solidFill>
                <a:latin typeface="UTM Kabel KT" panose="02040603050506020204" pitchFamily="18" charset="0"/>
                <a:ea typeface="Open Sans" panose="020B0606030504020204" pitchFamily="34" charset="0"/>
                <a:cs typeface="Times New Roman" panose="02020603050405020304" pitchFamily="18" charset="0"/>
              </a:rPr>
              <a:t>BÀI 1</a:t>
            </a:r>
            <a:endParaRPr lang="id-ID" sz="8000" b="1" dirty="0">
              <a:solidFill>
                <a:srgbClr val="7C282E"/>
              </a:solidFill>
              <a:latin typeface="UTM Kabel KT" panose="02040603050506020204" pitchFamily="18" charset="0"/>
              <a:ea typeface="Open Sans" panose="020B0606030504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376A139-BDBF-4906-9FFB-BB0002CA5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3525190499"/>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36C56A-61D4-4054-AE4D-FD3BF95BF6DE}"/>
              </a:ext>
            </a:extLst>
          </p:cNvPr>
          <p:cNvSpPr/>
          <p:nvPr/>
        </p:nvSpPr>
        <p:spPr>
          <a:xfrm>
            <a:off x="419100" y="438150"/>
            <a:ext cx="11315700" cy="5943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AutoShape 3">
            <a:extLst>
              <a:ext uri="{FF2B5EF4-FFF2-40B4-BE49-F238E27FC236}">
                <a16:creationId xmlns:a16="http://schemas.microsoft.com/office/drawing/2014/main" id="{D810BB63-B153-4EE8-9DF6-D11057C8D6AF}"/>
              </a:ext>
            </a:extLst>
          </p:cNvPr>
          <p:cNvSpPr>
            <a:spLocks noChangeAspect="1" noChangeArrowheads="1" noTextEdit="1"/>
          </p:cNvSpPr>
          <p:nvPr/>
        </p:nvSpPr>
        <p:spPr bwMode="auto">
          <a:xfrm>
            <a:off x="0" y="20955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Rectangle: Rounded Corners 30">
            <a:extLst>
              <a:ext uri="{FF2B5EF4-FFF2-40B4-BE49-F238E27FC236}">
                <a16:creationId xmlns:a16="http://schemas.microsoft.com/office/drawing/2014/main" id="{D0467FB0-3B3C-41AE-9757-38B5808F8E19}"/>
              </a:ext>
            </a:extLst>
          </p:cNvPr>
          <p:cNvSpPr/>
          <p:nvPr/>
        </p:nvSpPr>
        <p:spPr>
          <a:xfrm>
            <a:off x="1585174" y="209550"/>
            <a:ext cx="8983550" cy="783193"/>
          </a:xfrm>
          <a:prstGeom prst="roundRect">
            <a:avLst/>
          </a:prstGeom>
          <a:noFill/>
          <a:ln w="57150">
            <a:noFill/>
          </a:ln>
        </p:spPr>
        <p:txBody>
          <a:bodyPr wrap="none" lIns="91440" tIns="45720" rIns="91440" bIns="45720">
            <a:spAutoFit/>
          </a:bodyPr>
          <a:lstStyle/>
          <a:p>
            <a:pPr algn="ct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Chọn</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thích</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tục</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ngữ</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4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aphicFrame>
        <p:nvGraphicFramePr>
          <p:cNvPr id="2" name="Table 1">
            <a:extLst>
              <a:ext uri="{FF2B5EF4-FFF2-40B4-BE49-F238E27FC236}">
                <a16:creationId xmlns:a16="http://schemas.microsoft.com/office/drawing/2014/main" id="{B152E4C0-6796-4873-B276-55C6ABB3C63D}"/>
              </a:ext>
            </a:extLst>
          </p:cNvPr>
          <p:cNvGraphicFramePr>
            <a:graphicFrameLocks noGrp="1"/>
          </p:cNvGraphicFramePr>
          <p:nvPr>
            <p:extLst>
              <p:ext uri="{D42A27DB-BD31-4B8C-83A1-F6EECF244321}">
                <p14:modId xmlns:p14="http://schemas.microsoft.com/office/powerpoint/2010/main" val="1574611832"/>
              </p:ext>
            </p:extLst>
          </p:nvPr>
        </p:nvGraphicFramePr>
        <p:xfrm>
          <a:off x="704850" y="1215390"/>
          <a:ext cx="11049000" cy="4480560"/>
        </p:xfrm>
        <a:graphic>
          <a:graphicData uri="http://schemas.openxmlformats.org/drawingml/2006/table">
            <a:tbl>
              <a:tblPr firstRow="1" bandRow="1">
                <a:tableStyleId>{7DF18680-E054-41AD-8BC1-D1AEF772440D}</a:tableStyleId>
              </a:tblPr>
              <a:tblGrid>
                <a:gridCol w="6134100">
                  <a:extLst>
                    <a:ext uri="{9D8B030D-6E8A-4147-A177-3AD203B41FA5}">
                      <a16:colId xmlns:a16="http://schemas.microsoft.com/office/drawing/2014/main" val="1484325750"/>
                    </a:ext>
                  </a:extLst>
                </a:gridCol>
                <a:gridCol w="2076450">
                  <a:extLst>
                    <a:ext uri="{9D8B030D-6E8A-4147-A177-3AD203B41FA5}">
                      <a16:colId xmlns:a16="http://schemas.microsoft.com/office/drawing/2014/main" val="37373916"/>
                    </a:ext>
                  </a:extLst>
                </a:gridCol>
                <a:gridCol w="2838450">
                  <a:extLst>
                    <a:ext uri="{9D8B030D-6E8A-4147-A177-3AD203B41FA5}">
                      <a16:colId xmlns:a16="http://schemas.microsoft.com/office/drawing/2014/main" val="4076657283"/>
                    </a:ext>
                  </a:extLst>
                </a:gridCol>
              </a:tblGrid>
              <a:tr h="370840">
                <a:tc>
                  <a:txBody>
                    <a:bodyPr/>
                    <a:lstStyle/>
                    <a:p>
                      <a:pPr algn="ctr"/>
                      <a:r>
                        <a:rPr lang="en-US" sz="2800">
                          <a:latin typeface="Times New Roman" panose="02020603050405020304" pitchFamily="18" charset="0"/>
                          <a:cs typeface="Times New Roman" panose="02020603050405020304" pitchFamily="18" charset="0"/>
                        </a:rPr>
                        <a:t>Tục ngữ</a:t>
                      </a:r>
                    </a:p>
                  </a:txBody>
                  <a:tcPr anchor="ctr"/>
                </a:tc>
                <a:tc>
                  <a:txBody>
                    <a:bodyPr/>
                    <a:lstStyle/>
                    <a:p>
                      <a:pPr algn="ctr"/>
                      <a:r>
                        <a:rPr lang="vi-VN" sz="2800">
                          <a:latin typeface="Times New Roman" panose="02020603050405020304" pitchFamily="18" charset="0"/>
                          <a:cs typeface="Times New Roman" panose="02020603050405020304" pitchFamily="18" charset="0"/>
                        </a:rPr>
                        <a:t>Phẩm chất quý hơn </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vẻ đẹp </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bên ngoài</a:t>
                      </a:r>
                      <a:endParaRPr lang="en-US" sz="2800">
                        <a:latin typeface="Times New Roman" panose="02020603050405020304" pitchFamily="18" charset="0"/>
                        <a:cs typeface="Times New Roman" panose="02020603050405020304" pitchFamily="18" charset="0"/>
                      </a:endParaRPr>
                    </a:p>
                  </a:txBody>
                  <a:tcPr anchor="ctr"/>
                </a:tc>
                <a:tc>
                  <a:txBody>
                    <a:bodyPr/>
                    <a:lstStyle/>
                    <a:p>
                      <a:pPr algn="ctr"/>
                      <a:r>
                        <a:rPr lang="vi-VN" sz="2800">
                          <a:latin typeface="Times New Roman" panose="02020603050405020304" pitchFamily="18" charset="0"/>
                          <a:cs typeface="Times New Roman" panose="02020603050405020304" pitchFamily="18" charset="0"/>
                        </a:rPr>
                        <a:t>Hình thức thường </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thống nhất với nội dung</a:t>
                      </a:r>
                      <a:endParaRPr lang="en-US"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24121709"/>
                  </a:ext>
                </a:extLst>
              </a:tr>
              <a:tr h="370840">
                <a:tc>
                  <a:txBody>
                    <a:bodyPr/>
                    <a:lstStyle/>
                    <a:p>
                      <a:pPr algn="ctr"/>
                      <a:r>
                        <a:rPr lang="vi-VN" sz="2400" b="1">
                          <a:solidFill>
                            <a:srgbClr val="C00000"/>
                          </a:solidFill>
                          <a:latin typeface="Times New Roman" panose="02020603050405020304" pitchFamily="18" charset="0"/>
                          <a:cs typeface="Times New Roman" panose="02020603050405020304" pitchFamily="18" charset="0"/>
                        </a:rPr>
                        <a:t>Tốt gỗ hơn tốt nước sơn</a:t>
                      </a:r>
                      <a:r>
                        <a:rPr lang="en-US" sz="2400" b="1">
                          <a:solidFill>
                            <a:srgbClr val="C00000"/>
                          </a:solidFill>
                          <a:latin typeface="Times New Roman" panose="02020603050405020304" pitchFamily="18" charset="0"/>
                          <a:cs typeface="Times New Roman" panose="02020603050405020304" pitchFamily="18" charset="0"/>
                        </a:rPr>
                        <a:t>.</a:t>
                      </a: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89593284"/>
                  </a:ext>
                </a:extLst>
              </a:tr>
              <a:tr h="370840">
                <a:tc>
                  <a:txBody>
                    <a:bodyPr/>
                    <a:lstStyle/>
                    <a:p>
                      <a:pPr algn="ctr"/>
                      <a:r>
                        <a:rPr lang="vi-VN" sz="2400" b="1">
                          <a:solidFill>
                            <a:srgbClr val="C00000"/>
                          </a:solidFill>
                          <a:latin typeface="Times New Roman" panose="02020603050405020304" pitchFamily="18" charset="0"/>
                          <a:cs typeface="Times New Roman" panose="02020603050405020304" pitchFamily="18" charset="0"/>
                        </a:rPr>
                        <a:t>Người thanh tiếng nói cũng thanh</a:t>
                      </a:r>
                    </a:p>
                    <a:p>
                      <a:pPr algn="ctr"/>
                      <a:r>
                        <a:rPr lang="vi-VN" sz="2400" b="1">
                          <a:solidFill>
                            <a:srgbClr val="C00000"/>
                          </a:solidFill>
                          <a:latin typeface="Times New Roman" panose="02020603050405020304" pitchFamily="18" charset="0"/>
                          <a:cs typeface="Times New Roman" panose="02020603050405020304" pitchFamily="18" charset="0"/>
                        </a:rPr>
                        <a:t>Chuông kêu </a:t>
                      </a:r>
                      <a:r>
                        <a:rPr lang="en-US" sz="2400" b="1">
                          <a:solidFill>
                            <a:srgbClr val="C00000"/>
                          </a:solidFill>
                          <a:latin typeface="Times New Roman" panose="02020603050405020304" pitchFamily="18" charset="0"/>
                          <a:cs typeface="Times New Roman" panose="02020603050405020304" pitchFamily="18" charset="0"/>
                        </a:rPr>
                        <a:t>khẽ</a:t>
                      </a:r>
                      <a:r>
                        <a:rPr lang="vi-VN" sz="2400" b="1">
                          <a:solidFill>
                            <a:srgbClr val="C00000"/>
                          </a:solidFill>
                          <a:latin typeface="Times New Roman" panose="02020603050405020304" pitchFamily="18" charset="0"/>
                          <a:cs typeface="Times New Roman" panose="02020603050405020304" pitchFamily="18" charset="0"/>
                        </a:rPr>
                        <a:t> đánh bên thành cũng kêu</a:t>
                      </a:r>
                      <a:r>
                        <a:rPr lang="en-US" sz="2400" b="1">
                          <a:solidFill>
                            <a:srgbClr val="C00000"/>
                          </a:solidFill>
                          <a:latin typeface="Times New Roman" panose="02020603050405020304" pitchFamily="18" charset="0"/>
                          <a:cs typeface="Times New Roman" panose="02020603050405020304" pitchFamily="18" charset="0"/>
                        </a:rPr>
                        <a:t>.</a:t>
                      </a: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90898488"/>
                  </a:ext>
                </a:extLst>
              </a:tr>
              <a:tr h="370840">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Cái nết đánh chết cái đẹp.</a:t>
                      </a: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27216743"/>
                  </a:ext>
                </a:extLst>
              </a:tr>
              <a:tr h="370840">
                <a:tc>
                  <a:txBody>
                    <a:bodyPr/>
                    <a:lstStyle/>
                    <a:p>
                      <a:pPr algn="ctr"/>
                      <a:r>
                        <a:rPr lang="en-US" sz="2400" b="1" dirty="0" err="1">
                          <a:solidFill>
                            <a:srgbClr val="C00000"/>
                          </a:solidFill>
                          <a:latin typeface="Times New Roman" panose="02020603050405020304" pitchFamily="18" charset="0"/>
                          <a:cs typeface="Times New Roman" panose="02020603050405020304" pitchFamily="18" charset="0"/>
                        </a:rPr>
                        <a:t>Trông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mặt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bắt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hình</a:t>
                      </a:r>
                      <a:r>
                        <a:rPr lang="en-US" sz="2400" b="1" dirty="0">
                          <a:solidFill>
                            <a:srgbClr val="C00000"/>
                          </a:solidFill>
                          <a:latin typeface="Times New Roman" panose="02020603050405020304" pitchFamily="18" charset="0"/>
                          <a:cs typeface="Times New Roman" panose="02020603050405020304" pitchFamily="18" charset="0"/>
                        </a:rPr>
                        <a:t> dong</a:t>
                      </a:r>
                    </a:p>
                    <a:p>
                      <a:pPr algn="ctr"/>
                      <a:r>
                        <a:rPr lang="en-US" sz="2400" b="1" dirty="0">
                          <a:solidFill>
                            <a:srgbClr val="C00000"/>
                          </a:solidFill>
                          <a:latin typeface="Times New Roman" panose="02020603050405020304" pitchFamily="18" charset="0"/>
                          <a:cs typeface="Times New Roman" panose="02020603050405020304" pitchFamily="18" charset="0"/>
                        </a:rPr>
                        <a:t>Con </a:t>
                      </a:r>
                      <a:r>
                        <a:rPr lang="en-US" sz="2400" b="1" dirty="0" err="1">
                          <a:solidFill>
                            <a:srgbClr val="C00000"/>
                          </a:solidFill>
                          <a:latin typeface="Times New Roman" panose="02020603050405020304" pitchFamily="18" charset="0"/>
                          <a:cs typeface="Times New Roman" panose="02020603050405020304" pitchFamily="18" charset="0"/>
                        </a:rPr>
                        <a:t>lợn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có</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béo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thì</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lòng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mới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ngon</a:t>
                      </a:r>
                      <a:r>
                        <a:rPr lang="en-US" sz="2400" b="1" dirty="0">
                          <a:solidFill>
                            <a:srgbClr val="C00000"/>
                          </a:solidFill>
                          <a:latin typeface="Times New Roman" panose="02020603050405020304" pitchFamily="18" charset="0"/>
                          <a:cs typeface="Times New Roman" panose="02020603050405020304" pitchFamily="18" charset="0"/>
                        </a:rPr>
                        <a:t>.</a:t>
                      </a:r>
                    </a:p>
                  </a:txBody>
                  <a:tcPr anchor="ctr"/>
                </a:tc>
                <a:tc>
                  <a:txBody>
                    <a:bodyPr/>
                    <a:lstStyle/>
                    <a:p>
                      <a:pPr algn="ctr"/>
                      <a:endParaRPr lang="en-US" sz="2800">
                        <a:latin typeface="Times New Roman" panose="02020603050405020304" pitchFamily="18" charset="0"/>
                        <a:cs typeface="Times New Roman" panose="02020603050405020304" pitchFamily="18" charset="0"/>
                      </a:endParaRPr>
                    </a:p>
                  </a:txBody>
                  <a:tcPr anchor="ctr"/>
                </a:tc>
                <a:tc>
                  <a:txBody>
                    <a:bodyPr/>
                    <a:lstStyle/>
                    <a:p>
                      <a:pPr algn="ctr"/>
                      <a:endParaRPr lang="en-US"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93288896"/>
                  </a:ext>
                </a:extLst>
              </a:tr>
            </a:tbl>
          </a:graphicData>
        </a:graphic>
      </p:graphicFrame>
      <p:sp>
        <p:nvSpPr>
          <p:cNvPr id="3" name="Rectangle 2">
            <a:extLst>
              <a:ext uri="{FF2B5EF4-FFF2-40B4-BE49-F238E27FC236}">
                <a16:creationId xmlns:a16="http://schemas.microsoft.com/office/drawing/2014/main" id="{E8C2D0BB-5B7F-4716-AC3F-51C48E785C07}"/>
              </a:ext>
            </a:extLst>
          </p:cNvPr>
          <p:cNvSpPr/>
          <p:nvPr/>
        </p:nvSpPr>
        <p:spPr>
          <a:xfrm>
            <a:off x="7743939" y="2952750"/>
            <a:ext cx="371362" cy="707886"/>
          </a:xfrm>
          <a:prstGeom prst="rect">
            <a:avLst/>
          </a:prstGeom>
          <a:noFill/>
        </p:spPr>
        <p:txBody>
          <a:bodyPr wrap="square" lIns="91440" tIns="45720" rIns="91440" bIns="45720">
            <a:spAutoFit/>
          </a:bodyPr>
          <a:lstStyle/>
          <a:p>
            <a:pPr algn="ctr"/>
            <a:r>
              <a:rPr lang="en-US" sz="4000" b="0"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2" name="Rectangle 31">
            <a:extLst>
              <a:ext uri="{FF2B5EF4-FFF2-40B4-BE49-F238E27FC236}">
                <a16:creationId xmlns:a16="http://schemas.microsoft.com/office/drawing/2014/main" id="{8FE38E65-BE5D-4EEE-BF4B-C1D243C63493}"/>
              </a:ext>
            </a:extLst>
          </p:cNvPr>
          <p:cNvSpPr/>
          <p:nvPr/>
        </p:nvSpPr>
        <p:spPr>
          <a:xfrm>
            <a:off x="7743939" y="4312533"/>
            <a:ext cx="371362" cy="707886"/>
          </a:xfrm>
          <a:prstGeom prst="rect">
            <a:avLst/>
          </a:prstGeom>
          <a:noFill/>
        </p:spPr>
        <p:txBody>
          <a:bodyPr wrap="square" lIns="91440" tIns="45720" rIns="91440" bIns="45720">
            <a:spAutoFit/>
          </a:bodyPr>
          <a:lstStyle/>
          <a:p>
            <a:pPr algn="ctr"/>
            <a:r>
              <a:rPr lang="en-US" sz="4000" b="0"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id="{B197E3E5-051D-4789-B749-CC3BEF3DF5D8}"/>
              </a:ext>
            </a:extLst>
          </p:cNvPr>
          <p:cNvSpPr/>
          <p:nvPr/>
        </p:nvSpPr>
        <p:spPr>
          <a:xfrm>
            <a:off x="10197362" y="3638550"/>
            <a:ext cx="371362" cy="707886"/>
          </a:xfrm>
          <a:prstGeom prst="rect">
            <a:avLst/>
          </a:prstGeom>
          <a:noFill/>
        </p:spPr>
        <p:txBody>
          <a:bodyPr wrap="square" lIns="91440" tIns="45720" rIns="91440" bIns="45720">
            <a:spAutoFit/>
          </a:bodyPr>
          <a:lstStyle/>
          <a:p>
            <a:pPr algn="ctr"/>
            <a:r>
              <a:rPr lang="en-US" sz="4000" b="0"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D7D130C5-E962-482A-B34B-E21E35CF8139}"/>
              </a:ext>
            </a:extLst>
          </p:cNvPr>
          <p:cNvSpPr/>
          <p:nvPr/>
        </p:nvSpPr>
        <p:spPr>
          <a:xfrm>
            <a:off x="10197362" y="4843671"/>
            <a:ext cx="371362" cy="707886"/>
          </a:xfrm>
          <a:prstGeom prst="rect">
            <a:avLst/>
          </a:prstGeom>
          <a:noFill/>
        </p:spPr>
        <p:txBody>
          <a:bodyPr wrap="square" lIns="91440" tIns="45720" rIns="91440" bIns="45720">
            <a:spAutoFit/>
          </a:bodyPr>
          <a:lstStyle/>
          <a:p>
            <a:pPr algn="ctr"/>
            <a:r>
              <a:rPr lang="en-US" sz="4000" b="0"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9756329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push.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FBA50C-A1A4-468B-A121-0B54B656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6" name="图片 5">
            <a:extLst>
              <a:ext uri="{FF2B5EF4-FFF2-40B4-BE49-F238E27FC236}">
                <a16:creationId xmlns:a16="http://schemas.microsoft.com/office/drawing/2014/main" id="{2777C51B-6167-4AF3-A172-C9813FD0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82" y="-624206"/>
            <a:ext cx="12609095" cy="8533549"/>
          </a:xfrm>
          <a:prstGeom prst="rect">
            <a:avLst/>
          </a:prstGeom>
        </p:spPr>
      </p:pic>
      <p:pic>
        <p:nvPicPr>
          <p:cNvPr id="29" name="Picture 2">
            <a:extLst>
              <a:ext uri="{FF2B5EF4-FFF2-40B4-BE49-F238E27FC236}">
                <a16:creationId xmlns:a16="http://schemas.microsoft.com/office/drawing/2014/main" id="{5AF346A1-C504-4C5C-8BFF-1942BB97B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88902" y="4635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58EBC97-21EA-48D8-BE4A-081879E7F3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61098" y="2349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46">
            <a:extLst>
              <a:ext uri="{FF2B5EF4-FFF2-40B4-BE49-F238E27FC236}">
                <a16:creationId xmlns:a16="http://schemas.microsoft.com/office/drawing/2014/main" id="{27FC0D4B-90B7-46CF-8A04-51FD9DEEF07D}"/>
              </a:ext>
            </a:extLst>
          </p:cNvPr>
          <p:cNvSpPr txBox="1"/>
          <p:nvPr/>
        </p:nvSpPr>
        <p:spPr>
          <a:xfrm>
            <a:off x="2355237" y="2767281"/>
            <a:ext cx="7481526" cy="1323439"/>
          </a:xfrm>
          <a:prstGeom prst="rect">
            <a:avLst/>
          </a:prstGeom>
          <a:noFill/>
        </p:spPr>
        <p:txBody>
          <a:bodyPr wrap="square" rtlCol="0">
            <a:spAutoFit/>
          </a:bodyPr>
          <a:lstStyle/>
          <a:p>
            <a:pPr algn="ctr"/>
            <a:r>
              <a:rPr lang="en-US" sz="8000">
                <a:solidFill>
                  <a:srgbClr val="7C282E"/>
                </a:solidFill>
                <a:latin typeface="UTM Kabel KT" panose="02040603050506020204" pitchFamily="18" charset="0"/>
                <a:ea typeface="Open Sans" panose="020B0606030504020204" pitchFamily="34" charset="0"/>
                <a:cs typeface="Times New Roman" panose="02020603050405020304" pitchFamily="18" charset="0"/>
              </a:rPr>
              <a:t>BÀI 2</a:t>
            </a:r>
            <a:endParaRPr lang="id-ID" sz="8000" b="1" dirty="0">
              <a:solidFill>
                <a:srgbClr val="7C282E"/>
              </a:solidFill>
              <a:latin typeface="UTM Kabel KT" panose="02040603050506020204" pitchFamily="18" charset="0"/>
              <a:ea typeface="Open Sans" panose="020B0606030504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4F7BF1D-B597-4727-BC6C-F663775C6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292364505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36C56A-61D4-4054-AE4D-FD3BF95BF6DE}"/>
              </a:ext>
            </a:extLst>
          </p:cNvPr>
          <p:cNvSpPr/>
          <p:nvPr/>
        </p:nvSpPr>
        <p:spPr>
          <a:xfrm>
            <a:off x="171450" y="152400"/>
            <a:ext cx="11811000" cy="649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AutoShape 3">
            <a:extLst>
              <a:ext uri="{FF2B5EF4-FFF2-40B4-BE49-F238E27FC236}">
                <a16:creationId xmlns:a16="http://schemas.microsoft.com/office/drawing/2014/main" id="{D810BB63-B153-4EE8-9DF6-D11057C8D6AF}"/>
              </a:ext>
            </a:extLst>
          </p:cNvPr>
          <p:cNvSpPr>
            <a:spLocks noChangeAspect="1" noChangeArrowheads="1" noTextEdit="1"/>
          </p:cNvSpPr>
          <p:nvPr/>
        </p:nvSpPr>
        <p:spPr bwMode="auto">
          <a:xfrm>
            <a:off x="0" y="20955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37" name="图片 36">
            <a:extLst>
              <a:ext uri="{FF2B5EF4-FFF2-40B4-BE49-F238E27FC236}">
                <a16:creationId xmlns:a16="http://schemas.microsoft.com/office/drawing/2014/main" id="{4B4FF3E6-D3FC-4C5D-94FE-59956846D4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938" y="641369"/>
            <a:ext cx="5575262" cy="5575262"/>
          </a:xfrm>
          <a:prstGeom prst="rect">
            <a:avLst/>
          </a:prstGeom>
        </p:spPr>
      </p:pic>
      <p:sp>
        <p:nvSpPr>
          <p:cNvPr id="2" name="Rectangle 1">
            <a:extLst>
              <a:ext uri="{FF2B5EF4-FFF2-40B4-BE49-F238E27FC236}">
                <a16:creationId xmlns:a16="http://schemas.microsoft.com/office/drawing/2014/main" id="{2947A84E-F4FF-43DA-8C25-F358E1F9BA09}"/>
              </a:ext>
            </a:extLst>
          </p:cNvPr>
          <p:cNvSpPr/>
          <p:nvPr/>
        </p:nvSpPr>
        <p:spPr>
          <a:xfrm>
            <a:off x="1315453" y="222269"/>
            <a:ext cx="1909010" cy="6447919"/>
          </a:xfrm>
          <a:prstGeom prst="rect">
            <a:avLst/>
          </a:prstGeom>
          <a:noFill/>
        </p:spPr>
        <p:txBody>
          <a:bodyPr wrap="square" lIns="91440" tIns="45720" rIns="91440" bIns="45720">
            <a:spAutoFit/>
          </a:bodyPr>
          <a:lstStyle/>
          <a:p>
            <a:pPr algn="ctr"/>
            <a:r>
              <a:rPr lang="en-US" sz="41300" b="0" cap="none" spc="0" dirty="0">
                <a:ln w="0"/>
                <a:solidFill>
                  <a:srgbClr val="A33E5A"/>
                </a:solidFill>
                <a:effectLst>
                  <a:outerShdw blurRad="38100" dist="19050" dir="2700000" algn="tl" rotWithShape="0">
                    <a:schemeClr val="dk1">
                      <a:alpha val="40000"/>
                    </a:schemeClr>
                  </a:outerShdw>
                </a:effectLst>
                <a:latin typeface="UTM LinotypeZapfino KT" panose="02040603050506020204" pitchFamily="18" charset="0"/>
              </a:rPr>
              <a:t>2</a:t>
            </a:r>
          </a:p>
        </p:txBody>
      </p:sp>
      <p:sp>
        <p:nvSpPr>
          <p:cNvPr id="38" name="Rectangle: Rounded Corners 37">
            <a:extLst>
              <a:ext uri="{FF2B5EF4-FFF2-40B4-BE49-F238E27FC236}">
                <a16:creationId xmlns:a16="http://schemas.microsoft.com/office/drawing/2014/main" id="{5A9D9563-9597-4781-A543-403A4DF11EB0}"/>
              </a:ext>
            </a:extLst>
          </p:cNvPr>
          <p:cNvSpPr/>
          <p:nvPr/>
        </p:nvSpPr>
        <p:spPr>
          <a:xfrm>
            <a:off x="1940068" y="222269"/>
            <a:ext cx="11384395" cy="1464231"/>
          </a:xfrm>
          <a:prstGeom prst="roundRect">
            <a:avLst/>
          </a:prstGeom>
          <a:noFill/>
          <a:ln w="57150">
            <a:noFill/>
          </a:ln>
        </p:spPr>
        <p:txBody>
          <a:bodyPr wrap="square" lIns="91440" tIns="45720" rIns="91440" bIns="45720">
            <a:spAutoFit/>
          </a:bodyPr>
          <a:lstStyle/>
          <a:p>
            <a:pPr algn="ctr"/>
            <a:r>
              <a:rPr lang="vi-VN" sz="40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Nêu một trường hợp có thể sử dụng</a:t>
            </a:r>
            <a:r>
              <a:rPr lang="en-US" sz="40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40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40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trong những câu tục ngữ nói trên</a:t>
            </a:r>
            <a:r>
              <a:rPr lang="en-US" sz="4000" dirty="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9" name="Rectangle: Rounded Corners 38">
            <a:extLst>
              <a:ext uri="{FF2B5EF4-FFF2-40B4-BE49-F238E27FC236}">
                <a16:creationId xmlns:a16="http://schemas.microsoft.com/office/drawing/2014/main" id="{58DA391C-67CC-4EB0-A62F-13D8780E8E17}"/>
              </a:ext>
            </a:extLst>
          </p:cNvPr>
          <p:cNvSpPr>
            <a:spLocks noChangeAspect="1"/>
          </p:cNvSpPr>
          <p:nvPr/>
        </p:nvSpPr>
        <p:spPr>
          <a:xfrm>
            <a:off x="3224463" y="1755219"/>
            <a:ext cx="8757987" cy="5005626"/>
          </a:xfrm>
          <a:prstGeom prst="roundRect">
            <a:avLst/>
          </a:prstGeom>
          <a:noFill/>
          <a:ln w="57150">
            <a:noFill/>
          </a:ln>
        </p:spPr>
        <p:txBody>
          <a:bodyPr wrap="square" lIns="91440" tIns="45720" rIns="91440" bIns="45720">
            <a:spAutoFit/>
          </a:bodyPr>
          <a:lstStyle/>
          <a:p>
            <a:pPr algn="just"/>
            <a:r>
              <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Có </a:t>
            </a:r>
            <a:r>
              <a:rPr lang="vi-VN" sz="3200" dirty="0">
                <a:latin typeface="Times New Roman" panose="02020603050405020304" pitchFamily="18" charset="0"/>
                <a:cs typeface="Times New Roman" panose="02020603050405020304" pitchFamily="18" charset="0"/>
              </a:rPr>
              <a:t>một lần chị tôi dẫn tôi đi mua giày. Tôi rất thích đôi giày mà Hùng mang đi học chiều qua. Đó là đôi giày mo đen mới. Chị tôi bảo: Nhìn nó đẹp và có vẻ xinh xắn đấy nhưng chất lượng thì như đồ hàng mã. Em hãy chọn loại hàng da thứ thiệt, tuy không bắt mắt lắm nhưng bền lắm em ạ! Em đã từng nghe nói "</a:t>
            </a:r>
            <a:r>
              <a:rPr lang="vi-VN" sz="3200" b="1" dirty="0">
                <a:latin typeface="Times New Roman" panose="02020603050405020304" pitchFamily="18" charset="0"/>
                <a:cs typeface="Times New Roman" panose="02020603050405020304" pitchFamily="18" charset="0"/>
              </a:rPr>
              <a:t>Tốt gỗ hơn tốt nước sơn"</a:t>
            </a:r>
            <a:r>
              <a:rPr lang="vi-VN" sz="3200" dirty="0">
                <a:latin typeface="Times New Roman" panose="02020603050405020304" pitchFamily="18" charset="0"/>
                <a:cs typeface="Times New Roman" panose="02020603050405020304" pitchFamily="18" charset="0"/>
              </a:rPr>
              <a:t> đó sao!</a:t>
            </a:r>
            <a:endPar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57525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6000" fill="hold" grpId="0" nodeType="clickEffect">
                                  <p:stCondLst>
                                    <p:cond delay="0"/>
                                  </p:stCondLst>
                                  <p:iterate type="wd">
                                    <p:tmPct val="10000"/>
                                  </p:iterate>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36C56A-61D4-4054-AE4D-FD3BF95BF6DE}"/>
              </a:ext>
            </a:extLst>
          </p:cNvPr>
          <p:cNvSpPr/>
          <p:nvPr/>
        </p:nvSpPr>
        <p:spPr>
          <a:xfrm>
            <a:off x="171450" y="152400"/>
            <a:ext cx="11811000" cy="649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8" name="AutoShape 3">
            <a:extLst>
              <a:ext uri="{FF2B5EF4-FFF2-40B4-BE49-F238E27FC236}">
                <a16:creationId xmlns:a16="http://schemas.microsoft.com/office/drawing/2014/main" id="{D810BB63-B153-4EE8-9DF6-D11057C8D6AF}"/>
              </a:ext>
            </a:extLst>
          </p:cNvPr>
          <p:cNvSpPr>
            <a:spLocks noChangeAspect="1" noChangeArrowheads="1" noTextEdit="1"/>
          </p:cNvSpPr>
          <p:nvPr/>
        </p:nvSpPr>
        <p:spPr bwMode="auto">
          <a:xfrm>
            <a:off x="0" y="20955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37" name="图片 36">
            <a:extLst>
              <a:ext uri="{FF2B5EF4-FFF2-40B4-BE49-F238E27FC236}">
                <a16:creationId xmlns:a16="http://schemas.microsoft.com/office/drawing/2014/main" id="{4B4FF3E6-D3FC-4C5D-94FE-59956846D4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938" y="641369"/>
            <a:ext cx="5575262" cy="5575262"/>
          </a:xfrm>
          <a:prstGeom prst="rect">
            <a:avLst/>
          </a:prstGeom>
        </p:spPr>
      </p:pic>
      <p:sp>
        <p:nvSpPr>
          <p:cNvPr id="2" name="Rectangle 1">
            <a:extLst>
              <a:ext uri="{FF2B5EF4-FFF2-40B4-BE49-F238E27FC236}">
                <a16:creationId xmlns:a16="http://schemas.microsoft.com/office/drawing/2014/main" id="{2947A84E-F4FF-43DA-8C25-F358E1F9BA09}"/>
              </a:ext>
            </a:extLst>
          </p:cNvPr>
          <p:cNvSpPr/>
          <p:nvPr/>
        </p:nvSpPr>
        <p:spPr>
          <a:xfrm>
            <a:off x="1182894" y="-428030"/>
            <a:ext cx="1640194" cy="64479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UTM LinotypeZapfino KT" panose="02040603050506020204" pitchFamily="18" charset="0"/>
                <a:ea typeface="+mn-ea"/>
                <a:cs typeface="+mn-cs"/>
              </a:rPr>
              <a:t>2</a:t>
            </a:r>
          </a:p>
        </p:txBody>
      </p:sp>
      <p:sp>
        <p:nvSpPr>
          <p:cNvPr id="38" name="Rectangle: Rounded Corners 37">
            <a:extLst>
              <a:ext uri="{FF2B5EF4-FFF2-40B4-BE49-F238E27FC236}">
                <a16:creationId xmlns:a16="http://schemas.microsoft.com/office/drawing/2014/main" id="{5A9D9563-9597-4781-A543-403A4DF11EB0}"/>
              </a:ext>
            </a:extLst>
          </p:cNvPr>
          <p:cNvSpPr/>
          <p:nvPr/>
        </p:nvSpPr>
        <p:spPr>
          <a:xfrm>
            <a:off x="1940068" y="222269"/>
            <a:ext cx="11384395" cy="1464231"/>
          </a:xfrm>
          <a:prstGeom prst="roundRect">
            <a:avLst/>
          </a:prstGeom>
          <a:noFill/>
          <a:ln w="57150">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Nêu một trường hợp có thể sử dụng</a:t>
            </a:r>
            <a:r>
              <a:rPr kumimoji="0" lang="en-US"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r>
            <a:br>
              <a:rPr kumimoji="0" lang="en-US"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br>
            <a:r>
              <a:rPr kumimoji="0" lang="vi-VN"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 trong những câu tục ngữ nói trên</a:t>
            </a:r>
            <a:r>
              <a:rPr kumimoji="0" lang="en-US"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39" name="Rectangle: Rounded Corners 38">
            <a:extLst>
              <a:ext uri="{FF2B5EF4-FFF2-40B4-BE49-F238E27FC236}">
                <a16:creationId xmlns:a16="http://schemas.microsoft.com/office/drawing/2014/main" id="{58DA391C-67CC-4EB0-A62F-13D8780E8E17}"/>
              </a:ext>
            </a:extLst>
          </p:cNvPr>
          <p:cNvSpPr>
            <a:spLocks noChangeAspect="1"/>
          </p:cNvSpPr>
          <p:nvPr/>
        </p:nvSpPr>
        <p:spPr>
          <a:xfrm>
            <a:off x="3834532" y="1686500"/>
            <a:ext cx="7830083" cy="4188381"/>
          </a:xfrm>
          <a:prstGeom prst="roundRect">
            <a:avLst/>
          </a:prstGeom>
          <a:noFill/>
          <a:ln w="57150">
            <a:no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VD</a:t>
            </a:r>
            <a:r>
              <a:rPr kumimoji="0" lang="en-US" sz="4000" b="0" i="0" u="none" strike="noStrike" kern="1200" cap="none" spc="0" normalizeH="0" baseline="0" noProof="0" dirty="0" smtClean="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a:p>
            <a:pPr lvl="0" algn="just"/>
            <a:r>
              <a:rPr lang="en-US" sz="4000" dirty="0" smtClean="0">
                <a:latin typeface="Times New Roman" panose="02020603050405020304" pitchFamily="18" charset="0"/>
                <a:cs typeface="Times New Roman" panose="02020603050405020304" pitchFamily="18" charset="0"/>
              </a:rPr>
              <a:t>K</a:t>
            </a:r>
            <a:r>
              <a:rPr lang="vi-VN" sz="4000" dirty="0" smtClean="0">
                <a:latin typeface="Times New Roman" panose="02020603050405020304" pitchFamily="18" charset="0"/>
                <a:cs typeface="Times New Roman" panose="02020603050405020304" pitchFamily="18" charset="0"/>
              </a:rPr>
              <a:t>hi </a:t>
            </a:r>
            <a:r>
              <a:rPr lang="vi-VN" sz="4000" dirty="0">
                <a:latin typeface="Times New Roman" panose="02020603050405020304" pitchFamily="18" charset="0"/>
                <a:cs typeface="Times New Roman" panose="02020603050405020304" pitchFamily="18" charset="0"/>
              </a:rPr>
              <a:t>nhìn thấy một cô gái nhan sắc bình thường nhưng ăn nói lễ độ, tính nết dịu dàng, thùy mị, người ta có thể </a:t>
            </a:r>
            <a:r>
              <a:rPr lang="vi-VN" sz="4000" dirty="0" smtClean="0">
                <a:latin typeface="Times New Roman" panose="02020603050405020304" pitchFamily="18" charset="0"/>
                <a:cs typeface="Times New Roman" panose="02020603050405020304" pitchFamily="18" charset="0"/>
              </a:rPr>
              <a:t>nói:</a:t>
            </a:r>
            <a:r>
              <a:rPr lang="en-US" sz="4000"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Cái </a:t>
            </a:r>
            <a:r>
              <a:rPr lang="vi-VN" sz="4000" b="1" dirty="0">
                <a:latin typeface="Times New Roman" panose="02020603050405020304" pitchFamily="18" charset="0"/>
                <a:cs typeface="Times New Roman" panose="02020603050405020304" pitchFamily="18" charset="0"/>
              </a:rPr>
              <a:t>nết đánh chết cái đẹp</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97803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6000" fill="hold" grpId="0" nodeType="clickEffect">
                                  <p:stCondLst>
                                    <p:cond delay="0"/>
                                  </p:stCondLst>
                                  <p:iterate type="wd">
                                    <p:tmPct val="10000"/>
                                  </p:iterate>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36C56A-61D4-4054-AE4D-FD3BF95BF6DE}"/>
              </a:ext>
            </a:extLst>
          </p:cNvPr>
          <p:cNvSpPr/>
          <p:nvPr/>
        </p:nvSpPr>
        <p:spPr>
          <a:xfrm>
            <a:off x="171450" y="152400"/>
            <a:ext cx="11811000" cy="649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8" name="AutoShape 3">
            <a:extLst>
              <a:ext uri="{FF2B5EF4-FFF2-40B4-BE49-F238E27FC236}">
                <a16:creationId xmlns:a16="http://schemas.microsoft.com/office/drawing/2014/main" id="{D810BB63-B153-4EE8-9DF6-D11057C8D6AF}"/>
              </a:ext>
            </a:extLst>
          </p:cNvPr>
          <p:cNvSpPr>
            <a:spLocks noChangeAspect="1" noChangeArrowheads="1" noTextEdit="1"/>
          </p:cNvSpPr>
          <p:nvPr/>
        </p:nvSpPr>
        <p:spPr bwMode="auto">
          <a:xfrm>
            <a:off x="0" y="20955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37" name="图片 36">
            <a:extLst>
              <a:ext uri="{FF2B5EF4-FFF2-40B4-BE49-F238E27FC236}">
                <a16:creationId xmlns:a16="http://schemas.microsoft.com/office/drawing/2014/main" id="{4B4FF3E6-D3FC-4C5D-94FE-59956846D4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938" y="641369"/>
            <a:ext cx="5575262" cy="5575262"/>
          </a:xfrm>
          <a:prstGeom prst="rect">
            <a:avLst/>
          </a:prstGeom>
        </p:spPr>
      </p:pic>
      <p:sp>
        <p:nvSpPr>
          <p:cNvPr id="2" name="Rectangle 1">
            <a:extLst>
              <a:ext uri="{FF2B5EF4-FFF2-40B4-BE49-F238E27FC236}">
                <a16:creationId xmlns:a16="http://schemas.microsoft.com/office/drawing/2014/main" id="{2947A84E-F4FF-43DA-8C25-F358E1F9BA09}"/>
              </a:ext>
            </a:extLst>
          </p:cNvPr>
          <p:cNvSpPr/>
          <p:nvPr/>
        </p:nvSpPr>
        <p:spPr>
          <a:xfrm>
            <a:off x="1182894" y="-428030"/>
            <a:ext cx="1640194" cy="64479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UTM LinotypeZapfino KT" panose="02040603050506020204" pitchFamily="18" charset="0"/>
                <a:ea typeface="+mn-ea"/>
                <a:cs typeface="+mn-cs"/>
              </a:rPr>
              <a:t>2</a:t>
            </a:r>
          </a:p>
        </p:txBody>
      </p:sp>
      <p:sp>
        <p:nvSpPr>
          <p:cNvPr id="38" name="Rectangle: Rounded Corners 37">
            <a:extLst>
              <a:ext uri="{FF2B5EF4-FFF2-40B4-BE49-F238E27FC236}">
                <a16:creationId xmlns:a16="http://schemas.microsoft.com/office/drawing/2014/main" id="{5A9D9563-9597-4781-A543-403A4DF11EB0}"/>
              </a:ext>
            </a:extLst>
          </p:cNvPr>
          <p:cNvSpPr/>
          <p:nvPr/>
        </p:nvSpPr>
        <p:spPr>
          <a:xfrm>
            <a:off x="1940068" y="222269"/>
            <a:ext cx="11384395" cy="1464231"/>
          </a:xfrm>
          <a:prstGeom prst="roundRect">
            <a:avLst/>
          </a:prstGeom>
          <a:noFill/>
          <a:ln w="57150">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Nêu một trường hợp có thể sử dụng</a:t>
            </a:r>
            <a:r>
              <a:rPr kumimoji="0" lang="en-US"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r>
            <a:br>
              <a:rPr kumimoji="0" lang="en-US"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br>
            <a:r>
              <a:rPr kumimoji="0" lang="vi-VN"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 trong những câu tục ngữ nói trên</a:t>
            </a:r>
            <a:r>
              <a:rPr kumimoji="0" lang="en-US" sz="4000" b="0" i="0" u="none" strike="noStrike" kern="1200" cap="none" spc="0" normalizeH="0" baseline="0" noProof="0">
                <a:ln w="0"/>
                <a:solidFill>
                  <a:srgbClr val="A33E5A"/>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39" name="Rectangle: Rounded Corners 38">
            <a:extLst>
              <a:ext uri="{FF2B5EF4-FFF2-40B4-BE49-F238E27FC236}">
                <a16:creationId xmlns:a16="http://schemas.microsoft.com/office/drawing/2014/main" id="{58DA391C-67CC-4EB0-A62F-13D8780E8E17}"/>
              </a:ext>
            </a:extLst>
          </p:cNvPr>
          <p:cNvSpPr>
            <a:spLocks noChangeAspect="1"/>
          </p:cNvSpPr>
          <p:nvPr/>
        </p:nvSpPr>
        <p:spPr>
          <a:xfrm>
            <a:off x="4101232" y="1319688"/>
            <a:ext cx="7595468" cy="5550456"/>
          </a:xfrm>
          <a:prstGeom prst="roundRect">
            <a:avLst/>
          </a:prstGeom>
          <a:noFill/>
          <a:ln w="57150">
            <a:no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VD: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Hoa</a:t>
            </a:r>
            <a:r>
              <a:rPr kumimoji="0" lang="en-US" sz="4000" b="0" i="0" u="none" strike="noStrike" kern="1200" cap="none" spc="0" normalizeH="0" baseline="0" noProof="0" dirty="0" smtClean="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ở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lớp</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giỏi</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ngoan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ngoãn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nói</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năng</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rất</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lễ</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phép</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lần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đến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chơi</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nhà</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Khi</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mẹ</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bảo</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nói</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năng</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thật</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dễ</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thanh</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nói</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tiếng</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cũng</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thanh</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Chuông</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kêu</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khẽ</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đánh</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bên</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cũng</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kêu</a:t>
            </a:r>
            <a:r>
              <a:rPr kumimoji="0" lang="en-US" sz="4000" b="0" i="1"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0180277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6000" fill="hold" grpId="0" nodeType="clickEffect">
                                  <p:stCondLst>
                                    <p:cond delay="0"/>
                                  </p:stCondLst>
                                  <p:iterate type="wd">
                                    <p:tmPct val="10000"/>
                                  </p:iterate>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FBA50C-A1A4-468B-A121-0B54B656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3201" y="-2663204"/>
            <a:ext cx="6865595" cy="12192001"/>
          </a:xfrm>
          <a:prstGeom prst="rect">
            <a:avLst/>
          </a:prstGeom>
        </p:spPr>
      </p:pic>
      <p:pic>
        <p:nvPicPr>
          <p:cNvPr id="6" name="图片 5">
            <a:extLst>
              <a:ext uri="{FF2B5EF4-FFF2-40B4-BE49-F238E27FC236}">
                <a16:creationId xmlns:a16="http://schemas.microsoft.com/office/drawing/2014/main" id="{2777C51B-6167-4AF3-A172-C9813FD0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82" y="-624206"/>
            <a:ext cx="12609095" cy="8533549"/>
          </a:xfrm>
          <a:prstGeom prst="rect">
            <a:avLst/>
          </a:prstGeom>
        </p:spPr>
      </p:pic>
      <p:pic>
        <p:nvPicPr>
          <p:cNvPr id="29" name="Picture 2">
            <a:extLst>
              <a:ext uri="{FF2B5EF4-FFF2-40B4-BE49-F238E27FC236}">
                <a16:creationId xmlns:a16="http://schemas.microsoft.com/office/drawing/2014/main" id="{5AF346A1-C504-4C5C-8BFF-1942BB97B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88902" y="4635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58EBC97-21EA-48D8-BE4A-081879E7F3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61098" y="234949"/>
            <a:ext cx="5930902" cy="59309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46">
            <a:extLst>
              <a:ext uri="{FF2B5EF4-FFF2-40B4-BE49-F238E27FC236}">
                <a16:creationId xmlns:a16="http://schemas.microsoft.com/office/drawing/2014/main" id="{27FC0D4B-90B7-46CF-8A04-51FD9DEEF07D}"/>
              </a:ext>
            </a:extLst>
          </p:cNvPr>
          <p:cNvSpPr txBox="1"/>
          <p:nvPr/>
        </p:nvSpPr>
        <p:spPr>
          <a:xfrm>
            <a:off x="2355237" y="2767281"/>
            <a:ext cx="7481526" cy="1323439"/>
          </a:xfrm>
          <a:prstGeom prst="rect">
            <a:avLst/>
          </a:prstGeom>
          <a:noFill/>
        </p:spPr>
        <p:txBody>
          <a:bodyPr wrap="square" rtlCol="0">
            <a:spAutoFit/>
          </a:bodyPr>
          <a:lstStyle/>
          <a:p>
            <a:pPr algn="ctr"/>
            <a:r>
              <a:rPr lang="en-US" sz="8000">
                <a:solidFill>
                  <a:srgbClr val="7C282E"/>
                </a:solidFill>
                <a:latin typeface="UTM Kabel KT" panose="02040603050506020204" pitchFamily="18" charset="0"/>
                <a:ea typeface="Open Sans" panose="020B0606030504020204" pitchFamily="34" charset="0"/>
                <a:cs typeface="Times New Roman" panose="02020603050405020304" pitchFamily="18" charset="0"/>
              </a:rPr>
              <a:t>BÀI 3</a:t>
            </a:r>
            <a:endParaRPr lang="id-ID" sz="8000" b="1" dirty="0">
              <a:solidFill>
                <a:srgbClr val="7C282E"/>
              </a:solidFill>
              <a:latin typeface="UTM Kabel KT" panose="02040603050506020204" pitchFamily="18" charset="0"/>
              <a:ea typeface="Open Sans" panose="020B0606030504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92FF435-75D6-4946-B118-56106A3A8C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502031792"/>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89B524-826D-497A-9FBC-276E78354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627" y="4854"/>
            <a:ext cx="12183373" cy="6853146"/>
          </a:xfrm>
          <a:prstGeom prst="rect">
            <a:avLst/>
          </a:prstGeom>
        </p:spPr>
      </p:pic>
      <p:pic>
        <p:nvPicPr>
          <p:cNvPr id="94" name="Picture 93">
            <a:extLst>
              <a:ext uri="{FF2B5EF4-FFF2-40B4-BE49-F238E27FC236}">
                <a16:creationId xmlns:a16="http://schemas.microsoft.com/office/drawing/2014/main" id="{C2EF66AD-756A-4804-9C5E-8500A28125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51" y="1220719"/>
            <a:ext cx="9235496" cy="4416561"/>
          </a:xfrm>
          <a:prstGeom prst="rect">
            <a:avLst/>
          </a:prstGeom>
        </p:spPr>
      </p:pic>
      <p:sp>
        <p:nvSpPr>
          <p:cNvPr id="91" name="Rectangle: Rounded Corners 90">
            <a:extLst>
              <a:ext uri="{FF2B5EF4-FFF2-40B4-BE49-F238E27FC236}">
                <a16:creationId xmlns:a16="http://schemas.microsoft.com/office/drawing/2014/main" id="{B976D24E-7CF4-4F4D-8484-B1ED6DC7209E}"/>
              </a:ext>
            </a:extLst>
          </p:cNvPr>
          <p:cNvSpPr/>
          <p:nvPr/>
        </p:nvSpPr>
        <p:spPr>
          <a:xfrm>
            <a:off x="397683" y="3680790"/>
            <a:ext cx="5935028" cy="1600438"/>
          </a:xfrm>
          <a:prstGeom prst="roundRect">
            <a:avLst/>
          </a:prstGeom>
          <a:noFill/>
          <a:ln w="57150">
            <a:noFill/>
          </a:ln>
        </p:spPr>
        <p:txBody>
          <a:bodyPr wrap="square" lIns="91440" tIns="45720" rIns="91440" bIns="45720">
            <a:spAutoFit/>
          </a:bodyPr>
          <a:lstStyle/>
          <a:p>
            <a:pPr algn="ctr"/>
            <a:r>
              <a:rPr lang="vi-VN"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các từ miêu tả </a:t>
            </a:r>
            <a: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mức độ cao của cái đẹp.</a:t>
            </a:r>
            <a:endParaRPr lang="en-US" sz="4400">
              <a:ln w="0"/>
              <a:solidFill>
                <a:srgbClr val="A33E5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7204395D-751C-4CDB-8FE2-70928335D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9020" y="1348670"/>
            <a:ext cx="6992036" cy="3932558"/>
          </a:xfrm>
          <a:prstGeom prst="rect">
            <a:avLst/>
          </a:prstGeom>
        </p:spPr>
      </p:pic>
      <p:sp>
        <p:nvSpPr>
          <p:cNvPr id="97" name="Rectangle: Rounded Corners 96">
            <a:extLst>
              <a:ext uri="{FF2B5EF4-FFF2-40B4-BE49-F238E27FC236}">
                <a16:creationId xmlns:a16="http://schemas.microsoft.com/office/drawing/2014/main" id="{B973695D-F309-417C-A32D-A448E2FF61E5}"/>
              </a:ext>
            </a:extLst>
          </p:cNvPr>
          <p:cNvSpPr/>
          <p:nvPr/>
        </p:nvSpPr>
        <p:spPr>
          <a:xfrm>
            <a:off x="7497223" y="2668997"/>
            <a:ext cx="3455699" cy="783193"/>
          </a:xfrm>
          <a:prstGeom prst="roundRect">
            <a:avLst/>
          </a:prstGeom>
          <a:noFill/>
          <a:ln w="57150">
            <a:noFill/>
          </a:ln>
        </p:spPr>
        <p:txBody>
          <a:bodyPr wrap="square" lIns="91440" tIns="45720" rIns="91440" bIns="45720">
            <a:spAutoFit/>
          </a:bodyPr>
          <a:lstStyle/>
          <a:p>
            <a:pPr algn="ctr"/>
            <a:r>
              <a:rPr lang="en-US" sz="40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tuyệt vời</a:t>
            </a:r>
          </a:p>
        </p:txBody>
      </p:sp>
      <p:pic>
        <p:nvPicPr>
          <p:cNvPr id="7" name="Picture 6">
            <a:extLst>
              <a:ext uri="{FF2B5EF4-FFF2-40B4-BE49-F238E27FC236}">
                <a16:creationId xmlns:a16="http://schemas.microsoft.com/office/drawing/2014/main" id="{9C545DBB-6156-4C4C-AD65-D301EB3902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62701"/>
            <a:ext cx="1222632" cy="495300"/>
          </a:xfrm>
          <a:prstGeom prst="rect">
            <a:avLst/>
          </a:prstGeom>
        </p:spPr>
      </p:pic>
    </p:spTree>
    <p:extLst>
      <p:ext uri="{BB962C8B-B14F-4D97-AF65-F5344CB8AC3E}">
        <p14:creationId xmlns:p14="http://schemas.microsoft.com/office/powerpoint/2010/main" val="264832171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6000" fill="hold" grpId="0" nodeType="withEffect">
                                  <p:stCondLst>
                                    <p:cond delay="0"/>
                                  </p:stCondLst>
                                  <p:iterate type="wd">
                                    <p:tmPct val="10000"/>
                                  </p:iterate>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6000" fill="hold" grpId="0" nodeType="clickEffect">
                                  <p:stCondLst>
                                    <p:cond delay="0"/>
                                  </p:stCondLst>
                                  <p:iterate type="wd">
                                    <p:tmPct val="10000"/>
                                  </p:iterate>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500" fill="hold"/>
                                        <p:tgtEl>
                                          <p:spTgt spid="97"/>
                                        </p:tgtEl>
                                        <p:attrNameLst>
                                          <p:attrName>ppt_x</p:attrName>
                                        </p:attrNameLst>
                                      </p:cBhvr>
                                      <p:tavLst>
                                        <p:tav tm="0">
                                          <p:val>
                                            <p:strVal val="#ppt_x"/>
                                          </p:val>
                                        </p:tav>
                                        <p:tav tm="100000">
                                          <p:val>
                                            <p:strVal val="#ppt_x"/>
                                          </p:val>
                                        </p:tav>
                                      </p:tavLst>
                                    </p:anim>
                                    <p:anim calcmode="lin" valueType="num">
                                      <p:cBhvr additive="base">
                                        <p:cTn id="14" dur="500" fill="hold"/>
                                        <p:tgtEl>
                                          <p:spTgt spid="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视频"/>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10922</TotalTime>
  <Words>555</Words>
  <Application>Microsoft Office PowerPoint</Application>
  <PresentationFormat>Widescreen</PresentationFormat>
  <Paragraphs>64</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UTM Kabel KT</vt:lpstr>
      <vt:lpstr>Calibri</vt:lpstr>
      <vt:lpstr>等线</vt:lpstr>
      <vt:lpstr>Times New Roman</vt:lpstr>
      <vt:lpstr>等线 Light</vt:lpstr>
      <vt:lpstr>Open Sans</vt:lpstr>
      <vt:lpstr>Arial</vt:lpstr>
      <vt:lpstr>UTM LinotypeZapfino KT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Admin</cp:lastModifiedBy>
  <cp:revision>71</cp:revision>
  <dcterms:created xsi:type="dcterms:W3CDTF">2019-03-23T07:48:18Z</dcterms:created>
  <dcterms:modified xsi:type="dcterms:W3CDTF">2022-02-19T12:18:50Z</dcterms:modified>
  <cp:category>T</cp:category>
  <cp:version>K15</cp:version>
</cp:coreProperties>
</file>