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2" r:id="rId5"/>
    <p:sldId id="279" r:id="rId6"/>
    <p:sldId id="266" r:id="rId7"/>
    <p:sldId id="259" r:id="rId8"/>
    <p:sldId id="260" r:id="rId9"/>
    <p:sldId id="269" r:id="rId10"/>
    <p:sldId id="263" r:id="rId11"/>
    <p:sldId id="264" r:id="rId12"/>
    <p:sldId id="265" r:id="rId13"/>
    <p:sldId id="268" r:id="rId14"/>
    <p:sldId id="270" r:id="rId15"/>
    <p:sldId id="271" r:id="rId16"/>
    <p:sldId id="272" r:id="rId17"/>
    <p:sldId id="282" r:id="rId18"/>
    <p:sldId id="281" r:id="rId19"/>
    <p:sldId id="275" r:id="rId20"/>
    <p:sldId id="276" r:id="rId21"/>
    <p:sldId id="277" r:id="rId22"/>
    <p:sldId id="273"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5043F7-5548-4404-A7FA-DBD2D3DBBB97}" type="datetimeFigureOut">
              <a:rPr lang="en-US" smtClean="0"/>
              <a:t>02/05/2020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8016-E58B-47D6-9561-E36C150F4036}" type="slidenum">
              <a:rPr lang="en-US" smtClean="0"/>
              <a:t>‹#›</a:t>
            </a:fld>
            <a:endParaRPr lang="en-US"/>
          </a:p>
        </p:txBody>
      </p:sp>
    </p:spTree>
    <p:extLst>
      <p:ext uri="{BB962C8B-B14F-4D97-AF65-F5344CB8AC3E}">
        <p14:creationId xmlns:p14="http://schemas.microsoft.com/office/powerpoint/2010/main" val="320427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5043F7-5548-4404-A7FA-DBD2D3DBBB97}" type="datetimeFigureOut">
              <a:rPr lang="en-US" smtClean="0"/>
              <a:t>02/05/2020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8016-E58B-47D6-9561-E36C150F4036}" type="slidenum">
              <a:rPr lang="en-US" smtClean="0"/>
              <a:t>‹#›</a:t>
            </a:fld>
            <a:endParaRPr lang="en-US"/>
          </a:p>
        </p:txBody>
      </p:sp>
    </p:spTree>
    <p:extLst>
      <p:ext uri="{BB962C8B-B14F-4D97-AF65-F5344CB8AC3E}">
        <p14:creationId xmlns:p14="http://schemas.microsoft.com/office/powerpoint/2010/main" val="288967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5043F7-5548-4404-A7FA-DBD2D3DBBB97}" type="datetimeFigureOut">
              <a:rPr lang="en-US" smtClean="0"/>
              <a:t>02/05/2020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8016-E58B-47D6-9561-E36C150F4036}" type="slidenum">
              <a:rPr lang="en-US" smtClean="0"/>
              <a:t>‹#›</a:t>
            </a:fld>
            <a:endParaRPr lang="en-US"/>
          </a:p>
        </p:txBody>
      </p:sp>
    </p:spTree>
    <p:extLst>
      <p:ext uri="{BB962C8B-B14F-4D97-AF65-F5344CB8AC3E}">
        <p14:creationId xmlns:p14="http://schemas.microsoft.com/office/powerpoint/2010/main" val="205318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5043F7-5548-4404-A7FA-DBD2D3DBBB97}" type="datetimeFigureOut">
              <a:rPr lang="en-US" smtClean="0"/>
              <a:t>02/05/2020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8016-E58B-47D6-9561-E36C150F4036}" type="slidenum">
              <a:rPr lang="en-US" smtClean="0"/>
              <a:t>‹#›</a:t>
            </a:fld>
            <a:endParaRPr lang="en-US"/>
          </a:p>
        </p:txBody>
      </p:sp>
    </p:spTree>
    <p:extLst>
      <p:ext uri="{BB962C8B-B14F-4D97-AF65-F5344CB8AC3E}">
        <p14:creationId xmlns:p14="http://schemas.microsoft.com/office/powerpoint/2010/main" val="234079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5043F7-5548-4404-A7FA-DBD2D3DBBB97}" type="datetimeFigureOut">
              <a:rPr lang="en-US" smtClean="0"/>
              <a:t>02/05/2020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8016-E58B-47D6-9561-E36C150F4036}" type="slidenum">
              <a:rPr lang="en-US" smtClean="0"/>
              <a:t>‹#›</a:t>
            </a:fld>
            <a:endParaRPr lang="en-US"/>
          </a:p>
        </p:txBody>
      </p:sp>
    </p:spTree>
    <p:extLst>
      <p:ext uri="{BB962C8B-B14F-4D97-AF65-F5344CB8AC3E}">
        <p14:creationId xmlns:p14="http://schemas.microsoft.com/office/powerpoint/2010/main" val="19162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5043F7-5548-4404-A7FA-DBD2D3DBBB97}" type="datetimeFigureOut">
              <a:rPr lang="en-US" smtClean="0"/>
              <a:t>02/05/2020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48016-E58B-47D6-9561-E36C150F4036}" type="slidenum">
              <a:rPr lang="en-US" smtClean="0"/>
              <a:t>‹#›</a:t>
            </a:fld>
            <a:endParaRPr lang="en-US"/>
          </a:p>
        </p:txBody>
      </p:sp>
    </p:spTree>
    <p:extLst>
      <p:ext uri="{BB962C8B-B14F-4D97-AF65-F5344CB8AC3E}">
        <p14:creationId xmlns:p14="http://schemas.microsoft.com/office/powerpoint/2010/main" val="425104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5043F7-5548-4404-A7FA-DBD2D3DBBB97}" type="datetimeFigureOut">
              <a:rPr lang="en-US" smtClean="0"/>
              <a:t>02/05/2020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48016-E58B-47D6-9561-E36C150F4036}" type="slidenum">
              <a:rPr lang="en-US" smtClean="0"/>
              <a:t>‹#›</a:t>
            </a:fld>
            <a:endParaRPr lang="en-US"/>
          </a:p>
        </p:txBody>
      </p:sp>
    </p:spTree>
    <p:extLst>
      <p:ext uri="{BB962C8B-B14F-4D97-AF65-F5344CB8AC3E}">
        <p14:creationId xmlns:p14="http://schemas.microsoft.com/office/powerpoint/2010/main" val="765868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5043F7-5548-4404-A7FA-DBD2D3DBBB97}" type="datetimeFigureOut">
              <a:rPr lang="en-US" smtClean="0"/>
              <a:t>02/05/2020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48016-E58B-47D6-9561-E36C150F4036}" type="slidenum">
              <a:rPr lang="en-US" smtClean="0"/>
              <a:t>‹#›</a:t>
            </a:fld>
            <a:endParaRPr lang="en-US"/>
          </a:p>
        </p:txBody>
      </p:sp>
    </p:spTree>
    <p:extLst>
      <p:ext uri="{BB962C8B-B14F-4D97-AF65-F5344CB8AC3E}">
        <p14:creationId xmlns:p14="http://schemas.microsoft.com/office/powerpoint/2010/main" val="202784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043F7-5548-4404-A7FA-DBD2D3DBBB97}" type="datetimeFigureOut">
              <a:rPr lang="en-US" smtClean="0"/>
              <a:t>02/05/2020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48016-E58B-47D6-9561-E36C150F4036}" type="slidenum">
              <a:rPr lang="en-US" smtClean="0"/>
              <a:t>‹#›</a:t>
            </a:fld>
            <a:endParaRPr lang="en-US"/>
          </a:p>
        </p:txBody>
      </p:sp>
    </p:spTree>
    <p:extLst>
      <p:ext uri="{BB962C8B-B14F-4D97-AF65-F5344CB8AC3E}">
        <p14:creationId xmlns:p14="http://schemas.microsoft.com/office/powerpoint/2010/main" val="131280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5043F7-5548-4404-A7FA-DBD2D3DBBB97}" type="datetimeFigureOut">
              <a:rPr lang="en-US" smtClean="0"/>
              <a:t>02/05/2020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48016-E58B-47D6-9561-E36C150F4036}" type="slidenum">
              <a:rPr lang="en-US" smtClean="0"/>
              <a:t>‹#›</a:t>
            </a:fld>
            <a:endParaRPr lang="en-US"/>
          </a:p>
        </p:txBody>
      </p:sp>
    </p:spTree>
    <p:extLst>
      <p:ext uri="{BB962C8B-B14F-4D97-AF65-F5344CB8AC3E}">
        <p14:creationId xmlns:p14="http://schemas.microsoft.com/office/powerpoint/2010/main" val="1632956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5043F7-5548-4404-A7FA-DBD2D3DBBB97}" type="datetimeFigureOut">
              <a:rPr lang="en-US" smtClean="0"/>
              <a:t>02/05/2020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48016-E58B-47D6-9561-E36C150F4036}" type="slidenum">
              <a:rPr lang="en-US" smtClean="0"/>
              <a:t>‹#›</a:t>
            </a:fld>
            <a:endParaRPr lang="en-US"/>
          </a:p>
        </p:txBody>
      </p:sp>
    </p:spTree>
    <p:extLst>
      <p:ext uri="{BB962C8B-B14F-4D97-AF65-F5344CB8AC3E}">
        <p14:creationId xmlns:p14="http://schemas.microsoft.com/office/powerpoint/2010/main" val="259800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043F7-5548-4404-A7FA-DBD2D3DBBB97}" type="datetimeFigureOut">
              <a:rPr lang="en-US" smtClean="0"/>
              <a:t>02/05/2020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48016-E58B-47D6-9561-E36C150F4036}" type="slidenum">
              <a:rPr lang="en-US" smtClean="0"/>
              <a:t>‹#›</a:t>
            </a:fld>
            <a:endParaRPr lang="en-US"/>
          </a:p>
        </p:txBody>
      </p:sp>
    </p:spTree>
    <p:extLst>
      <p:ext uri="{BB962C8B-B14F-4D97-AF65-F5344CB8AC3E}">
        <p14:creationId xmlns:p14="http://schemas.microsoft.com/office/powerpoint/2010/main" val="4231178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blipFill>
            <a:blip r:embed="rId2"/>
            <a:tile tx="0" ty="0" sx="100000" sy="100000" flip="none" algn="tl"/>
          </a:blipFill>
        </p:spPr>
        <p:txBody>
          <a:bodyPr/>
          <a:lstStyle/>
          <a:p>
            <a:pPr algn="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8991600" cy="6858000"/>
          </a:xfrm>
          <a:prstGeom prst="rect">
            <a:avLst/>
          </a:prstGeom>
        </p:spPr>
      </p:pic>
      <p:sp>
        <p:nvSpPr>
          <p:cNvPr id="6" name="Rounded Rectangular Callout 5"/>
          <p:cNvSpPr/>
          <p:nvPr/>
        </p:nvSpPr>
        <p:spPr>
          <a:xfrm>
            <a:off x="3962400" y="0"/>
            <a:ext cx="5105400" cy="533400"/>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300" dirty="0" smtClean="0"/>
              <a:t>Xác định vị trí của ĐB Bắc Bộ trên bản đồ </a:t>
            </a:r>
            <a:endParaRPr lang="en-US" sz="2300" dirty="0"/>
          </a:p>
        </p:txBody>
      </p:sp>
    </p:spTree>
    <p:extLst>
      <p:ext uri="{BB962C8B-B14F-4D97-AF65-F5344CB8AC3E}">
        <p14:creationId xmlns:p14="http://schemas.microsoft.com/office/powerpoint/2010/main" val="3608474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b="1" dirty="0" smtClean="0">
                <a:solidFill>
                  <a:srgbClr val="7030A0"/>
                </a:solidFill>
                <a:latin typeface="Times New Roman" pitchFamily="18" charset="0"/>
                <a:cs typeface="Times New Roman" pitchFamily="18" charset="0"/>
              </a:rPr>
              <a:t>Nhà ở của người dân ở ĐB Bắc Bộ</a:t>
            </a:r>
            <a:endParaRPr lang="en-US" sz="3200" b="1" dirty="0">
              <a:solidFill>
                <a:srgbClr val="7030A0"/>
              </a:solidFill>
              <a:latin typeface="Times New Roman" pitchFamily="18" charset="0"/>
              <a:cs typeface="Times New Roman" pitchFamily="18"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371600"/>
            <a:ext cx="4572000" cy="5486400"/>
          </a:xfrm>
        </p:spPr>
      </p:pic>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990600"/>
            <a:ext cx="4495800" cy="5486400"/>
          </a:xfrm>
        </p:spPr>
      </p:pic>
      <p:sp>
        <p:nvSpPr>
          <p:cNvPr id="13" name="Rounded Rectangle 12"/>
          <p:cNvSpPr/>
          <p:nvPr/>
        </p:nvSpPr>
        <p:spPr>
          <a:xfrm>
            <a:off x="76200" y="914400"/>
            <a:ext cx="26670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accent6">
                    <a:lumMod val="75000"/>
                  </a:schemeClr>
                </a:solidFill>
              </a:rPr>
              <a:t>Mô hình nhà ở</a:t>
            </a:r>
            <a:endParaRPr lang="en-US" sz="2800" b="1" dirty="0">
              <a:solidFill>
                <a:schemeClr val="accent6">
                  <a:lumMod val="75000"/>
                </a:schemeClr>
              </a:solidFill>
            </a:endParaRPr>
          </a:p>
        </p:txBody>
      </p:sp>
    </p:spTree>
    <p:extLst>
      <p:ext uri="{BB962C8B-B14F-4D97-AF65-F5344CB8AC3E}">
        <p14:creationId xmlns:p14="http://schemas.microsoft.com/office/powerpoint/2010/main" val="2745602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Nhà ở người dân đồng bằng Bắc Bộ</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752600"/>
            <a:ext cx="3962400" cy="4419600"/>
          </a:xfrm>
          <a:ln>
            <a:solidFill>
              <a:schemeClr val="tx1"/>
            </a:solidFill>
          </a:ln>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3399" y="1447800"/>
            <a:ext cx="4648201" cy="5029200"/>
          </a:xfrm>
          <a:ln>
            <a:solidFill>
              <a:schemeClr val="tx1"/>
            </a:solidFill>
          </a:ln>
        </p:spPr>
      </p:pic>
    </p:spTree>
    <p:extLst>
      <p:ext uri="{BB962C8B-B14F-4D97-AF65-F5344CB8AC3E}">
        <p14:creationId xmlns:p14="http://schemas.microsoft.com/office/powerpoint/2010/main" val="624889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2400"/>
            <a:ext cx="10134600" cy="7772400"/>
          </a:xfrm>
        </p:spPr>
      </p:pic>
    </p:spTree>
    <p:extLst>
      <p:ext uri="{BB962C8B-B14F-4D97-AF65-F5344CB8AC3E}">
        <p14:creationId xmlns:p14="http://schemas.microsoft.com/office/powerpoint/2010/main" val="3475405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style>
          <a:lnRef idx="1">
            <a:schemeClr val="accent3"/>
          </a:lnRef>
          <a:fillRef idx="2">
            <a:schemeClr val="accent3"/>
          </a:fillRef>
          <a:effectRef idx="1">
            <a:schemeClr val="accent3"/>
          </a:effectRef>
          <a:fontRef idx="minor">
            <a:schemeClr val="dk1"/>
          </a:fontRef>
        </p:style>
        <p:txBody>
          <a:bodyPr/>
          <a:lstStyle/>
          <a:p>
            <a:endParaRPr lang="en-US" dirty="0"/>
          </a:p>
        </p:txBody>
      </p:sp>
      <p:sp>
        <p:nvSpPr>
          <p:cNvPr id="4" name="Rounded Rectangle 3"/>
          <p:cNvSpPr/>
          <p:nvPr/>
        </p:nvSpPr>
        <p:spPr>
          <a:xfrm>
            <a:off x="533400" y="838200"/>
            <a:ext cx="8077200" cy="5105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400" b="1" dirty="0" smtClean="0">
                <a:solidFill>
                  <a:srgbClr val="FF0000"/>
                </a:solidFill>
                <a:latin typeface="Times New Roman" pitchFamily="18" charset="0"/>
                <a:cs typeface="Times New Roman" pitchFamily="18" charset="0"/>
              </a:rPr>
              <a:t>Đặc trưng của vùng đồng bằng Bắc Bộ </a:t>
            </a:r>
            <a:r>
              <a:rPr lang="en-US" sz="3400" b="1" dirty="0" smtClean="0">
                <a:solidFill>
                  <a:srgbClr val="FF0000"/>
                </a:solidFill>
                <a:latin typeface="Times New Roman" pitchFamily="18" charset="0"/>
                <a:cs typeface="Times New Roman" pitchFamily="18" charset="0"/>
              </a:rPr>
              <a:t>:</a:t>
            </a:r>
          </a:p>
          <a:p>
            <a:endParaRPr lang="en-US" b="1" dirty="0" smtClean="0">
              <a:solidFill>
                <a:srgbClr val="7030A0"/>
              </a:solidFill>
              <a:latin typeface="Times New Roman" pitchFamily="18" charset="0"/>
              <a:cs typeface="Times New Roman" pitchFamily="18" charset="0"/>
            </a:endParaRPr>
          </a:p>
          <a:p>
            <a:pPr marL="457200" indent="-457200">
              <a:buFont typeface="Wingdings" pitchFamily="2" charset="2"/>
              <a:buChar char="Ø"/>
            </a:pPr>
            <a:r>
              <a:rPr lang="en-US" sz="3400" b="1" i="1" dirty="0" smtClean="0">
                <a:solidFill>
                  <a:srgbClr val="1E00D0"/>
                </a:solidFill>
                <a:latin typeface="Times New Roman" pitchFamily="18" charset="0"/>
                <a:cs typeface="Times New Roman" pitchFamily="18" charset="0"/>
              </a:rPr>
              <a:t> Dân </a:t>
            </a:r>
            <a:r>
              <a:rPr lang="en-US" sz="3400" b="1" i="1" dirty="0" smtClean="0">
                <a:solidFill>
                  <a:srgbClr val="1E00D0"/>
                </a:solidFill>
                <a:latin typeface="Times New Roman" pitchFamily="18" charset="0"/>
                <a:cs typeface="Times New Roman" pitchFamily="18" charset="0"/>
              </a:rPr>
              <a:t>tộc chính là dân tộc Kinh, sống quây quần thành làng.</a:t>
            </a:r>
          </a:p>
          <a:p>
            <a:pPr marL="457200" indent="-457200">
              <a:buFont typeface="Wingdings" pitchFamily="2" charset="2"/>
              <a:buChar char="Ø"/>
            </a:pPr>
            <a:r>
              <a:rPr lang="en-US" sz="3400" b="1" i="1" dirty="0" smtClean="0">
                <a:solidFill>
                  <a:srgbClr val="1E00D0"/>
                </a:solidFill>
                <a:latin typeface="Times New Roman" pitchFamily="18" charset="0"/>
                <a:cs typeface="Times New Roman" pitchFamily="18" charset="0"/>
              </a:rPr>
              <a:t> Làng </a:t>
            </a:r>
            <a:r>
              <a:rPr lang="en-US" sz="3400" b="1" i="1" dirty="0" smtClean="0">
                <a:solidFill>
                  <a:srgbClr val="1E00D0"/>
                </a:solidFill>
                <a:latin typeface="Times New Roman" pitchFamily="18" charset="0"/>
                <a:cs typeface="Times New Roman" pitchFamily="18" charset="0"/>
              </a:rPr>
              <a:t>Việt cổ có: cổng làng, </a:t>
            </a:r>
            <a:r>
              <a:rPr lang="en-US" sz="3400" b="1" i="1" dirty="0" smtClean="0">
                <a:solidFill>
                  <a:srgbClr val="1E00D0"/>
                </a:solidFill>
                <a:latin typeface="Times New Roman" pitchFamily="18" charset="0"/>
                <a:cs typeface="Times New Roman" pitchFamily="18" charset="0"/>
              </a:rPr>
              <a:t> lũy </a:t>
            </a:r>
            <a:r>
              <a:rPr lang="en-US" sz="3400" b="1" i="1" dirty="0" smtClean="0">
                <a:solidFill>
                  <a:srgbClr val="1E00D0"/>
                </a:solidFill>
                <a:latin typeface="Times New Roman" pitchFamily="18" charset="0"/>
                <a:cs typeface="Times New Roman" pitchFamily="18" charset="0"/>
              </a:rPr>
              <a:t>tre xanh bao bọc, giếng làng,</a:t>
            </a:r>
          </a:p>
          <a:p>
            <a:pPr marL="457200" indent="-457200">
              <a:buFont typeface="Wingdings" pitchFamily="2" charset="2"/>
              <a:buChar char="Ø"/>
            </a:pPr>
            <a:r>
              <a:rPr lang="en-US" sz="3400" b="1" i="1" dirty="0" smtClean="0">
                <a:solidFill>
                  <a:srgbClr val="1E00D0"/>
                </a:solidFill>
                <a:latin typeface="Times New Roman" pitchFamily="18" charset="0"/>
                <a:cs typeface="Times New Roman" pitchFamily="18" charset="0"/>
              </a:rPr>
              <a:t> Đ</a:t>
            </a:r>
            <a:r>
              <a:rPr lang="en-US" sz="3400" b="1" i="1" dirty="0" smtClean="0">
                <a:solidFill>
                  <a:srgbClr val="1E00D0"/>
                </a:solidFill>
                <a:latin typeface="Times New Roman" pitchFamily="18" charset="0"/>
                <a:cs typeface="Times New Roman" pitchFamily="18" charset="0"/>
              </a:rPr>
              <a:t>ình </a:t>
            </a:r>
            <a:r>
              <a:rPr lang="en-US" sz="3400" b="1" i="1" dirty="0" smtClean="0">
                <a:solidFill>
                  <a:srgbClr val="1E00D0"/>
                </a:solidFill>
                <a:latin typeface="Times New Roman" pitchFamily="18" charset="0"/>
                <a:cs typeface="Times New Roman" pitchFamily="18" charset="0"/>
              </a:rPr>
              <a:t>thờ Thành hoàng.</a:t>
            </a:r>
          </a:p>
          <a:p>
            <a:pPr marL="457200" indent="-457200">
              <a:buFont typeface="Wingdings" pitchFamily="2" charset="2"/>
              <a:buChar char="Ø"/>
            </a:pPr>
            <a:r>
              <a:rPr lang="en-US" sz="3400" b="1" dirty="0" smtClean="0">
                <a:solidFill>
                  <a:srgbClr val="1E00D0"/>
                </a:solidFill>
                <a:latin typeface="Times New Roman" pitchFamily="18" charset="0"/>
                <a:cs typeface="Times New Roman" pitchFamily="18" charset="0"/>
              </a:rPr>
              <a:t> Đình </a:t>
            </a:r>
            <a:r>
              <a:rPr lang="en-US" sz="3400" b="1" dirty="0" smtClean="0">
                <a:solidFill>
                  <a:srgbClr val="1E00D0"/>
                </a:solidFill>
                <a:latin typeface="Times New Roman" pitchFamily="18" charset="0"/>
                <a:cs typeface="Times New Roman" pitchFamily="18" charset="0"/>
              </a:rPr>
              <a:t>là nơi diễn ra các hoạt động chung của dân làng.  </a:t>
            </a:r>
            <a:endParaRPr lang="en-US" sz="3400" dirty="0">
              <a:solidFill>
                <a:srgbClr val="1E00D0"/>
              </a:solidFill>
              <a:latin typeface="Times New Roman" pitchFamily="18" charset="0"/>
              <a:cs typeface="Times New Roman" pitchFamily="18" charset="0"/>
            </a:endParaRPr>
          </a:p>
        </p:txBody>
      </p:sp>
    </p:spTree>
    <p:extLst>
      <p:ext uri="{BB962C8B-B14F-4D97-AF65-F5344CB8AC3E}">
        <p14:creationId xmlns:p14="http://schemas.microsoft.com/office/powerpoint/2010/main" val="1415275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Làng ở Bắc Bộ</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914400"/>
            <a:ext cx="4876800" cy="5715000"/>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9200" y="1066800"/>
            <a:ext cx="4038600" cy="5486400"/>
          </a:xfrm>
        </p:spPr>
      </p:pic>
    </p:spTree>
    <p:extLst>
      <p:ext uri="{BB962C8B-B14F-4D97-AF65-F5344CB8AC3E}">
        <p14:creationId xmlns:p14="http://schemas.microsoft.com/office/powerpoint/2010/main" val="187351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Làng ở Bắc Bộ</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0"/>
            <a:ext cx="8839200" cy="5867400"/>
          </a:xfrm>
          <a:prstGeom prst="rect">
            <a:avLst/>
          </a:prstGeom>
        </p:spPr>
      </p:pic>
    </p:spTree>
    <p:extLst>
      <p:ext uri="{BB962C8B-B14F-4D97-AF65-F5344CB8AC3E}">
        <p14:creationId xmlns:p14="http://schemas.microsoft.com/office/powerpoint/2010/main" val="292611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600200" y="2209800"/>
            <a:ext cx="5867400" cy="2438399"/>
          </a:xfrm>
          <a:solidFill>
            <a:schemeClr val="bg1"/>
          </a:solidFill>
        </p:spPr>
        <p:txBody>
          <a:bodyPr>
            <a:normAutofit/>
          </a:bodyPr>
          <a:lstStyle/>
          <a:p>
            <a:r>
              <a:rPr lang="en-US" sz="3200" b="1" dirty="0" smtClean="0">
                <a:solidFill>
                  <a:srgbClr val="1E00D0"/>
                </a:solidFill>
                <a:latin typeface="Times New Roman" pitchFamily="18" charset="0"/>
                <a:cs typeface="Times New Roman" pitchFamily="18" charset="0"/>
              </a:rPr>
              <a:t>Tìm hiểu về trang phục </a:t>
            </a:r>
            <a:r>
              <a:rPr lang="en-US" sz="3200" b="1" dirty="0" smtClean="0">
                <a:solidFill>
                  <a:srgbClr val="1E00D0"/>
                </a:solidFill>
                <a:latin typeface="Times New Roman" pitchFamily="18" charset="0"/>
                <a:cs typeface="Times New Roman" pitchFamily="18" charset="0"/>
              </a:rPr>
              <a:t>- lễ </a:t>
            </a:r>
            <a:r>
              <a:rPr lang="en-US" sz="3200" b="1" dirty="0" smtClean="0">
                <a:solidFill>
                  <a:srgbClr val="1E00D0"/>
                </a:solidFill>
                <a:latin typeface="Times New Roman" pitchFamily="18" charset="0"/>
                <a:cs typeface="Times New Roman" pitchFamily="18" charset="0"/>
              </a:rPr>
              <a:t>hội </a:t>
            </a:r>
            <a:r>
              <a:rPr lang="en-US" sz="3200" b="1" dirty="0" smtClean="0">
                <a:solidFill>
                  <a:srgbClr val="1E00D0"/>
                </a:solidFill>
                <a:latin typeface="Times New Roman" pitchFamily="18" charset="0"/>
                <a:cs typeface="Times New Roman" pitchFamily="18" charset="0"/>
              </a:rPr>
              <a:t/>
            </a:r>
            <a:br>
              <a:rPr lang="en-US" sz="3200" b="1" dirty="0" smtClean="0">
                <a:solidFill>
                  <a:srgbClr val="1E00D0"/>
                </a:solidFill>
                <a:latin typeface="Times New Roman" pitchFamily="18" charset="0"/>
                <a:cs typeface="Times New Roman" pitchFamily="18" charset="0"/>
              </a:rPr>
            </a:br>
            <a:r>
              <a:rPr lang="en-US" sz="3200" b="1" dirty="0" smtClean="0">
                <a:solidFill>
                  <a:srgbClr val="1E00D0"/>
                </a:solidFill>
                <a:latin typeface="Times New Roman" pitchFamily="18" charset="0"/>
                <a:cs typeface="Times New Roman" pitchFamily="18" charset="0"/>
              </a:rPr>
              <a:t>của người </a:t>
            </a:r>
            <a:r>
              <a:rPr lang="en-US" sz="3200" b="1" dirty="0" smtClean="0">
                <a:solidFill>
                  <a:srgbClr val="1E00D0"/>
                </a:solidFill>
                <a:latin typeface="Times New Roman" pitchFamily="18" charset="0"/>
                <a:cs typeface="Times New Roman" pitchFamily="18" charset="0"/>
              </a:rPr>
              <a:t>dân ở </a:t>
            </a:r>
            <a:r>
              <a:rPr lang="en-US" sz="3200" b="1" dirty="0" smtClean="0">
                <a:solidFill>
                  <a:srgbClr val="1E00D0"/>
                </a:solidFill>
                <a:latin typeface="Times New Roman" pitchFamily="18" charset="0"/>
                <a:cs typeface="Times New Roman" pitchFamily="18" charset="0"/>
              </a:rPr>
              <a:t/>
            </a:r>
            <a:br>
              <a:rPr lang="en-US" sz="3200" b="1" dirty="0" smtClean="0">
                <a:solidFill>
                  <a:srgbClr val="1E00D0"/>
                </a:solidFill>
                <a:latin typeface="Times New Roman" pitchFamily="18" charset="0"/>
                <a:cs typeface="Times New Roman" pitchFamily="18" charset="0"/>
              </a:rPr>
            </a:br>
            <a:r>
              <a:rPr lang="en-US" sz="3200" b="1" dirty="0" smtClean="0">
                <a:solidFill>
                  <a:srgbClr val="1E00D0"/>
                </a:solidFill>
                <a:latin typeface="Times New Roman" pitchFamily="18" charset="0"/>
                <a:cs typeface="Times New Roman" pitchFamily="18" charset="0"/>
              </a:rPr>
              <a:t>đồng </a:t>
            </a:r>
            <a:r>
              <a:rPr lang="en-US" sz="3200" b="1" dirty="0" smtClean="0">
                <a:solidFill>
                  <a:srgbClr val="1E00D0"/>
                </a:solidFill>
                <a:latin typeface="Times New Roman" pitchFamily="18" charset="0"/>
                <a:cs typeface="Times New Roman" pitchFamily="18" charset="0"/>
              </a:rPr>
              <a:t>bằng </a:t>
            </a:r>
            <a:r>
              <a:rPr lang="en-US" sz="3200" b="1" dirty="0" smtClean="0">
                <a:solidFill>
                  <a:srgbClr val="1E00D0"/>
                </a:solidFill>
                <a:latin typeface="Times New Roman" pitchFamily="18" charset="0"/>
                <a:cs typeface="Times New Roman" pitchFamily="18" charset="0"/>
              </a:rPr>
              <a:t>Bắc Bộ</a:t>
            </a:r>
            <a:r>
              <a:rPr lang="en-US" sz="3200" b="1" dirty="0" smtClean="0">
                <a:solidFill>
                  <a:srgbClr val="1E00D0"/>
                </a:solidFill>
                <a:latin typeface="Times New Roman" pitchFamily="18" charset="0"/>
                <a:cs typeface="Times New Roman" pitchFamily="18" charset="0"/>
              </a:rPr>
              <a:t>.</a:t>
            </a:r>
            <a:endParaRPr lang="en-US" sz="3200" b="1" dirty="0">
              <a:solidFill>
                <a:srgbClr val="1E00D0"/>
              </a:solidFill>
              <a:latin typeface="Times New Roman" pitchFamily="18" charset="0"/>
              <a:cs typeface="Times New Roman" pitchFamily="18" charset="0"/>
            </a:endParaRPr>
          </a:p>
        </p:txBody>
      </p:sp>
    </p:spTree>
    <p:extLst>
      <p:ext uri="{BB962C8B-B14F-4D97-AF65-F5344CB8AC3E}">
        <p14:creationId xmlns:p14="http://schemas.microsoft.com/office/powerpoint/2010/main" val="2088503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762000"/>
            <a:ext cx="4114800" cy="58674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91000" y="762000"/>
            <a:ext cx="4876800" cy="5867400"/>
          </a:xfrm>
        </p:spPr>
      </p:pic>
      <p:sp>
        <p:nvSpPr>
          <p:cNvPr id="7" name="Title 6"/>
          <p:cNvSpPr>
            <a:spLocks noGrp="1"/>
          </p:cNvSpPr>
          <p:nvPr>
            <p:ph type="title"/>
          </p:nvPr>
        </p:nvSpPr>
        <p:spPr>
          <a:xfrm>
            <a:off x="0" y="0"/>
            <a:ext cx="9144000" cy="762000"/>
          </a:xfrm>
        </p:spPr>
        <p:txBody>
          <a:bodyPr>
            <a:normAutofit/>
          </a:bodyPr>
          <a:lstStyle/>
          <a:p>
            <a:r>
              <a:rPr lang="en-US" sz="3400" b="1" i="1" dirty="0" smtClean="0">
                <a:solidFill>
                  <a:srgbClr val="7030A0"/>
                </a:solidFill>
              </a:rPr>
              <a:t>Trang phục xưa của người dân đồng bằng Bắc Bộ</a:t>
            </a:r>
            <a:endParaRPr lang="en-US" sz="3400" b="1" i="1" dirty="0">
              <a:solidFill>
                <a:srgbClr val="7030A0"/>
              </a:solidFill>
            </a:endParaRPr>
          </a:p>
        </p:txBody>
      </p:sp>
    </p:spTree>
    <p:extLst>
      <p:ext uri="{BB962C8B-B14F-4D97-AF65-F5344CB8AC3E}">
        <p14:creationId xmlns:p14="http://schemas.microsoft.com/office/powerpoint/2010/main" val="86897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685800"/>
          </a:xfrm>
        </p:spPr>
        <p:txBody>
          <a:bodyPr>
            <a:normAutofit/>
          </a:bodyPr>
          <a:lstStyle/>
          <a:p>
            <a:r>
              <a:rPr lang="en-US" sz="3400" dirty="0" smtClean="0">
                <a:solidFill>
                  <a:srgbClr val="1E00D0"/>
                </a:solidFill>
              </a:rPr>
              <a:t>Trang phục của người dân ĐB Bắc Bộ được cải tiến</a:t>
            </a:r>
            <a:endParaRPr lang="en-US" sz="3400" dirty="0">
              <a:solidFill>
                <a:srgbClr val="1E00D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636" y="685800"/>
            <a:ext cx="3997036" cy="58674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10000" y="685800"/>
            <a:ext cx="5334000" cy="6172200"/>
          </a:xfrm>
        </p:spPr>
      </p:pic>
      <p:sp>
        <p:nvSpPr>
          <p:cNvPr id="7" name="Rounded Rectangle 6"/>
          <p:cNvSpPr/>
          <p:nvPr/>
        </p:nvSpPr>
        <p:spPr>
          <a:xfrm>
            <a:off x="0" y="6248400"/>
            <a:ext cx="64008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t>Áo ngũ thân và áo dài bắt đầu xuất hiện từ TK XIX</a:t>
            </a:r>
            <a:endParaRPr lang="en-US" sz="2400" dirty="0"/>
          </a:p>
        </p:txBody>
      </p:sp>
    </p:spTree>
    <p:extLst>
      <p:ext uri="{BB962C8B-B14F-4D97-AF65-F5344CB8AC3E}">
        <p14:creationId xmlns:p14="http://schemas.microsoft.com/office/powerpoint/2010/main" val="3792570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848600" cy="685800"/>
          </a:xfrm>
        </p:spPr>
        <p:txBody>
          <a:bodyPr>
            <a:noAutofit/>
          </a:bodyPr>
          <a:lstStyle/>
          <a:p>
            <a:r>
              <a:rPr lang="en-US" sz="3400" b="1" dirty="0" smtClean="0">
                <a:solidFill>
                  <a:srgbClr val="1E00D0"/>
                </a:solidFill>
              </a:rPr>
              <a:t>Trang phục thời xưa của người dân Bắc Bộ</a:t>
            </a:r>
            <a:endParaRPr lang="en-US" sz="3400" b="1" dirty="0">
              <a:solidFill>
                <a:srgbClr val="1E00D0"/>
              </a:solidFill>
            </a:endParaRP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0" y="762001"/>
            <a:ext cx="4481945" cy="5943600"/>
          </a:xfrm>
        </p:spPr>
      </p:pic>
      <p:sp>
        <p:nvSpPr>
          <p:cNvPr id="12" name="Rounded Rectangle 11"/>
          <p:cNvSpPr/>
          <p:nvPr/>
        </p:nvSpPr>
        <p:spPr>
          <a:xfrm>
            <a:off x="180109" y="914400"/>
            <a:ext cx="4087091" cy="563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rgbClr val="C00000"/>
                </a:solidFill>
              </a:rPr>
              <a:t>Nam : quần trắng , áo dài the, đầu đội khăn xếp màu đen.</a:t>
            </a:r>
          </a:p>
          <a:p>
            <a:pPr algn="ctr"/>
            <a:endParaRPr lang="en-US" sz="3200" b="1" dirty="0" smtClean="0">
              <a:solidFill>
                <a:srgbClr val="7030A0"/>
              </a:solidFill>
            </a:endParaRPr>
          </a:p>
          <a:p>
            <a:pPr algn="ctr"/>
            <a:r>
              <a:rPr lang="en-US" sz="3000" b="1" dirty="0" smtClean="0">
                <a:solidFill>
                  <a:srgbClr val="7030A0"/>
                </a:solidFill>
              </a:rPr>
              <a:t>Nữ : áo dài tứ thân bên trong mặc yếm đỏ, váy đen, lưng thắt ruột tượng (khăn lụa dài), đầu vấn tóc và chít khăn mỏ quạ. </a:t>
            </a:r>
            <a:endParaRPr lang="en-US" sz="3000" b="1" dirty="0">
              <a:solidFill>
                <a:srgbClr val="7030A0"/>
              </a:solidFill>
            </a:endParaRPr>
          </a:p>
        </p:txBody>
      </p:sp>
    </p:spTree>
    <p:extLst>
      <p:ext uri="{BB962C8B-B14F-4D97-AF65-F5344CB8AC3E}">
        <p14:creationId xmlns:p14="http://schemas.microsoft.com/office/powerpoint/2010/main" val="1054726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a:tile tx="0" ty="0" sx="100000" sy="100000" flip="none" algn="tl"/>
          </a:blipFill>
        </p:spPr>
        <p:txBody>
          <a:bodyPr/>
          <a:lstStyle/>
          <a:p>
            <a:endParaRPr lang="en-US" dirty="0"/>
          </a:p>
        </p:txBody>
      </p:sp>
      <p:sp>
        <p:nvSpPr>
          <p:cNvPr id="3" name="Rounded Rectangle 2"/>
          <p:cNvSpPr/>
          <p:nvPr/>
        </p:nvSpPr>
        <p:spPr>
          <a:xfrm>
            <a:off x="533400" y="609600"/>
            <a:ext cx="8153400" cy="563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ctr">
              <a:buFont typeface="Wingdings" pitchFamily="2" charset="2"/>
              <a:buChar char="Ø"/>
            </a:pPr>
            <a:r>
              <a:rPr lang="en-US" sz="3400" b="1" dirty="0" smtClean="0">
                <a:solidFill>
                  <a:srgbClr val="7030A0"/>
                </a:solidFill>
                <a:latin typeface="Times New Roman" pitchFamily="18" charset="0"/>
                <a:cs typeface="Times New Roman" pitchFamily="18" charset="0"/>
              </a:rPr>
              <a:t>  Đồng bằng Bắc Bộ có dạng </a:t>
            </a:r>
          </a:p>
          <a:p>
            <a:pPr algn="ctr"/>
            <a:r>
              <a:rPr lang="en-US" sz="3400" b="1" dirty="0" smtClean="0">
                <a:solidFill>
                  <a:srgbClr val="7030A0"/>
                </a:solidFill>
                <a:latin typeface="Times New Roman" pitchFamily="18" charset="0"/>
                <a:cs typeface="Times New Roman" pitchFamily="18" charset="0"/>
              </a:rPr>
              <a:t>hình tam giác, đỉnh ở Việt Trì.</a:t>
            </a:r>
          </a:p>
          <a:p>
            <a:pPr algn="ctr"/>
            <a:r>
              <a:rPr lang="en-US" sz="3400" b="1" dirty="0" smtClean="0">
                <a:solidFill>
                  <a:srgbClr val="7030A0"/>
                </a:solidFill>
                <a:latin typeface="Times New Roman" pitchFamily="18" charset="0"/>
                <a:cs typeface="Times New Roman" pitchFamily="18" charset="0"/>
              </a:rPr>
              <a:t>Cạnh đáy là đường bờ biển.</a:t>
            </a:r>
          </a:p>
          <a:p>
            <a:pPr algn="ctr"/>
            <a:endParaRPr lang="en-US" sz="1600" b="1" dirty="0" smtClean="0">
              <a:solidFill>
                <a:srgbClr val="7030A0"/>
              </a:solidFill>
              <a:latin typeface="Times New Roman" pitchFamily="18" charset="0"/>
              <a:cs typeface="Times New Roman" pitchFamily="18" charset="0"/>
            </a:endParaRPr>
          </a:p>
          <a:p>
            <a:pPr marL="457200" indent="-457200">
              <a:buFont typeface="Wingdings" pitchFamily="2" charset="2"/>
              <a:buChar char="Ø"/>
            </a:pPr>
            <a:r>
              <a:rPr lang="en-US" sz="3400" dirty="0" smtClean="0">
                <a:solidFill>
                  <a:srgbClr val="FF0000"/>
                </a:solidFill>
                <a:latin typeface="Times New Roman" pitchFamily="18" charset="0"/>
                <a:cs typeface="Times New Roman" pitchFamily="18" charset="0"/>
              </a:rPr>
              <a:t>Đây </a:t>
            </a:r>
            <a:r>
              <a:rPr lang="en-US" sz="3400" dirty="0" smtClean="0">
                <a:solidFill>
                  <a:srgbClr val="FF0000"/>
                </a:solidFill>
                <a:latin typeface="Times New Roman" pitchFamily="18" charset="0"/>
                <a:cs typeface="Times New Roman" pitchFamily="18" charset="0"/>
              </a:rPr>
              <a:t>là đồng bằng châu thổ lớn thứ hai của nước ta,do sông Hồng và sông Thái Bình bồi đắp</a:t>
            </a:r>
            <a:r>
              <a:rPr lang="en-US" sz="3400" dirty="0" smtClean="0">
                <a:solidFill>
                  <a:srgbClr val="FF0000"/>
                </a:solidFill>
                <a:latin typeface="Times New Roman" pitchFamily="18" charset="0"/>
                <a:cs typeface="Times New Roman" pitchFamily="18" charset="0"/>
              </a:rPr>
              <a:t>.</a:t>
            </a:r>
          </a:p>
          <a:p>
            <a:pPr marL="457200" indent="-457200">
              <a:buFont typeface="Wingdings" pitchFamily="2" charset="2"/>
              <a:buChar char="Ø"/>
            </a:pPr>
            <a:endParaRPr lang="en-US" sz="1600" dirty="0" smtClean="0">
              <a:solidFill>
                <a:srgbClr val="FF0000"/>
              </a:solidFill>
              <a:latin typeface="Times New Roman" pitchFamily="18" charset="0"/>
              <a:cs typeface="Times New Roman" pitchFamily="18" charset="0"/>
            </a:endParaRPr>
          </a:p>
          <a:p>
            <a:pPr marL="457200" indent="-457200">
              <a:buFont typeface="Wingdings" pitchFamily="2" charset="2"/>
              <a:buChar char="Ø"/>
            </a:pPr>
            <a:r>
              <a:rPr lang="en-US" sz="3400" b="1" i="1" dirty="0" smtClean="0">
                <a:solidFill>
                  <a:srgbClr val="1E00D0"/>
                </a:solidFill>
                <a:latin typeface="Times New Roman" pitchFamily="18" charset="0"/>
                <a:cs typeface="Times New Roman" pitchFamily="18" charset="0"/>
              </a:rPr>
              <a:t>Đồng bằng có bề mặt khá bằng </a:t>
            </a:r>
            <a:r>
              <a:rPr lang="en-US" sz="3400" b="1" i="1" dirty="0" smtClean="0">
                <a:solidFill>
                  <a:srgbClr val="1E00D0"/>
                </a:solidFill>
                <a:latin typeface="Times New Roman" pitchFamily="18" charset="0"/>
                <a:cs typeface="Times New Roman" pitchFamily="18" charset="0"/>
              </a:rPr>
              <a:t>phẳng, nhiều </a:t>
            </a:r>
            <a:r>
              <a:rPr lang="en-US" sz="3400" b="1" i="1" dirty="0" smtClean="0">
                <a:solidFill>
                  <a:srgbClr val="1E00D0"/>
                </a:solidFill>
                <a:latin typeface="Times New Roman" pitchFamily="18" charset="0"/>
                <a:cs typeface="Times New Roman" pitchFamily="18" charset="0"/>
              </a:rPr>
              <a:t>sông ngòi; </a:t>
            </a:r>
            <a:r>
              <a:rPr lang="en-US" sz="3400" b="1" i="1" dirty="0" smtClean="0">
                <a:solidFill>
                  <a:srgbClr val="1E00D0"/>
                </a:solidFill>
                <a:latin typeface="Times New Roman" pitchFamily="18" charset="0"/>
                <a:cs typeface="Times New Roman" pitchFamily="18" charset="0"/>
              </a:rPr>
              <a:t>ven </a:t>
            </a:r>
            <a:r>
              <a:rPr lang="en-US" sz="3400" b="1" i="1" dirty="0" smtClean="0">
                <a:solidFill>
                  <a:srgbClr val="1E00D0"/>
                </a:solidFill>
                <a:latin typeface="Times New Roman" pitchFamily="18" charset="0"/>
                <a:cs typeface="Times New Roman" pitchFamily="18" charset="0"/>
              </a:rPr>
              <a:t>các sông có đê </a:t>
            </a:r>
            <a:endParaRPr lang="en-US" sz="3400" b="1" i="1" dirty="0" smtClean="0">
              <a:solidFill>
                <a:srgbClr val="1E00D0"/>
              </a:solidFill>
              <a:latin typeface="Times New Roman" pitchFamily="18" charset="0"/>
              <a:cs typeface="Times New Roman" pitchFamily="18" charset="0"/>
            </a:endParaRPr>
          </a:p>
          <a:p>
            <a:r>
              <a:rPr lang="en-US" sz="3400" b="1" i="1" dirty="0">
                <a:solidFill>
                  <a:srgbClr val="0070C0"/>
                </a:solidFill>
                <a:latin typeface="Times New Roman" pitchFamily="18" charset="0"/>
                <a:cs typeface="Times New Roman" pitchFamily="18" charset="0"/>
              </a:rPr>
              <a:t> </a:t>
            </a:r>
            <a:r>
              <a:rPr lang="en-US" sz="3400" b="1" i="1" dirty="0" smtClean="0">
                <a:solidFill>
                  <a:srgbClr val="0070C0"/>
                </a:solidFill>
                <a:latin typeface="Times New Roman" pitchFamily="18" charset="0"/>
                <a:cs typeface="Times New Roman" pitchFamily="18" charset="0"/>
              </a:rPr>
              <a:t>   </a:t>
            </a:r>
            <a:r>
              <a:rPr lang="en-US" sz="3400" b="1" i="1" dirty="0" smtClean="0">
                <a:solidFill>
                  <a:srgbClr val="1E00D0"/>
                </a:solidFill>
                <a:latin typeface="Times New Roman" pitchFamily="18" charset="0"/>
                <a:cs typeface="Times New Roman" pitchFamily="18" charset="0"/>
              </a:rPr>
              <a:t>để </a:t>
            </a:r>
            <a:r>
              <a:rPr lang="en-US" sz="3400" b="1" i="1" dirty="0" smtClean="0">
                <a:solidFill>
                  <a:srgbClr val="1E00D0"/>
                </a:solidFill>
                <a:latin typeface="Times New Roman" pitchFamily="18" charset="0"/>
                <a:cs typeface="Times New Roman" pitchFamily="18" charset="0"/>
              </a:rPr>
              <a:t>ngăn lũ.</a:t>
            </a:r>
          </a:p>
        </p:txBody>
      </p:sp>
    </p:spTree>
    <p:extLst>
      <p:ext uri="{BB962C8B-B14F-4D97-AF65-F5344CB8AC3E}">
        <p14:creationId xmlns:p14="http://schemas.microsoft.com/office/powerpoint/2010/main" val="1692778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4" name="Rounded Rectangle 3"/>
          <p:cNvSpPr/>
          <p:nvPr/>
        </p:nvSpPr>
        <p:spPr>
          <a:xfrm>
            <a:off x="1371600" y="2971800"/>
            <a:ext cx="56388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600" dirty="0" smtClean="0"/>
              <a:t>Lễ hội hằng năm của ng dân ĐB Bắc Bộ</a:t>
            </a:r>
            <a:endParaRPr lang="en-US" sz="2600" dirty="0"/>
          </a:p>
        </p:txBody>
      </p:sp>
    </p:spTree>
    <p:extLst>
      <p:ext uri="{BB962C8B-B14F-4D97-AF65-F5344CB8AC3E}">
        <p14:creationId xmlns:p14="http://schemas.microsoft.com/office/powerpoint/2010/main" val="3540301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067800" cy="6858000"/>
          </a:xfrm>
        </p:spPr>
      </p:pic>
    </p:spTree>
    <p:extLst>
      <p:ext uri="{BB962C8B-B14F-4D97-AF65-F5344CB8AC3E}">
        <p14:creationId xmlns:p14="http://schemas.microsoft.com/office/powerpoint/2010/main" val="2800260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524000" y="1143001"/>
            <a:ext cx="6705600" cy="4114799"/>
          </a:xfrm>
          <a:noFill/>
          <a:ln>
            <a:solidFill>
              <a:schemeClr val="tx1"/>
            </a:solidFill>
          </a:ln>
        </p:spPr>
        <p:txBody>
          <a:bodyPr>
            <a:normAutofit fontScale="90000"/>
          </a:bodyPr>
          <a:lstStyle/>
          <a:p>
            <a:pPr algn="l"/>
            <a:r>
              <a:rPr lang="en-US" sz="3600" dirty="0" smtClean="0">
                <a:solidFill>
                  <a:srgbClr val="FF0000"/>
                </a:solidFill>
                <a:latin typeface="Times New Roman" pitchFamily="18" charset="0"/>
                <a:cs typeface="Times New Roman" pitchFamily="18" charset="0"/>
              </a:rPr>
              <a:t>   Lễ </a:t>
            </a:r>
            <a:r>
              <a:rPr lang="en-US" sz="3600" dirty="0" smtClean="0">
                <a:solidFill>
                  <a:srgbClr val="FF0000"/>
                </a:solidFill>
                <a:latin typeface="Times New Roman" pitchFamily="18" charset="0"/>
                <a:cs typeface="Times New Roman" pitchFamily="18" charset="0"/>
              </a:rPr>
              <a:t>hội của người Bắc Bộ thường được tổ chức </a:t>
            </a:r>
            <a:r>
              <a:rPr lang="en-US" sz="3600" dirty="0" smtClean="0">
                <a:solidFill>
                  <a:srgbClr val="FF0000"/>
                </a:solidFill>
                <a:latin typeface="Times New Roman" pitchFamily="18" charset="0"/>
                <a:cs typeface="Times New Roman" pitchFamily="18" charset="0"/>
              </a:rPr>
              <a:t>vào </a:t>
            </a:r>
            <a:r>
              <a:rPr lang="en-US" sz="3600" dirty="0" smtClean="0">
                <a:solidFill>
                  <a:srgbClr val="FF0000"/>
                </a:solidFill>
                <a:latin typeface="Times New Roman" pitchFamily="18" charset="0"/>
                <a:cs typeface="Times New Roman" pitchFamily="18" charset="0"/>
              </a:rPr>
              <a:t>mùa xuân và mùa thu</a:t>
            </a:r>
            <a:r>
              <a:rPr lang="en-US" sz="3600" dirty="0" smtClean="0">
                <a:solidFill>
                  <a:srgbClr val="FF0000"/>
                </a:solidFill>
                <a:latin typeface="Times New Roman" pitchFamily="18" charset="0"/>
                <a:cs typeface="Times New Roman" pitchFamily="18" charset="0"/>
              </a:rPr>
              <a:t>.</a:t>
            </a:r>
            <a:br>
              <a:rPr lang="en-US" sz="3600" dirty="0" smtClean="0">
                <a:solidFill>
                  <a:srgbClr val="FF0000"/>
                </a:solidFill>
                <a:latin typeface="Times New Roman" pitchFamily="18" charset="0"/>
                <a:cs typeface="Times New Roman" pitchFamily="18" charset="0"/>
              </a:rPr>
            </a:br>
            <a:r>
              <a:rPr lang="en-US" sz="3600" dirty="0" smtClean="0">
                <a:solidFill>
                  <a:srgbClr val="FF0000"/>
                </a:solidFill>
                <a:latin typeface="Times New Roman" pitchFamily="18" charset="0"/>
                <a:cs typeface="Times New Roman" pitchFamily="18" charset="0"/>
              </a:rPr>
              <a:t/>
            </a:r>
            <a:br>
              <a:rPr lang="en-US" sz="3600" dirty="0" smtClean="0">
                <a:solidFill>
                  <a:srgbClr val="FF0000"/>
                </a:solidFill>
                <a:latin typeface="Times New Roman" pitchFamily="18" charset="0"/>
                <a:cs typeface="Times New Roman" pitchFamily="18" charset="0"/>
              </a:rPr>
            </a:br>
            <a:r>
              <a:rPr lang="en-US" sz="3600" dirty="0" smtClean="0">
                <a:solidFill>
                  <a:srgbClr val="FF0000"/>
                </a:solidFill>
                <a:latin typeface="Times New Roman" pitchFamily="18" charset="0"/>
                <a:cs typeface="Times New Roman" pitchFamily="18" charset="0"/>
              </a:rPr>
              <a:t>  Trong </a:t>
            </a:r>
            <a:r>
              <a:rPr lang="en-US" sz="3600" dirty="0" smtClean="0">
                <a:solidFill>
                  <a:srgbClr val="FF0000"/>
                </a:solidFill>
                <a:latin typeface="Times New Roman" pitchFamily="18" charset="0"/>
                <a:cs typeface="Times New Roman" pitchFamily="18" charset="0"/>
              </a:rPr>
              <a:t>lễ hội người dân thường mặc trang phục truyền thống,tổ chức tế lễ và các hoạt động vui chơi, giải trí.</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53298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8000"/>
          </a:xfrm>
          <a:blipFill>
            <a:blip r:embed="rId2"/>
            <a:tile tx="0" ty="0" sx="100000" sy="100000" flip="none" algn="tl"/>
          </a:blipFill>
        </p:spPr>
        <p:txBody>
          <a:bodyPr/>
          <a:lstStyle/>
          <a:p>
            <a:endParaRPr lang="en-US" dirty="0"/>
          </a:p>
        </p:txBody>
      </p:sp>
      <p:sp>
        <p:nvSpPr>
          <p:cNvPr id="4" name="Rounded Rectangle 3"/>
          <p:cNvSpPr/>
          <p:nvPr/>
        </p:nvSpPr>
        <p:spPr>
          <a:xfrm>
            <a:off x="533400" y="2590800"/>
            <a:ext cx="8077200" cy="3124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r>
              <a:rPr lang="en-US" sz="4000" b="1" i="1" dirty="0" smtClean="0">
                <a:solidFill>
                  <a:srgbClr val="C00000"/>
                </a:solidFill>
              </a:rPr>
              <a:t>-  Chuẩn </a:t>
            </a:r>
            <a:r>
              <a:rPr lang="en-US" sz="4000" b="1" i="1" dirty="0" smtClean="0">
                <a:solidFill>
                  <a:srgbClr val="C00000"/>
                </a:solidFill>
              </a:rPr>
              <a:t>bị bài sau</a:t>
            </a:r>
            <a:r>
              <a:rPr lang="en-US" sz="4000" b="1" i="1" dirty="0" smtClean="0">
                <a:solidFill>
                  <a:srgbClr val="C00000"/>
                </a:solidFill>
              </a:rPr>
              <a:t>:</a:t>
            </a:r>
          </a:p>
          <a:p>
            <a:pPr algn="ctr"/>
            <a:endParaRPr lang="en-US" sz="4000" b="1" i="1" dirty="0" smtClean="0">
              <a:solidFill>
                <a:srgbClr val="C00000"/>
              </a:solidFill>
            </a:endParaRPr>
          </a:p>
          <a:p>
            <a:pPr algn="ctr"/>
            <a:r>
              <a:rPr lang="en-US" sz="3200" b="1" i="1" dirty="0" smtClean="0">
                <a:solidFill>
                  <a:srgbClr val="C00000"/>
                </a:solidFill>
              </a:rPr>
              <a:t>HOẠT ĐỘNG SẢN XUẤT CỦA NGƯỜI DÂN Ở ĐỒNG BẰNG BẮC BỘ</a:t>
            </a:r>
            <a:endParaRPr lang="en-US" sz="3200" b="1" i="1" dirty="0">
              <a:solidFill>
                <a:srgbClr val="C00000"/>
              </a:solidFill>
            </a:endParaRPr>
          </a:p>
        </p:txBody>
      </p:sp>
      <p:sp>
        <p:nvSpPr>
          <p:cNvPr id="5" name="Rectangle 4"/>
          <p:cNvSpPr/>
          <p:nvPr/>
        </p:nvSpPr>
        <p:spPr>
          <a:xfrm>
            <a:off x="2209800" y="609600"/>
            <a:ext cx="4648200" cy="1447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500" b="1" dirty="0" smtClean="0"/>
              <a:t>ĐỌC GHI NHỚ SGK</a:t>
            </a:r>
            <a:endParaRPr lang="en-US" sz="4500" b="1" dirty="0"/>
          </a:p>
        </p:txBody>
      </p:sp>
    </p:spTree>
    <p:extLst>
      <p:ext uri="{BB962C8B-B14F-4D97-AF65-F5344CB8AC3E}">
        <p14:creationId xmlns:p14="http://schemas.microsoft.com/office/powerpoint/2010/main" val="189585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Vertical Scroll 4"/>
          <p:cNvSpPr/>
          <p:nvPr/>
        </p:nvSpPr>
        <p:spPr>
          <a:xfrm>
            <a:off x="1905000" y="914400"/>
            <a:ext cx="5943600" cy="4572000"/>
          </a:xfrm>
          <a:prstGeom prst="verticalScroll">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600" b="1" i="1" dirty="0" smtClean="0">
                <a:solidFill>
                  <a:srgbClr val="0D04BC"/>
                </a:solidFill>
                <a:latin typeface="Times New Roman" pitchFamily="18" charset="0"/>
                <a:cs typeface="Times New Roman" pitchFamily="18" charset="0"/>
              </a:rPr>
              <a:t>NGƯỜI DÂN Ở </a:t>
            </a:r>
          </a:p>
          <a:p>
            <a:pPr algn="ctr">
              <a:lnSpc>
                <a:spcPct val="150000"/>
              </a:lnSpc>
            </a:pPr>
            <a:r>
              <a:rPr lang="en-US" sz="3600" b="1" i="1" dirty="0" smtClean="0">
                <a:solidFill>
                  <a:srgbClr val="0D04BC"/>
                </a:solidFill>
                <a:latin typeface="Times New Roman" pitchFamily="18" charset="0"/>
                <a:cs typeface="Times New Roman" pitchFamily="18" charset="0"/>
              </a:rPr>
              <a:t>ĐỒNG BẰNG BẮC BỘ</a:t>
            </a:r>
            <a:endParaRPr lang="en-US" sz="4000" dirty="0">
              <a:solidFill>
                <a:srgbClr val="C00000"/>
              </a:solidFill>
              <a:latin typeface="Times New Roman" pitchFamily="18" charset="0"/>
              <a:cs typeface="Times New Roman" pitchFamily="18" charset="0"/>
            </a:endParaRPr>
          </a:p>
        </p:txBody>
      </p:sp>
      <p:sp>
        <p:nvSpPr>
          <p:cNvPr id="6" name="Rectangle 5"/>
          <p:cNvSpPr/>
          <p:nvPr/>
        </p:nvSpPr>
        <p:spPr>
          <a:xfrm>
            <a:off x="4255600" y="877669"/>
            <a:ext cx="1383200" cy="646331"/>
          </a:xfrm>
          <a:prstGeom prst="rect">
            <a:avLst/>
          </a:prstGeom>
        </p:spPr>
        <p:txBody>
          <a:bodyPr wrap="none">
            <a:spAutoFit/>
          </a:bodyPr>
          <a:lstStyle/>
          <a:p>
            <a:pPr lvl="0" algn="ctr"/>
            <a:r>
              <a:rPr lang="en-US" sz="3600" b="1" dirty="0" smtClean="0">
                <a:solidFill>
                  <a:srgbClr val="FF0000"/>
                </a:solidFill>
              </a:rPr>
              <a:t>ĐỊA LÝ</a:t>
            </a:r>
            <a:endParaRPr lang="en-US" sz="3600" b="1" dirty="0">
              <a:solidFill>
                <a:srgbClr val="FF0000"/>
              </a:solidFill>
            </a:endParaRPr>
          </a:p>
        </p:txBody>
      </p:sp>
    </p:spTree>
    <p:extLst>
      <p:ext uri="{BB962C8B-B14F-4D97-AF65-F5344CB8AC3E}">
        <p14:creationId xmlns:p14="http://schemas.microsoft.com/office/powerpoint/2010/main" val="3068294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Lũy tre làng</a:t>
            </a:r>
            <a:endParaRPr lang="en-US"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 y="1295400"/>
            <a:ext cx="4495800" cy="4876800"/>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1295400"/>
            <a:ext cx="4114800" cy="4876800"/>
          </a:xfrm>
        </p:spPr>
      </p:pic>
    </p:spTree>
    <p:extLst>
      <p:ext uri="{BB962C8B-B14F-4D97-AF65-F5344CB8AC3E}">
        <p14:creationId xmlns:p14="http://schemas.microsoft.com/office/powerpoint/2010/main" val="4141197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3600" b="1" dirty="0" smtClean="0">
                <a:solidFill>
                  <a:srgbClr val="1E00D0"/>
                </a:solidFill>
              </a:rPr>
              <a:t>Cây đa trước làng.</a:t>
            </a:r>
            <a:endParaRPr lang="en-US" sz="3600" b="1" dirty="0">
              <a:solidFill>
                <a:srgbClr val="1E00D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838200"/>
            <a:ext cx="8534400" cy="5638800"/>
          </a:xfrm>
        </p:spPr>
      </p:pic>
    </p:spTree>
    <p:extLst>
      <p:ext uri="{BB962C8B-B14F-4D97-AF65-F5344CB8AC3E}">
        <p14:creationId xmlns:p14="http://schemas.microsoft.com/office/powerpoint/2010/main" val="2920671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Cổng làng</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1066800"/>
            <a:ext cx="4191000" cy="4724399"/>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86422" y="1066800"/>
            <a:ext cx="4505178" cy="4724400"/>
          </a:xfrm>
        </p:spPr>
      </p:pic>
      <p:sp>
        <p:nvSpPr>
          <p:cNvPr id="3" name="Rectangle 2"/>
          <p:cNvSpPr/>
          <p:nvPr/>
        </p:nvSpPr>
        <p:spPr>
          <a:xfrm>
            <a:off x="762000" y="5943600"/>
            <a:ext cx="7620000"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smtClean="0">
                <a:solidFill>
                  <a:srgbClr val="7030A0"/>
                </a:solidFill>
              </a:rPr>
              <a:t>Nêu ý kiến của em ?</a:t>
            </a:r>
            <a:endParaRPr lang="en-US" sz="4000" dirty="0">
              <a:solidFill>
                <a:srgbClr val="7030A0"/>
              </a:solidFill>
            </a:endParaRPr>
          </a:p>
        </p:txBody>
      </p:sp>
    </p:spTree>
    <p:extLst>
      <p:ext uri="{BB962C8B-B14F-4D97-AF65-F5344CB8AC3E}">
        <p14:creationId xmlns:p14="http://schemas.microsoft.com/office/powerpoint/2010/main" val="438883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r>
              <a:rPr lang="en-US" sz="3600" dirty="0" smtClean="0">
                <a:solidFill>
                  <a:srgbClr val="7030A0"/>
                </a:solidFill>
              </a:rPr>
              <a:t>Giếng làng cổ </a:t>
            </a:r>
            <a:endParaRPr lang="en-US" sz="3600" dirty="0">
              <a:solidFill>
                <a:srgbClr val="7030A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762000"/>
            <a:ext cx="4419600" cy="5562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762000"/>
            <a:ext cx="4495800" cy="5562600"/>
          </a:xfrm>
        </p:spPr>
      </p:pic>
      <p:sp>
        <p:nvSpPr>
          <p:cNvPr id="3" name="Rounded Rectangle 2"/>
          <p:cNvSpPr/>
          <p:nvPr/>
        </p:nvSpPr>
        <p:spPr>
          <a:xfrm>
            <a:off x="76200" y="6324600"/>
            <a:ext cx="89916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t> Hãy nêu ý kiến của em khi quan sát bức tranh?</a:t>
            </a:r>
            <a:endParaRPr lang="en-US" sz="3200" dirty="0"/>
          </a:p>
        </p:txBody>
      </p:sp>
    </p:spTree>
    <p:extLst>
      <p:ext uri="{BB962C8B-B14F-4D97-AF65-F5344CB8AC3E}">
        <p14:creationId xmlns:p14="http://schemas.microsoft.com/office/powerpoint/2010/main" val="1712209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Giếng làng</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990600"/>
            <a:ext cx="4571999" cy="541019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990600"/>
            <a:ext cx="4457700" cy="5410199"/>
          </a:xfrm>
          <a:prstGeom prst="rect">
            <a:avLst/>
          </a:prstGeom>
        </p:spPr>
      </p:pic>
    </p:spTree>
    <p:extLst>
      <p:ext uri="{BB962C8B-B14F-4D97-AF65-F5344CB8AC3E}">
        <p14:creationId xmlns:p14="http://schemas.microsoft.com/office/powerpoint/2010/main" val="3999515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Đình ở đồng bằng Bắc Bộ</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1295400"/>
            <a:ext cx="4648200" cy="52578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95400"/>
            <a:ext cx="4495800" cy="5257800"/>
          </a:xfrm>
          <a:prstGeom prst="rect">
            <a:avLst/>
          </a:prstGeom>
        </p:spPr>
      </p:pic>
      <p:sp>
        <p:nvSpPr>
          <p:cNvPr id="10" name="Rounded Rectangle 9"/>
          <p:cNvSpPr/>
          <p:nvPr/>
        </p:nvSpPr>
        <p:spPr>
          <a:xfrm>
            <a:off x="76200" y="762000"/>
            <a:ext cx="89916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solidFill>
                  <a:srgbClr val="1E00D0"/>
                </a:solidFill>
              </a:rPr>
              <a:t>Đình là nơi diễn ra các hoạt động chung của dân làng</a:t>
            </a:r>
            <a:endParaRPr lang="en-US" sz="3200" dirty="0">
              <a:solidFill>
                <a:srgbClr val="1E00D0"/>
              </a:solidFill>
            </a:endParaRPr>
          </a:p>
        </p:txBody>
      </p:sp>
    </p:spTree>
    <p:extLst>
      <p:ext uri="{BB962C8B-B14F-4D97-AF65-F5344CB8AC3E}">
        <p14:creationId xmlns:p14="http://schemas.microsoft.com/office/powerpoint/2010/main" val="3470497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380</Words>
  <Application>Microsoft Office PowerPoint</Application>
  <PresentationFormat>On-screen Show (4:3)</PresentationFormat>
  <Paragraphs>47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Lũy tre làng</vt:lpstr>
      <vt:lpstr>Cây đa trước làng.</vt:lpstr>
      <vt:lpstr>Cổng làng</vt:lpstr>
      <vt:lpstr>Giếng làng cổ </vt:lpstr>
      <vt:lpstr>Giếng làng</vt:lpstr>
      <vt:lpstr>Đình ở đồng bằng Bắc Bộ</vt:lpstr>
      <vt:lpstr>Nhà ở của người dân ở ĐB Bắc Bộ</vt:lpstr>
      <vt:lpstr>Nhà ở người dân đồng bằng Bắc Bộ</vt:lpstr>
      <vt:lpstr>PowerPoint Presentation</vt:lpstr>
      <vt:lpstr>PowerPoint Presentation</vt:lpstr>
      <vt:lpstr>Làng ở Bắc Bộ</vt:lpstr>
      <vt:lpstr>Làng ở Bắc Bộ</vt:lpstr>
      <vt:lpstr>Tìm hiểu về trang phục - lễ hội  của người dân ở  đồng bằng Bắc Bộ.</vt:lpstr>
      <vt:lpstr>Trang phục xưa của người dân đồng bằng Bắc Bộ</vt:lpstr>
      <vt:lpstr>Trang phục của người dân ĐB Bắc Bộ được cải tiến</vt:lpstr>
      <vt:lpstr>Trang phục thời xưa của người dân Bắc Bộ</vt:lpstr>
      <vt:lpstr>PowerPoint Presentation</vt:lpstr>
      <vt:lpstr>PowerPoint Presentation</vt:lpstr>
      <vt:lpstr>   Lễ hội của người Bắc Bộ thường được tổ chức vào mùa xuân và mùa thu.    Trong lễ hội người dân thường mặc trang phục truyền thống,tổ chức tế lễ và các hoạt động vui chơi, giải trí.</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Mô tả đồng bằng Bắc Bộ?</dc:title>
  <dc:creator>Windows User</dc:creator>
  <cp:lastModifiedBy>Windows User</cp:lastModifiedBy>
  <cp:revision>38</cp:revision>
  <dcterms:created xsi:type="dcterms:W3CDTF">2017-11-15T16:35:30Z</dcterms:created>
  <dcterms:modified xsi:type="dcterms:W3CDTF">2020-05-02T09:59:48Z</dcterms:modified>
</cp:coreProperties>
</file>