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33"/>
  </p:notesMasterIdLst>
  <p:sldIdLst>
    <p:sldId id="2007577518" r:id="rId4"/>
    <p:sldId id="269" r:id="rId5"/>
    <p:sldId id="2007577520" r:id="rId6"/>
    <p:sldId id="2007577521" r:id="rId7"/>
    <p:sldId id="2007577522" r:id="rId8"/>
    <p:sldId id="2007577523" r:id="rId9"/>
    <p:sldId id="2007577544" r:id="rId10"/>
    <p:sldId id="2007577550" r:id="rId11"/>
    <p:sldId id="266" r:id="rId12"/>
    <p:sldId id="2007577517" r:id="rId13"/>
    <p:sldId id="2007577545" r:id="rId14"/>
    <p:sldId id="2007577519" r:id="rId15"/>
    <p:sldId id="2007577526" r:id="rId16"/>
    <p:sldId id="2007577546" r:id="rId17"/>
    <p:sldId id="2007577524" r:id="rId18"/>
    <p:sldId id="2007577531" r:id="rId19"/>
    <p:sldId id="2007577535" r:id="rId20"/>
    <p:sldId id="2007577534" r:id="rId21"/>
    <p:sldId id="2007577533" r:id="rId22"/>
    <p:sldId id="2007577532" r:id="rId23"/>
    <p:sldId id="2007577536" r:id="rId24"/>
    <p:sldId id="2007577537" r:id="rId25"/>
    <p:sldId id="2007577547" r:id="rId26"/>
    <p:sldId id="2007577539" r:id="rId27"/>
    <p:sldId id="2007577548" r:id="rId28"/>
    <p:sldId id="2007577541" r:id="rId29"/>
    <p:sldId id="2007577549" r:id="rId30"/>
    <p:sldId id="2007577542" r:id="rId31"/>
    <p:sldId id="2007577552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</p:embeddedFont>
    <p:embeddedFont>
      <p:font typeface="等线 Light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iCiel Cadena" panose="020B0604020202020204" charset="0"/>
      <p:bold r:id="rId42"/>
    </p:embeddedFont>
    <p:embeddedFont>
      <p:font typeface="Lato Light" panose="020F0502020204030203" pitchFamily="34" charset="0"/>
      <p:regular r:id="rId43"/>
    </p:embeddedFont>
    <p:embeddedFont>
      <p:font typeface="Lato Regular" panose="020B0604020202020204" charset="0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0" autoAdjust="0"/>
    <p:restoredTop sz="94634"/>
  </p:normalViewPr>
  <p:slideViewPr>
    <p:cSldViewPr snapToGrid="0">
      <p:cViewPr varScale="1">
        <p:scale>
          <a:sx n="79" d="100"/>
          <a:sy n="79" d="100"/>
        </p:scale>
        <p:origin x="706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C53E-AF02-49D0-A2E0-6DBFFD08819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86889-811A-4B6B-AA10-1118AB2E0E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0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66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940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80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0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2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184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587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6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95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57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4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864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90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86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53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3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33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4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25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1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5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50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7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96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57EA7-617D-469E-A558-5098AA336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BDF9EF-605F-47B6-A9FD-539F88775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462AB8-8D61-49D4-A0F3-9CE7B0F5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D3CC0C-EF24-4623-A676-A330F8BF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6FC6F2-3462-4C25-BAFF-35349126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0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C867F-D63F-4062-88F7-7118E18F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31BAAA-C7C1-4903-913E-18995D31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6CEEA9-CE58-4017-A0BC-A9A9A2CF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8D440-C7F5-44C7-8800-C2554C93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5B7D2B-ADCA-48B2-94E6-685036B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799772-4874-4667-B878-F95ED6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C9CEC7-2A3C-4F1C-95CB-CA2744703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6F4C29-1F8A-4A56-90C3-93311AFC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0CDA98-D04D-47CC-854B-CD5D7BCC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8E6EC-4035-4ABC-8FB5-A3688C26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1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BB218D-7A9E-4A3E-A3A4-6F22007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4A2703-B802-44F4-AEE5-32751B96A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8EB548-2F0A-4390-A644-0A6700A9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E47D5C-7C2F-4788-82D4-DCD692B4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DF2B43-9CF3-4A93-AD4B-405F2E63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70EFDB-1ACB-4533-8681-2BB73F08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4470E-D09A-41FC-BC8E-10C61D4B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44A3A-704E-475E-8AA8-B4F6185A9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38742E-DC5D-4DCF-9504-C0B927A8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2C493E-1BD2-4151-A6DF-A49B9CAD2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C075B72-71DB-4A0C-94BE-84D016D84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C451BE-F339-4FB6-96D4-1B7C8FAD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2D32EC-E8DB-455B-8D17-1267831E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DA85B9F-8984-481A-9011-C00CC63B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3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4B59A-DBDC-4790-A67B-24935021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E2ECFA-DAEC-4384-B34C-37277620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4BA1AB-DC3C-44C4-8145-D6E4210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175E07-BD5C-428A-9F7F-F3C1877B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FAC80D-CA15-4109-9BFF-7FE64504F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46FB469-B5E5-4695-9380-D059E89D3C89}"/>
              </a:ext>
            </a:extLst>
          </p:cNvPr>
          <p:cNvGrpSpPr/>
          <p:nvPr userDrawn="1"/>
        </p:nvGrpSpPr>
        <p:grpSpPr>
          <a:xfrm>
            <a:off x="0" y="-125125"/>
            <a:ext cx="11817010" cy="6983124"/>
            <a:chOff x="504264" y="593486"/>
            <a:chExt cx="6892448" cy="40730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4E603D6-6D57-4957-94A1-74ACEF795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>
              <a:off x="504264" y="593486"/>
              <a:ext cx="6886100" cy="203588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4ACC8A8-476E-4BD9-B1B8-DD5EB42BB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 flipV="1">
              <a:off x="510612" y="2630617"/>
              <a:ext cx="6886100" cy="203588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CCE9C0E-97DC-419F-8C16-5D06B9F4C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92" y="4665950"/>
            <a:ext cx="1590675" cy="20669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5414FF-FF49-4489-846F-BC27D9937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" y="4475401"/>
            <a:ext cx="1862851" cy="22574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C7726-E05C-4795-95C8-4CB987855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7" b="77014"/>
          <a:stretch/>
        </p:blipFill>
        <p:spPr>
          <a:xfrm>
            <a:off x="865348" y="149999"/>
            <a:ext cx="2296952" cy="15763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9F4026-93C9-4CED-8755-651A688F9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1" t="85034"/>
          <a:stretch/>
        </p:blipFill>
        <p:spPr>
          <a:xfrm rot="20540802">
            <a:off x="9620249" y="5431612"/>
            <a:ext cx="2425813" cy="10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64E45-6F4B-4ACD-9127-5F387A9A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8219B2-DD05-49BC-A0BC-825D2D62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7B8F6E-94C5-4E26-BFA6-97AD9245D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934FA1-9403-4C99-93BF-B1C36C9D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A84C37-2D71-4810-A228-B6F914A8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3D3A1D-3C38-4E16-9AD8-AFB5A3AA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7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47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67984-1578-4341-9BD9-B8027F96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467257-B7B9-4D0C-8232-D4EB152B0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EADBFF-B967-4217-8186-E93B68EA0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2D048-9C25-4653-840A-72D67821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7E32CE-7770-4E94-8F49-7D588F3B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35382A-AEB9-415F-A0A2-800F7C34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A6A5A-A69E-44A5-9363-54C6D5FA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F6FB10-3DCA-4423-9290-3A9457C57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A13FD9-7683-48D0-B192-F1BE668C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DDB2E-9754-4D8C-A6F9-4EEB633C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CCFC6-153C-40CC-A890-CA3EDF42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6BDAC19-3050-4A2A-9E25-FC9F256A4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27170B-C34C-47FF-AD31-1C4EAE34D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C9717-93DF-4D5F-8CD2-B4F089E6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88D885-BFA8-474E-8356-94F1488B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A0FD31-E165-446B-B3D9-BB07EFEE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7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D280AF1-A763-4480-9334-9975894AA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7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" descr="217">
            <a:extLst>
              <a:ext uri="{FF2B5EF4-FFF2-40B4-BE49-F238E27FC236}">
                <a16:creationId xmlns:a16="http://schemas.microsoft.com/office/drawing/2014/main" id="{9A99E531-B0C4-4177-9984-900434DCF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56840" y="-2672715"/>
            <a:ext cx="6877050" cy="122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7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001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2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0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3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1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0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8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2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5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7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4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80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3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3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6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6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18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7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hyperlink" Target="https://www.facebook.com/teamKTUTS" TargetMode="Externa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image" Target="../media/image9.jpe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E2E065-B890-472F-A37F-C716E9F3445E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A8F46-BA5A-4D34-954F-A91E52948D1F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E7F9E8-3EA5-4693-8CF5-9836F7C04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0548C-9ACF-4700-AE4E-84D1BFF613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78BFB4-5F25-487B-8B21-72899F5533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EDD300-D9BD-4887-BA6D-34970BDA6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82C690-AF10-4626-8E7D-E088DEFCA8E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939F93-C76A-438C-AF0B-C17065C926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ACCDD3-248B-4629-9AA4-5E1B3DC5D515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6F814-C131-4889-8EDD-7E28BDF004D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D076FE-0FB4-46DD-AEDA-6675E09F150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F83ED8-BF78-47C3-8404-1496AE2B5C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4D61E-0D25-4FC1-B6EC-D6079781A6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F011BB-BA57-45D2-9CDF-932C11DB9E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6520A6-E050-4241-9733-63D3539672D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49A2F9-5379-4396-9B5B-03363F3A6A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217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 rot="5400000">
            <a:off x="2662555" y="-2672715"/>
            <a:ext cx="6877050" cy="12202795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25755" y="300990"/>
            <a:ext cx="1157922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6C29A-45DC-45D6-AE4D-8B2D2ECF982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F1B5D-9965-4003-8A77-B7DDFE0ED801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5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4.jpg"/><Relationship Id="rId5" Type="http://schemas.openxmlformats.org/officeDocument/2006/relationships/image" Target="../media/image20.png"/><Relationship Id="rId10" Type="http://schemas.openxmlformats.org/officeDocument/2006/relationships/image" Target="../media/image23.jp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4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687816" y="2370896"/>
            <a:ext cx="63578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KHỞI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2" y="3772305"/>
            <a:ext cx="1926122" cy="25028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C7D499-F628-4565-954A-3D4AB7D5CEAA}"/>
              </a:ext>
            </a:extLst>
          </p:cNvPr>
          <p:cNvSpPr/>
          <p:nvPr/>
        </p:nvSpPr>
        <p:spPr>
          <a:xfrm>
            <a:off x="3758661" y="98862"/>
            <a:ext cx="46746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CCB55-2102-4AB8-A777-10A5F3C63F19}"/>
              </a:ext>
            </a:extLst>
          </p:cNvPr>
          <p:cNvGrpSpPr/>
          <p:nvPr/>
        </p:nvGrpSpPr>
        <p:grpSpPr>
          <a:xfrm>
            <a:off x="2436835" y="2901159"/>
            <a:ext cx="8298504" cy="1692982"/>
            <a:chOff x="-457200" y="5107327"/>
            <a:chExt cx="10591800" cy="225639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522BFEB-45B5-4E03-B2F3-EF167AC9AC75}"/>
                </a:ext>
              </a:extLst>
            </p:cNvPr>
            <p:cNvGrpSpPr/>
            <p:nvPr/>
          </p:nvGrpSpPr>
          <p:grpSpPr>
            <a:xfrm>
              <a:off x="-457200" y="5275421"/>
              <a:ext cx="10591800" cy="2088297"/>
              <a:chOff x="-304800" y="4490107"/>
              <a:chExt cx="10591800" cy="2088297"/>
            </a:xfrm>
          </p:grpSpPr>
          <p:pic>
            <p:nvPicPr>
              <p:cNvPr id="27" name="Picture 26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2D99F138-C40C-47D5-8021-9D7932CAF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4800" y="4490107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B7252FD-5953-44BA-9EBA-32D495086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1344638" y="4526938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07DFF-2C2B-4990-8163-492284C3D112}"/>
                </a:ext>
              </a:extLst>
            </p:cNvPr>
            <p:cNvSpPr txBox="1"/>
            <p:nvPr/>
          </p:nvSpPr>
          <p:spPr>
            <a:xfrm>
              <a:off x="2393498" y="5107327"/>
              <a:ext cx="6413273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rgbClr val="D3882C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lóe rạng đông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61A01F-C54F-4277-9F03-1F2F6284C036}"/>
              </a:ext>
            </a:extLst>
          </p:cNvPr>
          <p:cNvGrpSpPr/>
          <p:nvPr/>
        </p:nvGrpSpPr>
        <p:grpSpPr>
          <a:xfrm>
            <a:off x="5740461" y="4699533"/>
            <a:ext cx="8298504" cy="1566860"/>
            <a:chOff x="25037" y="5030765"/>
            <a:chExt cx="10591800" cy="208829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370560B-809F-47F5-9CDE-979E59A4B1E1}"/>
                </a:ext>
              </a:extLst>
            </p:cNvPr>
            <p:cNvGrpSpPr/>
            <p:nvPr/>
          </p:nvGrpSpPr>
          <p:grpSpPr>
            <a:xfrm>
              <a:off x="25037" y="5030765"/>
              <a:ext cx="10591800" cy="2088297"/>
              <a:chOff x="177437" y="4245451"/>
              <a:chExt cx="10591800" cy="2088297"/>
            </a:xfrm>
          </p:grpSpPr>
          <p:pic>
            <p:nvPicPr>
              <p:cNvPr id="32" name="Picture 31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8299BF05-DCD4-4E44-9144-C3DDBCD39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77" t="34147" r="6177" b="50000"/>
              <a:stretch/>
            </p:blipFill>
            <p:spPr>
              <a:xfrm flipH="1">
                <a:off x="177437" y="4245451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1F5C6A4-3597-4B35-81FF-C788AB8C1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4" t="3407" r="11988" b="67539"/>
              <a:stretch/>
            </p:blipFill>
            <p:spPr>
              <a:xfrm>
                <a:off x="1422764" y="4491088"/>
                <a:ext cx="1190847" cy="1573566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C4B061-3D05-4C77-9DB9-B4F14EBCE637}"/>
                </a:ext>
              </a:extLst>
            </p:cNvPr>
            <p:cNvSpPr txBox="1"/>
            <p:nvPr/>
          </p:nvSpPr>
          <p:spPr>
            <a:xfrm>
              <a:off x="3975952" y="5051074"/>
              <a:ext cx="4514306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thoi</a:t>
              </a:r>
              <a:endParaRPr lang="zh-CN" altLang="en-US" sz="5400" b="1" dirty="0">
                <a:solidFill>
                  <a:srgbClr val="7663A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6A5581-EB01-4BA3-AA93-2770F0CE2015}"/>
              </a:ext>
            </a:extLst>
          </p:cNvPr>
          <p:cNvGrpSpPr/>
          <p:nvPr/>
        </p:nvGrpSpPr>
        <p:grpSpPr>
          <a:xfrm>
            <a:off x="-448283" y="1338941"/>
            <a:ext cx="8298504" cy="1582948"/>
            <a:chOff x="-457200" y="5044166"/>
            <a:chExt cx="10591800" cy="210973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89B57CF-1DF4-44BB-8AF4-F9F852555C89}"/>
                </a:ext>
              </a:extLst>
            </p:cNvPr>
            <p:cNvGrpSpPr/>
            <p:nvPr/>
          </p:nvGrpSpPr>
          <p:grpSpPr>
            <a:xfrm>
              <a:off x="-457200" y="5065608"/>
              <a:ext cx="10591800" cy="2088297"/>
              <a:chOff x="-304800" y="4280294"/>
              <a:chExt cx="10591800" cy="2088297"/>
            </a:xfrm>
          </p:grpSpPr>
          <p:pic>
            <p:nvPicPr>
              <p:cNvPr id="38" name="Picture 37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17C6FE2D-6F6F-44F3-ACE0-267652F98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304800" y="4280294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75F0623-4E24-472E-BFD6-299DE43C6D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1454332" y="4533900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A7FDDC1-F9DF-4D75-9E62-C1F7A38A36D6}"/>
                </a:ext>
              </a:extLst>
            </p:cNvPr>
            <p:cNvSpPr txBox="1"/>
            <p:nvPr/>
          </p:nvSpPr>
          <p:spPr>
            <a:xfrm>
              <a:off x="2920422" y="5044166"/>
              <a:ext cx="6667499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căng buồm 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A2551CB-5328-4A03-914E-1738008AA6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3" y="1291572"/>
            <a:ext cx="5714022" cy="33552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A240AD-A2FE-4167-A765-C63C027461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5" y="1273094"/>
            <a:ext cx="5878558" cy="33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65566" y="2370896"/>
            <a:ext cx="62023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  <a:endParaRPr lang="en-US" sz="96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C102F-0748-49D6-B9D3-282D57B87DC7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D12F5-4724-4BCF-904F-4595FB0D9A1D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87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E35B813D-AA49-4628-8D27-5537AE8B9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595" y="1807380"/>
            <a:ext cx="8528764" cy="3647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4/3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>
            <a:extLst>
              <a:ext uri="{FF2B5EF4-FFF2-40B4-BE49-F238E27FC236}">
                <a16:creationId xmlns:a16="http://schemas.microsoft.com/office/drawing/2014/main" id="{1607BDCE-78EA-4458-A611-2A46C94E06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0221" y="1992810"/>
            <a:ext cx="114300" cy="393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09333B03-C6BC-4116-BD6B-1809CFE9AD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00363" y="3865855"/>
            <a:ext cx="127000" cy="40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1">
            <a:extLst>
              <a:ext uri="{FF2B5EF4-FFF2-40B4-BE49-F238E27FC236}">
                <a16:creationId xmlns:a16="http://schemas.microsoft.com/office/drawing/2014/main" id="{8D912A5F-21EC-434F-9BDA-E587A2DFDF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7371" y="4824090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</p:spTree>
    <p:extLst>
      <p:ext uri="{BB962C8B-B14F-4D97-AF65-F5344CB8AC3E}">
        <p14:creationId xmlns:p14="http://schemas.microsoft.com/office/powerpoint/2010/main" val="357724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2/5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id="{434C364D-D103-4E2A-B3A9-C00280086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258" y="2301658"/>
            <a:ext cx="8113098" cy="2739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35">
            <a:extLst>
              <a:ext uri="{FF2B5EF4-FFF2-40B4-BE49-F238E27FC236}">
                <a16:creationId xmlns:a16="http://schemas.microsoft.com/office/drawing/2014/main" id="{0EB3DA53-486D-4014-9562-BE182F855AB3}"/>
              </a:ext>
            </a:extLst>
          </p:cNvPr>
          <p:cNvGrpSpPr>
            <a:grpSpLocks/>
          </p:cNvGrpSpPr>
          <p:nvPr/>
        </p:nvGrpSpPr>
        <p:grpSpPr bwMode="auto">
          <a:xfrm>
            <a:off x="4534156" y="2454058"/>
            <a:ext cx="228600" cy="457200"/>
            <a:chOff x="1872" y="1248"/>
            <a:chExt cx="144" cy="288"/>
          </a:xfrm>
        </p:grpSpPr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A4F933C5-B693-4C90-BFD2-DD3154003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F86B642B-36B4-4719-95DB-85152565D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Line 33">
            <a:extLst>
              <a:ext uri="{FF2B5EF4-FFF2-40B4-BE49-F238E27FC236}">
                <a16:creationId xmlns:a16="http://schemas.microsoft.com/office/drawing/2014/main" id="{786AB452-086F-4D86-B6B9-58D87ADF34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8956" y="3444658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325445" y="2518405"/>
            <a:ext cx="69698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TÌM HIỂU BÀI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FF642-DE0D-4E75-872D-F9C1D1BCBD11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403D8B-5E7E-43FB-8625-EFAE2FAF66BE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856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ú vị về những hành trình đánh bắt cá cơm trên biển - Nước Mắm Tĩn">
            <a:extLst>
              <a:ext uri="{FF2B5EF4-FFF2-40B4-BE49-F238E27FC236}">
                <a16:creationId xmlns:a16="http://schemas.microsoft.com/office/drawing/2014/main" id="{109016C5-F1FC-45F4-8D53-3D4FD61B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97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935772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657110"/>
            <a:ext cx="11264226" cy="14157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1: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Đoàn thuyền đánh cá ra khơi lúc nào?</a:t>
            </a:r>
            <a:endParaRPr lang="vi-VN" sz="4800" b="1">
              <a:ln w="0"/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661" y="139307"/>
            <a:ext cx="1734163" cy="2101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685522" y="2374680"/>
            <a:ext cx="4226793" cy="1601405"/>
            <a:chOff x="141895" y="2776947"/>
            <a:chExt cx="4444325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0" name="Picture 9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279686" y="2450063"/>
            <a:ext cx="4166729" cy="1607314"/>
            <a:chOff x="5064259" y="2746393"/>
            <a:chExt cx="4381170" cy="167025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3532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0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pic>
        <p:nvPicPr>
          <p:cNvPr id="6" name="Picture 16" descr="2295939156_8955aa11cd_z">
            <a:extLst>
              <a:ext uri="{FF2B5EF4-FFF2-40B4-BE49-F238E27FC236}">
                <a16:creationId xmlns:a16="http://schemas.microsoft.com/office/drawing/2014/main" id="{A58A42C3-5DB9-4471-B916-985C7708C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9" y="1004834"/>
            <a:ext cx="6156088" cy="46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0FC2DC7C-5320-42C7-B94A-FF8DAD6CD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935" y="2921168"/>
            <a:ext cx="5419748" cy="10156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kumimoji="0" lang="en-US" sz="2400" i="0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cửa.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756366"/>
            <a:ext cx="11264226" cy="14157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2: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Đoàn thuyền đánh cá trở về vào lúc nào?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225431" y="2516700"/>
            <a:ext cx="4168071" cy="1601405"/>
            <a:chOff x="203639" y="2776947"/>
            <a:chExt cx="4382581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55525" y="2511701"/>
            <a:ext cx="4166729" cy="1529012"/>
            <a:chOff x="5064259" y="2827761"/>
            <a:chExt cx="4381170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259" y="2827761"/>
              <a:ext cx="881020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3532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2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0AE34F-2753-4A51-8185-644C423D3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8" y="980758"/>
            <a:ext cx="6571622" cy="4896484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F294308B-FD27-407C-9C6E-508C496AE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987" y="2882696"/>
            <a:ext cx="5562600" cy="109260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 mờ</a:t>
            </a:r>
            <a:r>
              <a:rPr kumimoji="0" lang="en-US" sz="260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kéo lưới kịp trời sáng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trời đội biển nhô màu mới.</a:t>
            </a:r>
            <a:endParaRPr kumimoji="0" lang="en-US" sz="2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ển của ta, ta vẫn ra khơi">
            <a:extLst>
              <a:ext uri="{FF2B5EF4-FFF2-40B4-BE49-F238E27FC236}">
                <a16:creationId xmlns:a16="http://schemas.microsoft.com/office/drawing/2014/main" id="{ABA28F0E-81A8-4AC5-84D3-E8FB7D8D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98" y="865751"/>
            <a:ext cx="7905486" cy="48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B0BDE955-4B44-45D6-BE24-8D1FAAB61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90" y="509892"/>
            <a:ext cx="4727349" cy="2560361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F16E8090-CA4D-453D-BC20-E3CB8E4BF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26" y="825751"/>
            <a:ext cx="4421789" cy="2631687"/>
          </a:xfrm>
          <a:prstGeom prst="rect">
            <a:avLst/>
          </a:prstGeom>
        </p:spPr>
      </p:pic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id="{D69411F7-76D5-4A7D-A838-CF5087CB9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5" y="2670135"/>
            <a:ext cx="4727349" cy="3016983"/>
          </a:xfrm>
          <a:prstGeom prst="rect">
            <a:avLst/>
          </a:prstGeom>
        </p:spPr>
      </p:pic>
      <p:pic>
        <p:nvPicPr>
          <p:cNvPr id="33" name="Picture 32">
            <a:hlinkClick r:id="rId10" action="ppaction://hlinksldjump"/>
            <a:extLst>
              <a:ext uri="{FF2B5EF4-FFF2-40B4-BE49-F238E27FC236}">
                <a16:creationId xmlns:a16="http://schemas.microsoft.com/office/drawing/2014/main" id="{73989076-E45F-4947-9618-D9ED7E3C8B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98" y="3066747"/>
            <a:ext cx="4488409" cy="3016983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5BD1CA2-17C1-4596-80A9-051BF016F9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54" y="251376"/>
            <a:ext cx="3400216" cy="5871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3: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huy hoàng của biển.</a:t>
            </a:r>
          </a:p>
        </p:txBody>
      </p:sp>
      <p:pic>
        <p:nvPicPr>
          <p:cNvPr id="18" name="Picture 27" descr="1277945245_28834_13-binh-minh-tren-bien-ly-nhon_7743">
            <a:extLst>
              <a:ext uri="{FF2B5EF4-FFF2-40B4-BE49-F238E27FC236}">
                <a16:creationId xmlns:a16="http://schemas.microsoft.com/office/drawing/2014/main" id="{51CED084-B7AA-41DD-91E3-FA2FC3A8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9" y="2391525"/>
            <a:ext cx="4470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8684F3C5-41F1-40E3-8C1C-760B5764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83" y="2391525"/>
            <a:ext cx="4648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9101E2-4E4E-45E2-B3C1-03A1F3BC33AB}"/>
              </a:ext>
            </a:extLst>
          </p:cNvPr>
          <p:cNvSpPr/>
          <p:nvPr/>
        </p:nvSpPr>
        <p:spPr>
          <a:xfrm>
            <a:off x="6844883" y="5503738"/>
            <a:ext cx="46736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100" b="1" dirty="0"/>
              <a:t>Mặt trời </a:t>
            </a:r>
            <a:r>
              <a:rPr lang="vi-VN" sz="2100" b="1" dirty="0">
                <a:solidFill>
                  <a:srgbClr val="FF0000"/>
                </a:solidFill>
              </a:rPr>
              <a:t>đội</a:t>
            </a:r>
            <a:r>
              <a:rPr lang="vi-VN" sz="2100" b="1" dirty="0"/>
              <a:t> biển nhô màu mới</a:t>
            </a:r>
          </a:p>
          <a:p>
            <a:pPr algn="just"/>
            <a:r>
              <a:rPr lang="vi-VN" sz="2100" b="1" dirty="0"/>
              <a:t>Mắt cá </a:t>
            </a:r>
            <a:r>
              <a:rPr lang="vi-VN" sz="2100" b="1" dirty="0">
                <a:solidFill>
                  <a:srgbClr val="FF0000"/>
                </a:solidFill>
              </a:rPr>
              <a:t>huy hoàng </a:t>
            </a:r>
            <a:r>
              <a:rPr lang="vi-VN" sz="2100" b="1" dirty="0"/>
              <a:t>muôn dặm phơi.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B62F2D6A-20DA-444C-A6C2-865A2CE8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174" y="5503738"/>
            <a:ext cx="44958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100" b="1" dirty="0"/>
              <a:t>Mặt trời xuống biển như </a:t>
            </a:r>
            <a:r>
              <a:rPr lang="vi-VN" sz="2100" b="1" dirty="0">
                <a:solidFill>
                  <a:srgbClr val="FF0000"/>
                </a:solidFill>
              </a:rPr>
              <a:t>hòn lửa</a:t>
            </a:r>
          </a:p>
          <a:p>
            <a:pPr algn="just"/>
            <a:r>
              <a:rPr lang="vi-VN" sz="2100" b="1" dirty="0"/>
              <a:t>Sóng đã </a:t>
            </a:r>
            <a:r>
              <a:rPr lang="vi-VN" sz="2100" b="1" dirty="0">
                <a:solidFill>
                  <a:srgbClr val="FF0000"/>
                </a:solidFill>
              </a:rPr>
              <a:t>cài then</a:t>
            </a:r>
            <a:r>
              <a:rPr lang="vi-VN" sz="2100" b="1" dirty="0"/>
              <a:t>, đêm </a:t>
            </a:r>
            <a:r>
              <a:rPr lang="vi-VN" sz="2100" b="1" dirty="0">
                <a:solidFill>
                  <a:srgbClr val="FF0000"/>
                </a:solidFill>
              </a:rPr>
              <a:t>sập cửa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B2F94986-E1B3-4160-9891-2C1C1BFCB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916" y="5873070"/>
            <a:ext cx="1396721" cy="10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0">
            <a:extLst>
              <a:ext uri="{FF2B5EF4-FFF2-40B4-BE49-F238E27FC236}">
                <a16:creationId xmlns:a16="http://schemas.microsoft.com/office/drawing/2014/main" id="{817D27AD-EB65-435C-B2F1-46488E14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97" y="2753725"/>
            <a:ext cx="7086600" cy="3108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hát căng buồm cùng gió khơi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rằng: cá bạc Biển Đông lặng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kéo xoăn tay chum cá nặng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thuyền chạy đua cùng mặt trời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4: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của người dân lao động.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1F497BF6-C963-4E80-A939-B5F51227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2555016"/>
            <a:ext cx="5000673" cy="332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26">
            <a:extLst>
              <a:ext uri="{FF2B5EF4-FFF2-40B4-BE49-F238E27FC236}">
                <a16:creationId xmlns:a16="http://schemas.microsoft.com/office/drawing/2014/main" id="{161A7E9C-81EC-4982-BDD4-3ABFF696D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268591"/>
            <a:ext cx="3374571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2" name="Line 27">
            <a:extLst>
              <a:ext uri="{FF2B5EF4-FFF2-40B4-BE49-F238E27FC236}">
                <a16:creationId xmlns:a16="http://schemas.microsoft.com/office/drawing/2014/main" id="{0CC87355-3367-441F-807F-60BB41811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913833"/>
            <a:ext cx="609600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3" name="Line 28">
            <a:extLst>
              <a:ext uri="{FF2B5EF4-FFF2-40B4-BE49-F238E27FC236}">
                <a16:creationId xmlns:a16="http://schemas.microsoft.com/office/drawing/2014/main" id="{F1AD8B38-2F05-4821-94C5-C9D12B66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990" y="4573004"/>
            <a:ext cx="210910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4" name="Line 29">
            <a:extLst>
              <a:ext uri="{FF2B5EF4-FFF2-40B4-BE49-F238E27FC236}">
                <a16:creationId xmlns:a16="http://schemas.microsoft.com/office/drawing/2014/main" id="{70B9B4F8-1D89-4F08-AAEC-CA8FD76F1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5253478"/>
            <a:ext cx="388075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3EA9CC52-48A1-4242-B454-469ABD56B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17938"/>
            <a:ext cx="2554649" cy="18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951D8-67FE-467C-A5F5-EA9F99B55B40}"/>
              </a:ext>
            </a:extLst>
          </p:cNvPr>
          <p:cNvSpPr/>
          <p:nvPr/>
        </p:nvSpPr>
        <p:spPr>
          <a:xfrm>
            <a:off x="271306" y="1911186"/>
            <a:ext cx="8129116" cy="388741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Bài thơ ca ngợi </a:t>
            </a:r>
            <a:r>
              <a:rPr lang="en-US" sz="4800" b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vẻ đẹp huy hoàng của biển, vẻ đẹp của những người lao động trên biển.</a:t>
            </a:r>
            <a:endParaRPr lang="en-US" sz="4800">
              <a:solidFill>
                <a:srgbClr val="C00000"/>
              </a:solidFill>
              <a:latin typeface="UTM Caviar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" t="3402" r="1349" b="53146"/>
          <a:stretch/>
        </p:blipFill>
        <p:spPr>
          <a:xfrm>
            <a:off x="8909232" y="-410799"/>
            <a:ext cx="4303420" cy="18540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19" y="-903896"/>
            <a:ext cx="4010871" cy="36503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5" y="-410799"/>
            <a:ext cx="3319833" cy="19092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16E560B-0625-4EEE-AC09-26BAAF02B05D}"/>
              </a:ext>
            </a:extLst>
          </p:cNvPr>
          <p:cNvSpPr/>
          <p:nvPr/>
        </p:nvSpPr>
        <p:spPr>
          <a:xfrm>
            <a:off x="3107197" y="576936"/>
            <a:ext cx="52020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chemeClr val="tx1"/>
                </a:solidFill>
                <a:latin typeface="UTM Spring" panose="02040603050506020204" pitchFamily="18" charset="0"/>
              </a:rPr>
              <a:t>Nội dung bài thơ</a:t>
            </a:r>
          </a:p>
        </p:txBody>
      </p:sp>
      <p:pic>
        <p:nvPicPr>
          <p:cNvPr id="29" name="Picture 2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27" y="301558"/>
            <a:ext cx="4864311" cy="52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974817" y="1880168"/>
            <a:ext cx="582723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</a:p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DIỄN CẢM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DE92E-C9FA-4583-A7B5-D738D7D04C7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31D84-C78C-462F-AF39-526A61278CD9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2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716448" y="-18097"/>
            <a:ext cx="67469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28575">
                  <a:noFill/>
                </a:ln>
                <a:solidFill>
                  <a:srgbClr val="002060"/>
                </a:solidFill>
                <a:latin typeface="UTM A&amp;S Graceland" panose="02040603050506020204" pitchFamily="18" charset="0"/>
              </a:rPr>
              <a:t>Luyện đọc diễn cảm</a:t>
            </a:r>
            <a:endParaRPr lang="en-US" sz="8000" b="0" cap="none" spc="0">
              <a:ln w="28575">
                <a:noFill/>
              </a:ln>
              <a:solidFill>
                <a:srgbClr val="002060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24" y="4944757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57" y="4979360"/>
            <a:ext cx="1110462" cy="1194375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0BAAC9F2-4724-4F1F-91DB-B084B08F5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10" y="1342172"/>
            <a:ext cx="5595026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xuống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hòn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lửa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accent2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Sóng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then,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đêm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sập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accent2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Đoàn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căng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buồm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EE2CD800-9610-4E3B-B295-8EF4444BD9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2477" y="1342172"/>
            <a:ext cx="119381" cy="431378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8E28E99-DAD0-41EF-AC0B-0E28E350CC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1355" y="2642996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0D6FC093-67D6-42B8-A8AC-8FD3CA0977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1171" y="325018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164D8025-874D-4CD1-AB05-29449285D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680" y="3804385"/>
            <a:ext cx="5864044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Gõ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nhịp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trăng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mẹ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Nuôi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1B64911-16CB-42A1-94B0-EE235EAA82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3840" y="3809249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034791F9-DEC4-484E-BC54-BB66CF294B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05520" y="447520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487543C0-D7E1-4FE2-92B3-4FBDC29AC2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3952" y="516094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BD6CBE62-437A-48C6-8015-35DA7E210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18074" y="576011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图片 14">
            <a:extLst>
              <a:ext uri="{FF2B5EF4-FFF2-40B4-BE49-F238E27FC236}">
                <a16:creationId xmlns:a16="http://schemas.microsoft.com/office/drawing/2014/main" id="{2FFD1A6D-8DD7-4968-979F-B1C92D1512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124140" y="110694"/>
            <a:ext cx="3894440" cy="33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2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570253" y="1880168"/>
            <a:ext cx="663636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HỌC</a:t>
            </a:r>
          </a:p>
          <a:p>
            <a:pPr algn="ctr"/>
            <a:r>
              <a:rPr lang="en-US" sz="90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THUỘC LÒNG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0898A-0375-4BB7-8178-4296098B7E3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86098-DE79-4E6F-BE84-DEC17B352174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9271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79" name="Text Box 2">
            <a:extLst>
              <a:ext uri="{FF2B5EF4-FFF2-40B4-BE49-F238E27FC236}">
                <a16:creationId xmlns:a16="http://schemas.microsoft.com/office/drawing/2014/main" id="{4D9915EB-09A8-4FE2-8CCA-5C2FB99B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187" y="1010683"/>
            <a:ext cx="617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Mặt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trời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như</a:t>
            </a:r>
            <a:endParaRPr lang="en-US" sz="2000" b="1" dirty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" name="Text Box 3">
            <a:extLst>
              <a:ext uri="{FF2B5EF4-FFF2-40B4-BE49-F238E27FC236}">
                <a16:creationId xmlns:a16="http://schemas.microsoft.com/office/drawing/2014/main" id="{A10BBC37-B8A2-4C8C-AF99-C3CCA5D95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217" y="100719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hòn lửa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81" name="Text Box 4">
            <a:extLst>
              <a:ext uri="{FF2B5EF4-FFF2-40B4-BE49-F238E27FC236}">
                <a16:creationId xmlns:a16="http://schemas.microsoft.com/office/drawing/2014/main" id="{31F3F03B-E447-43C6-95FE-8B531E37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557" y="1315413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đã cài then,</a:t>
            </a:r>
          </a:p>
        </p:txBody>
      </p:sp>
      <p:sp>
        <p:nvSpPr>
          <p:cNvPr id="82" name="Text Box 5">
            <a:extLst>
              <a:ext uri="{FF2B5EF4-FFF2-40B4-BE49-F238E27FC236}">
                <a16:creationId xmlns:a16="http://schemas.microsoft.com/office/drawing/2014/main" id="{29F04A65-E319-4739-8F2C-19EE2DAB4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382" y="133605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sập cửa</a:t>
            </a:r>
          </a:p>
        </p:txBody>
      </p:sp>
      <p:sp>
        <p:nvSpPr>
          <p:cNvPr id="83" name="Text Box 6">
            <a:extLst>
              <a:ext uri="{FF2B5EF4-FFF2-40B4-BE49-F238E27FC236}">
                <a16:creationId xmlns:a16="http://schemas.microsoft.com/office/drawing/2014/main" id="{0E843AC1-E1C7-46CA-A31E-3560A50F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1680538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 </a:t>
            </a:r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59826136-B598-4615-A984-C073651BC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57" y="2102813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            căng buồm cùng</a:t>
            </a:r>
          </a:p>
        </p:txBody>
      </p:sp>
      <p:sp>
        <p:nvSpPr>
          <p:cNvPr id="85" name="Text Box 8">
            <a:extLst>
              <a:ext uri="{FF2B5EF4-FFF2-40B4-BE49-F238E27FC236}">
                <a16:creationId xmlns:a16="http://schemas.microsoft.com/office/drawing/2014/main" id="{6D896DCF-E68B-4246-B379-140432A1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457" y="208693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gió khơi.</a:t>
            </a:r>
          </a:p>
        </p:txBody>
      </p:sp>
      <p:sp>
        <p:nvSpPr>
          <p:cNvPr id="86" name="Text Box 48">
            <a:extLst>
              <a:ext uri="{FF2B5EF4-FFF2-40B4-BE49-F238E27FC236}">
                <a16:creationId xmlns:a16="http://schemas.microsoft.com/office/drawing/2014/main" id="{0E4A10BA-E7FC-4663-9E21-53452B30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326" y="133605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Sóng</a:t>
            </a:r>
            <a:endParaRPr lang="en-US" sz="2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" name="Text Box 49">
            <a:extLst>
              <a:ext uri="{FF2B5EF4-FFF2-40B4-BE49-F238E27FC236}">
                <a16:creationId xmlns:a16="http://schemas.microsoft.com/office/drawing/2014/main" id="{E15E1191-3060-4D50-B940-F369CE95D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757" y="1680538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đánh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cá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lại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ra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88" name="Text Box 64">
            <a:extLst>
              <a:ext uri="{FF2B5EF4-FFF2-40B4-BE49-F238E27FC236}">
                <a16:creationId xmlns:a16="http://schemas.microsoft.com/office/drawing/2014/main" id="{29A4555A-1F48-48C0-800C-D2A3A0A8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357" y="16932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khơi,</a:t>
            </a:r>
          </a:p>
        </p:txBody>
      </p:sp>
      <p:sp>
        <p:nvSpPr>
          <p:cNvPr id="89" name="Text Box 65">
            <a:extLst>
              <a:ext uri="{FF2B5EF4-FFF2-40B4-BE49-F238E27FC236}">
                <a16:creationId xmlns:a16="http://schemas.microsoft.com/office/drawing/2014/main" id="{F52E3E92-8C94-436C-B88E-462797F93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857" y="1002746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xuống biển</a:t>
            </a:r>
          </a:p>
        </p:txBody>
      </p:sp>
      <p:sp>
        <p:nvSpPr>
          <p:cNvPr id="90" name="Text Box 73">
            <a:extLst>
              <a:ext uri="{FF2B5EF4-FFF2-40B4-BE49-F238E27FC236}">
                <a16:creationId xmlns:a16="http://schemas.microsoft.com/office/drawing/2014/main" id="{BEA7510A-1431-417E-BD97-9648F83C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2102813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91" name="Text Box 75">
            <a:extLst>
              <a:ext uri="{FF2B5EF4-FFF2-40B4-BE49-F238E27FC236}">
                <a16:creationId xmlns:a16="http://schemas.microsoft.com/office/drawing/2014/main" id="{1A178283-223D-4936-9ADF-0DBD920A0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29092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Hát rằng</a:t>
            </a:r>
          </a:p>
        </p:txBody>
      </p:sp>
      <p:sp>
        <p:nvSpPr>
          <p:cNvPr id="92" name="Text Box 76">
            <a:extLst>
              <a:ext uri="{FF2B5EF4-FFF2-40B4-BE49-F238E27FC236}">
                <a16:creationId xmlns:a16="http://schemas.microsoft.com/office/drawing/2014/main" id="{16EA0E2E-683F-46E2-9F91-AE2C1E044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657" y="2909263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bạc</a:t>
            </a:r>
          </a:p>
        </p:txBody>
      </p:sp>
      <p:sp>
        <p:nvSpPr>
          <p:cNvPr id="93" name="Text Box 77">
            <a:extLst>
              <a:ext uri="{FF2B5EF4-FFF2-40B4-BE49-F238E27FC236}">
                <a16:creationId xmlns:a16="http://schemas.microsoft.com/office/drawing/2014/main" id="{564814E2-03EE-4B69-ABCC-68EFBD1F2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157" y="29251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lặng,</a:t>
            </a:r>
          </a:p>
        </p:txBody>
      </p:sp>
      <p:sp>
        <p:nvSpPr>
          <p:cNvPr id="94" name="Text Box 78">
            <a:extLst>
              <a:ext uri="{FF2B5EF4-FFF2-40B4-BE49-F238E27FC236}">
                <a16:creationId xmlns:a16="http://schemas.microsoft.com/office/drawing/2014/main" id="{14E44661-7880-4182-8C80-3CB5D067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757" y="2909263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Biển Đông </a:t>
            </a:r>
          </a:p>
        </p:txBody>
      </p:sp>
      <p:sp>
        <p:nvSpPr>
          <p:cNvPr id="95" name="Text Box 79">
            <a:extLst>
              <a:ext uri="{FF2B5EF4-FFF2-40B4-BE49-F238E27FC236}">
                <a16:creationId xmlns:a16="http://schemas.microsoft.com/office/drawing/2014/main" id="{AB023AC7-CCED-4613-B986-F204F9650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33442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thu 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96" name="Text Box 80">
            <a:extLst>
              <a:ext uri="{FF2B5EF4-FFF2-40B4-BE49-F238E27FC236}">
                <a16:creationId xmlns:a16="http://schemas.microsoft.com/office/drawing/2014/main" id="{BEE6CAF4-43B4-4CF9-B298-E6046900D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757" y="3345826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 Đông</a:t>
            </a:r>
          </a:p>
        </p:txBody>
      </p:sp>
      <p:sp>
        <p:nvSpPr>
          <p:cNvPr id="97" name="Text Box 81">
            <a:extLst>
              <a:ext uri="{FF2B5EF4-FFF2-40B4-BE49-F238E27FC236}">
                <a16:creationId xmlns:a16="http://schemas.microsoft.com/office/drawing/2014/main" id="{0EF93446-EC03-4F65-9D5E-FB7E0943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957" y="334582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đoàn thoi</a:t>
            </a:r>
          </a:p>
        </p:txBody>
      </p:sp>
      <p:sp>
        <p:nvSpPr>
          <p:cNvPr id="98" name="Text Box 82">
            <a:extLst>
              <a:ext uri="{FF2B5EF4-FFF2-40B4-BE49-F238E27FC236}">
                <a16:creationId xmlns:a16="http://schemas.microsoft.com/office/drawing/2014/main" id="{A8CD11DE-47ED-40BB-B335-A93282066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3763338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ngày </a:t>
            </a:r>
          </a:p>
        </p:txBody>
      </p:sp>
      <p:sp>
        <p:nvSpPr>
          <p:cNvPr id="99" name="Text Box 83">
            <a:extLst>
              <a:ext uri="{FF2B5EF4-FFF2-40B4-BE49-F238E27FC236}">
                <a16:creationId xmlns:a16="http://schemas.microsoft.com/office/drawing/2014/main" id="{1D0EECFA-BE50-4906-B2E6-CEF8D0DB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157" y="3763338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dệt biển</a:t>
            </a:r>
          </a:p>
        </p:txBody>
      </p:sp>
      <p:sp>
        <p:nvSpPr>
          <p:cNvPr id="100" name="Text Box 84">
            <a:extLst>
              <a:ext uri="{FF2B5EF4-FFF2-40B4-BE49-F238E27FC236}">
                <a16:creationId xmlns:a16="http://schemas.microsoft.com/office/drawing/2014/main" id="{5A76DD02-A5C1-40EC-B3CE-88983AE31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657" y="3760163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luồng </a:t>
            </a:r>
          </a:p>
        </p:txBody>
      </p:sp>
      <p:sp>
        <p:nvSpPr>
          <p:cNvPr id="101" name="Text Box 85">
            <a:extLst>
              <a:ext uri="{FF2B5EF4-FFF2-40B4-BE49-F238E27FC236}">
                <a16:creationId xmlns:a16="http://schemas.microsoft.com/office/drawing/2014/main" id="{3BC819B0-FFAF-4033-B907-78658392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410" y="3766513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sáng </a:t>
            </a:r>
          </a:p>
        </p:txBody>
      </p:sp>
      <p:sp>
        <p:nvSpPr>
          <p:cNvPr id="102" name="Text Box 86">
            <a:extLst>
              <a:ext uri="{FF2B5EF4-FFF2-40B4-BE49-F238E27FC236}">
                <a16:creationId xmlns:a16="http://schemas.microsoft.com/office/drawing/2014/main" id="{18C66C2E-2F00-420E-8B26-E26491ACF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41570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Đến</a:t>
            </a:r>
          </a:p>
        </p:txBody>
      </p:sp>
      <p:sp>
        <p:nvSpPr>
          <p:cNvPr id="103" name="Text Box 87">
            <a:extLst>
              <a:ext uri="{FF2B5EF4-FFF2-40B4-BE49-F238E27FC236}">
                <a16:creationId xmlns:a16="http://schemas.microsoft.com/office/drawing/2014/main" id="{0747AACB-52F7-4B65-9A16-04E8BF96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157" y="4144338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dệt lưới ta,</a:t>
            </a:r>
          </a:p>
        </p:txBody>
      </p:sp>
      <p:sp>
        <p:nvSpPr>
          <p:cNvPr id="104" name="Text Box 88">
            <a:extLst>
              <a:ext uri="{FF2B5EF4-FFF2-40B4-BE49-F238E27FC236}">
                <a16:creationId xmlns:a16="http://schemas.microsoft.com/office/drawing/2014/main" id="{49C0D827-03C4-437F-8DEB-4EE1295F9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957" y="4144338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cá</a:t>
            </a:r>
          </a:p>
        </p:txBody>
      </p:sp>
      <p:sp>
        <p:nvSpPr>
          <p:cNvPr id="105" name="Text Box 89">
            <a:extLst>
              <a:ext uri="{FF2B5EF4-FFF2-40B4-BE49-F238E27FC236}">
                <a16:creationId xmlns:a16="http://schemas.microsoft.com/office/drawing/2014/main" id="{5926BF96-9D62-4DCA-BBFE-A70CC164F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357" y="4144338"/>
            <a:ext cx="55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ơi!</a:t>
            </a:r>
          </a:p>
        </p:txBody>
      </p:sp>
      <p:sp>
        <p:nvSpPr>
          <p:cNvPr id="106" name="Text Box 90">
            <a:extLst>
              <a:ext uri="{FF2B5EF4-FFF2-40B4-BE49-F238E27FC236}">
                <a16:creationId xmlns:a16="http://schemas.microsoft.com/office/drawing/2014/main" id="{97210077-9407-4175-AE75-67DF9DAD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357" y="4966663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 hát</a:t>
            </a:r>
          </a:p>
        </p:txBody>
      </p:sp>
      <p:sp>
        <p:nvSpPr>
          <p:cNvPr id="107" name="Text Box 91">
            <a:extLst>
              <a:ext uri="{FF2B5EF4-FFF2-40B4-BE49-F238E27FC236}">
                <a16:creationId xmlns:a16="http://schemas.microsoft.com/office/drawing/2014/main" id="{AD6F8816-048A-4FF1-988E-8A3F92AE0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657" y="496507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bài ca</a:t>
            </a:r>
          </a:p>
        </p:txBody>
      </p:sp>
      <p:sp>
        <p:nvSpPr>
          <p:cNvPr id="108" name="Text Box 92">
            <a:extLst>
              <a:ext uri="{FF2B5EF4-FFF2-40B4-BE49-F238E27FC236}">
                <a16:creationId xmlns:a16="http://schemas.microsoft.com/office/drawing/2014/main" id="{77C5483E-58D6-4711-A345-4CFC7C23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57" y="4966663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gọi cá</a:t>
            </a:r>
          </a:p>
        </p:txBody>
      </p:sp>
      <p:sp>
        <p:nvSpPr>
          <p:cNvPr id="109" name="Text Box 93">
            <a:extLst>
              <a:ext uri="{FF2B5EF4-FFF2-40B4-BE49-F238E27FC236}">
                <a16:creationId xmlns:a16="http://schemas.microsoft.com/office/drawing/2014/main" id="{54974440-AC2E-4FD1-877C-E8F8BA7A4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857" y="4963488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vào,</a:t>
            </a:r>
          </a:p>
        </p:txBody>
      </p:sp>
      <p:sp>
        <p:nvSpPr>
          <p:cNvPr id="110" name="Text Box 94">
            <a:extLst>
              <a:ext uri="{FF2B5EF4-FFF2-40B4-BE49-F238E27FC236}">
                <a16:creationId xmlns:a16="http://schemas.microsoft.com/office/drawing/2014/main" id="{94BFB19F-E2B3-4CF1-A586-68A8C7C6B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5373063"/>
            <a:ext cx="162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Gõ thuyền</a:t>
            </a:r>
          </a:p>
        </p:txBody>
      </p:sp>
      <p:sp>
        <p:nvSpPr>
          <p:cNvPr id="111" name="Text Box 95">
            <a:extLst>
              <a:ext uri="{FF2B5EF4-FFF2-40B4-BE49-F238E27FC236}">
                <a16:creationId xmlns:a16="http://schemas.microsoft.com/office/drawing/2014/main" id="{FF0C004D-0485-4A16-91B7-3A251706E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957" y="53730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đã có nhịp </a:t>
            </a:r>
          </a:p>
        </p:txBody>
      </p:sp>
      <p:sp>
        <p:nvSpPr>
          <p:cNvPr id="112" name="Rectangle 96">
            <a:extLst>
              <a:ext uri="{FF2B5EF4-FFF2-40B4-BE49-F238E27FC236}">
                <a16:creationId xmlns:a16="http://schemas.microsoft.com/office/drawing/2014/main" id="{E6E3F120-77EE-4750-8FF1-F4834500B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057" y="5373063"/>
            <a:ext cx="146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trăng cao,</a:t>
            </a:r>
          </a:p>
        </p:txBody>
      </p:sp>
      <p:sp>
        <p:nvSpPr>
          <p:cNvPr id="113" name="Rectangle 97">
            <a:extLst>
              <a:ext uri="{FF2B5EF4-FFF2-40B4-BE49-F238E27FC236}">
                <a16:creationId xmlns:a16="http://schemas.microsoft.com/office/drawing/2014/main" id="{0166B1FC-D245-4884-83B0-03F7CF5B9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045" y="5766763"/>
            <a:ext cx="735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14" name="Rectangle 98">
            <a:extLst>
              <a:ext uri="{FF2B5EF4-FFF2-40B4-BE49-F238E27FC236}">
                <a16:creationId xmlns:a16="http://schemas.microsoft.com/office/drawing/2014/main" id="{D12FDF3F-601E-47C9-A38D-ACEDBC088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520" y="5754063"/>
            <a:ext cx="1284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cho ta cá</a:t>
            </a:r>
          </a:p>
        </p:txBody>
      </p:sp>
      <p:sp>
        <p:nvSpPr>
          <p:cNvPr id="115" name="Rectangle 99">
            <a:extLst>
              <a:ext uri="{FF2B5EF4-FFF2-40B4-BE49-F238E27FC236}">
                <a16:creationId xmlns:a16="http://schemas.microsoft.com/office/drawing/2014/main" id="{708D5B78-2C07-4233-91B4-E89774977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557" y="5750888"/>
            <a:ext cx="179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lòng mẹ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6" name="Rectangle 100">
            <a:extLst>
              <a:ext uri="{FF2B5EF4-FFF2-40B4-BE49-F238E27FC236}">
                <a16:creationId xmlns:a16="http://schemas.microsoft.com/office/drawing/2014/main" id="{64B92BFF-B024-433D-B356-8D3044DE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457" y="6185863"/>
            <a:ext cx="136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Nuôi lớn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17" name="Rectangle 101">
            <a:extLst>
              <a:ext uri="{FF2B5EF4-FFF2-40B4-BE49-F238E27FC236}">
                <a16:creationId xmlns:a16="http://schemas.microsoft.com/office/drawing/2014/main" id="{4A63069A-06C0-4D33-87AC-89975654B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657" y="6173163"/>
            <a:ext cx="1025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đời 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8" name="Rectangle 102">
            <a:extLst>
              <a:ext uri="{FF2B5EF4-FFF2-40B4-BE49-F238E27FC236}">
                <a16:creationId xmlns:a16="http://schemas.microsoft.com/office/drawing/2014/main" id="{2366AF78-DCB3-4A1F-B0CB-FC764ADC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257" y="61731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tự buổi nào.</a:t>
            </a:r>
          </a:p>
        </p:txBody>
      </p:sp>
      <p:sp>
        <p:nvSpPr>
          <p:cNvPr id="119" name="Rectangle 103">
            <a:extLst>
              <a:ext uri="{FF2B5EF4-FFF2-40B4-BE49-F238E27FC236}">
                <a16:creationId xmlns:a16="http://schemas.microsoft.com/office/drawing/2014/main" id="{FEFF0042-E289-4686-9643-D2363AB69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136" y="1944629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Sao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0" name="Rectangle 104">
            <a:extLst>
              <a:ext uri="{FF2B5EF4-FFF2-40B4-BE49-F238E27FC236}">
                <a16:creationId xmlns:a16="http://schemas.microsoft.com/office/drawing/2014/main" id="{73861CC0-7439-4836-ACED-BFA600BEE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436" y="1931929"/>
            <a:ext cx="1743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mờ kéo lưới</a:t>
            </a:r>
          </a:p>
        </p:txBody>
      </p:sp>
      <p:sp>
        <p:nvSpPr>
          <p:cNvPr id="121" name="Rectangle 105">
            <a:extLst>
              <a:ext uri="{FF2B5EF4-FFF2-40B4-BE49-F238E27FC236}">
                <a16:creationId xmlns:a16="http://schemas.microsoft.com/office/drawing/2014/main" id="{757E2A81-FDE7-4F58-A8F6-F2CC6D4A5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2261" y="1919229"/>
            <a:ext cx="171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kịp trời sáng</a:t>
            </a:r>
          </a:p>
        </p:txBody>
      </p:sp>
      <p:sp>
        <p:nvSpPr>
          <p:cNvPr id="122" name="Rectangle 108">
            <a:extLst>
              <a:ext uri="{FF2B5EF4-FFF2-40B4-BE49-F238E27FC236}">
                <a16:creationId xmlns:a16="http://schemas.microsoft.com/office/drawing/2014/main" id="{51512209-638A-4917-8332-6B6652E8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436" y="2335154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3" name="Rectangle 109">
            <a:extLst>
              <a:ext uri="{FF2B5EF4-FFF2-40B4-BE49-F238E27FC236}">
                <a16:creationId xmlns:a16="http://schemas.microsoft.com/office/drawing/2014/main" id="{8BAE7107-2F4E-405B-A115-FA7E672A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186" y="2303404"/>
            <a:ext cx="196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chùm cá nặng</a:t>
            </a:r>
          </a:p>
        </p:txBody>
      </p:sp>
      <p:sp>
        <p:nvSpPr>
          <p:cNvPr id="124" name="Rectangle 110">
            <a:extLst>
              <a:ext uri="{FF2B5EF4-FFF2-40B4-BE49-F238E27FC236}">
                <a16:creationId xmlns:a16="http://schemas.microsoft.com/office/drawing/2014/main" id="{3AD511BE-BC05-43FE-AED3-FD674BA24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536" y="2335154"/>
            <a:ext cx="142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kéo xoăn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25" name="Rectangle 111">
            <a:extLst>
              <a:ext uri="{FF2B5EF4-FFF2-40B4-BE49-F238E27FC236}">
                <a16:creationId xmlns:a16="http://schemas.microsoft.com/office/drawing/2014/main" id="{807ADDAB-AE0E-4265-9BA1-1C04B360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774" y="2322454"/>
            <a:ext cx="55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tay</a:t>
            </a:r>
          </a:p>
        </p:txBody>
      </p:sp>
      <p:sp>
        <p:nvSpPr>
          <p:cNvPr id="126" name="Rectangle 112">
            <a:extLst>
              <a:ext uri="{FF2B5EF4-FFF2-40B4-BE49-F238E27FC236}">
                <a16:creationId xmlns:a16="http://schemas.microsoft.com/office/drawing/2014/main" id="{CCB7606B-82F7-49F3-AC70-2D1283FD2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899" y="2744729"/>
            <a:ext cx="1214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Vảy bạc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7" name="Rectangle 113">
            <a:extLst>
              <a:ext uri="{FF2B5EF4-FFF2-40B4-BE49-F238E27FC236}">
                <a16:creationId xmlns:a16="http://schemas.microsoft.com/office/drawing/2014/main" id="{78EDC11A-A238-4CCD-82F9-D9C8B9349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624" y="2757429"/>
            <a:ext cx="1890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đuôi vàng lóe</a:t>
            </a:r>
          </a:p>
        </p:txBody>
      </p:sp>
      <p:sp>
        <p:nvSpPr>
          <p:cNvPr id="128" name="Rectangle 114">
            <a:extLst>
              <a:ext uri="{FF2B5EF4-FFF2-40B4-BE49-F238E27FC236}">
                <a16:creationId xmlns:a16="http://schemas.microsoft.com/office/drawing/2014/main" id="{9301D6FF-407D-430E-A7BC-4549143D7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7574" y="2757429"/>
            <a:ext cx="142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rạng đông</a:t>
            </a:r>
          </a:p>
        </p:txBody>
      </p:sp>
      <p:sp>
        <p:nvSpPr>
          <p:cNvPr id="129" name="Rectangle 115">
            <a:extLst>
              <a:ext uri="{FF2B5EF4-FFF2-40B4-BE49-F238E27FC236}">
                <a16:creationId xmlns:a16="http://schemas.microsoft.com/office/drawing/2014/main" id="{6853967B-3BAC-4436-AD5F-3D1BF4371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761" y="3141604"/>
            <a:ext cx="84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Lưới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30" name="Rectangle 116">
            <a:extLst>
              <a:ext uri="{FF2B5EF4-FFF2-40B4-BE49-F238E27FC236}">
                <a16:creationId xmlns:a16="http://schemas.microsoft.com/office/drawing/2014/main" id="{24E75AE0-A42A-4B20-BA69-0CB2292CC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274" y="3141604"/>
            <a:ext cx="182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xếp buồm lên</a:t>
            </a:r>
          </a:p>
        </p:txBody>
      </p:sp>
      <p:sp>
        <p:nvSpPr>
          <p:cNvPr id="131" name="Rectangle 117">
            <a:extLst>
              <a:ext uri="{FF2B5EF4-FFF2-40B4-BE49-F238E27FC236}">
                <a16:creationId xmlns:a16="http://schemas.microsoft.com/office/drawing/2014/main" id="{62A5B87D-D4BB-4E34-A6A8-FD4BA42EE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0236" y="3138429"/>
            <a:ext cx="211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đón           hồng.</a:t>
            </a:r>
          </a:p>
        </p:txBody>
      </p:sp>
      <p:sp>
        <p:nvSpPr>
          <p:cNvPr id="132" name="Rectangle 118">
            <a:extLst>
              <a:ext uri="{FF2B5EF4-FFF2-40B4-BE49-F238E27FC236}">
                <a16:creationId xmlns:a16="http://schemas.microsoft.com/office/drawing/2014/main" id="{11D962F6-D26C-47D7-95A0-78545EFB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336" y="3128904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nắng</a:t>
            </a:r>
          </a:p>
        </p:txBody>
      </p:sp>
      <p:sp>
        <p:nvSpPr>
          <p:cNvPr id="133" name="Rectangle 119">
            <a:extLst>
              <a:ext uri="{FF2B5EF4-FFF2-40B4-BE49-F238E27FC236}">
                <a16:creationId xmlns:a16="http://schemas.microsoft.com/office/drawing/2014/main" id="{A883E523-2A7B-4E33-8E51-3C0352695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111" y="3886142"/>
            <a:ext cx="111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134" name="Rectangle 121">
            <a:extLst>
              <a:ext uri="{FF2B5EF4-FFF2-40B4-BE49-F238E27FC236}">
                <a16:creationId xmlns:a16="http://schemas.microsoft.com/office/drawing/2014/main" id="{71399F08-5C75-40DB-AA98-06CD1221B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461" y="3884554"/>
            <a:ext cx="222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căng buồm với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      </a:t>
            </a:r>
          </a:p>
        </p:txBody>
      </p:sp>
      <p:sp>
        <p:nvSpPr>
          <p:cNvPr id="135" name="Rectangle 122">
            <a:extLst>
              <a:ext uri="{FF2B5EF4-FFF2-40B4-BE49-F238E27FC236}">
                <a16:creationId xmlns:a16="http://schemas.microsoft.com/office/drawing/2014/main" id="{993E5222-E9AF-4B4A-9B3B-22A26155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511" y="4281429"/>
            <a:ext cx="172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</a:t>
            </a:r>
          </a:p>
        </p:txBody>
      </p:sp>
      <p:sp>
        <p:nvSpPr>
          <p:cNvPr id="136" name="Rectangle 123">
            <a:extLst>
              <a:ext uri="{FF2B5EF4-FFF2-40B4-BE49-F238E27FC236}">
                <a16:creationId xmlns:a16="http://schemas.microsoft.com/office/drawing/2014/main" id="{3CD99867-C84C-44BB-A736-5C7B3011D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711" y="4281429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chạy đua cùng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37" name="Rectangle 124">
            <a:extLst>
              <a:ext uri="{FF2B5EF4-FFF2-40B4-BE49-F238E27FC236}">
                <a16:creationId xmlns:a16="http://schemas.microsoft.com/office/drawing/2014/main" id="{3D2C4AAD-E1F4-40EE-9C4B-3F74CE7E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4324" y="4281429"/>
            <a:ext cx="1208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trời,</a:t>
            </a:r>
          </a:p>
        </p:txBody>
      </p:sp>
      <p:sp>
        <p:nvSpPr>
          <p:cNvPr id="138" name="Rectangle 125">
            <a:extLst>
              <a:ext uri="{FF2B5EF4-FFF2-40B4-BE49-F238E27FC236}">
                <a16:creationId xmlns:a16="http://schemas.microsoft.com/office/drawing/2014/main" id="{E751AD45-9F51-46F7-A0B9-3D870891A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561" y="4678304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</a:t>
            </a:r>
          </a:p>
        </p:txBody>
      </p:sp>
      <p:sp>
        <p:nvSpPr>
          <p:cNvPr id="139" name="Rectangle 126">
            <a:extLst>
              <a:ext uri="{FF2B5EF4-FFF2-40B4-BE49-F238E27FC236}">
                <a16:creationId xmlns:a16="http://schemas.microsoft.com/office/drawing/2014/main" id="{785DF5AF-7F80-4623-BEB3-1843AE9B7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324" y="4662429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đội</a:t>
            </a:r>
          </a:p>
        </p:txBody>
      </p:sp>
      <p:sp>
        <p:nvSpPr>
          <p:cNvPr id="140" name="Rectangle 127">
            <a:extLst>
              <a:ext uri="{FF2B5EF4-FFF2-40B4-BE49-F238E27FC236}">
                <a16:creationId xmlns:a16="http://schemas.microsoft.com/office/drawing/2014/main" id="{AE314FD1-E1DD-4D4B-AA41-8EAE8DBFB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324" y="4662429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41" name="Rectangle 128">
            <a:extLst>
              <a:ext uri="{FF2B5EF4-FFF2-40B4-BE49-F238E27FC236}">
                <a16:creationId xmlns:a16="http://schemas.microsoft.com/office/drawing/2014/main" id="{A190ADF0-A8E2-45EB-96A9-7E0428291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611" y="4662429"/>
            <a:ext cx="1858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nhô màu mới,</a:t>
            </a:r>
          </a:p>
        </p:txBody>
      </p:sp>
      <p:sp>
        <p:nvSpPr>
          <p:cNvPr id="142" name="Rectangle 129">
            <a:extLst>
              <a:ext uri="{FF2B5EF4-FFF2-40B4-BE49-F238E27FC236}">
                <a16:creationId xmlns:a16="http://schemas.microsoft.com/office/drawing/2014/main" id="{EA1ABA14-CC8D-47D5-B9E3-58557E650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211" y="5103754"/>
            <a:ext cx="97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Mắt cá</a:t>
            </a:r>
          </a:p>
        </p:txBody>
      </p:sp>
      <p:sp>
        <p:nvSpPr>
          <p:cNvPr id="143" name="Rectangle 130">
            <a:extLst>
              <a:ext uri="{FF2B5EF4-FFF2-40B4-BE49-F238E27FC236}">
                <a16:creationId xmlns:a16="http://schemas.microsoft.com/office/drawing/2014/main" id="{FF6E4BEB-4D68-46F7-82BF-28DB66404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36" y="5094229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huy hoàng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44" name="Rectangle 131">
            <a:extLst>
              <a:ext uri="{FF2B5EF4-FFF2-40B4-BE49-F238E27FC236}">
                <a16:creationId xmlns:a16="http://schemas.microsoft.com/office/drawing/2014/main" id="{D039C450-43E1-40F6-95A8-30C17F42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7349" y="5078354"/>
            <a:ext cx="2239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dặm phơi.</a:t>
            </a:r>
          </a:p>
        </p:txBody>
      </p:sp>
      <p:sp>
        <p:nvSpPr>
          <p:cNvPr id="145" name="Text Box 132">
            <a:extLst>
              <a:ext uri="{FF2B5EF4-FFF2-40B4-BE49-F238E27FC236}">
                <a16:creationId xmlns:a16="http://schemas.microsoft.com/office/drawing/2014/main" id="{374E143F-8615-4F76-95C8-A98064A19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777" y="5861109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charset="0"/>
              </a:rPr>
              <a:t>HUY CẬN</a:t>
            </a:r>
          </a:p>
        </p:txBody>
      </p:sp>
      <p:sp>
        <p:nvSpPr>
          <p:cNvPr id="146" name="Rectangle 133">
            <a:extLst>
              <a:ext uri="{FF2B5EF4-FFF2-40B4-BE49-F238E27FC236}">
                <a16:creationId xmlns:a16="http://schemas.microsoft.com/office/drawing/2014/main" id="{50A715FC-6332-4D9F-B59A-C614F39C4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636" y="3882967"/>
            <a:ext cx="1322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gió  khơi,</a:t>
            </a:r>
          </a:p>
        </p:txBody>
      </p:sp>
      <p:sp>
        <p:nvSpPr>
          <p:cNvPr id="147" name="Text Box 135">
            <a:extLst>
              <a:ext uri="{FF2B5EF4-FFF2-40B4-BE49-F238E27FC236}">
                <a16:creationId xmlns:a16="http://schemas.microsoft.com/office/drawing/2014/main" id="{4C01D428-6FCE-4EFD-A5B3-545B2C59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572" y="305773"/>
            <a:ext cx="657752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iCiel Cadena" panose="02000503000000020004" pitchFamily="2" charset="0"/>
              </a:rPr>
              <a:t>ĐOÀN THUYỀN ĐÁNH CÁ</a:t>
            </a:r>
          </a:p>
        </p:txBody>
      </p:sp>
    </p:spTree>
    <p:extLst>
      <p:ext uri="{BB962C8B-B14F-4D97-AF65-F5344CB8AC3E}">
        <p14:creationId xmlns:p14="http://schemas.microsoft.com/office/powerpoint/2010/main" val="3146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0" grpId="1"/>
      <p:bldP spid="141" grpId="0"/>
      <p:bldP spid="142" grpId="0"/>
      <p:bldP spid="143" grpId="0"/>
      <p:bldP spid="144" grpId="0"/>
      <p:bldP spid="1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878495" y="2380304"/>
            <a:ext cx="583525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CỦNG CỐ</a:t>
            </a:r>
            <a:endParaRPr lang="en-US" sz="115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C1215-6821-4AB8-A565-887C762E5B6C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2BE3D0-3129-4C82-96D1-2D59C9738C9A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36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" y="4328326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479024"/>
            <a:ext cx="11264226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6000" b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Bài thơ ca ngợi điều gì?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99566" y="3236547"/>
            <a:ext cx="10435881" cy="1601405"/>
            <a:chOff x="203639" y="2776947"/>
            <a:chExt cx="10972964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của người dân lao động trên biển.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99566" y="4932688"/>
            <a:ext cx="10408060" cy="1529012"/>
            <a:chOff x="5092101" y="2827761"/>
            <a:chExt cx="10943711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huy hoàng của biển, vẻ đẹp của những người lao động trên biển. 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2101" y="2827761"/>
              <a:ext cx="825337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672619" y="1650689"/>
            <a:ext cx="10535007" cy="1567566"/>
            <a:chOff x="493740" y="4425702"/>
            <a:chExt cx="11077193" cy="16289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7" y="4744591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400" b="1">
                  <a:solidFill>
                    <a:srgbClr val="002060"/>
                  </a:solidFill>
                  <a:latin typeface="Calibri"/>
                </a:rPr>
                <a:t>Vẻ đẹp huy hoàng của biển.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740" y="4425702"/>
              <a:ext cx="972294" cy="1091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30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7E5B0-C5C9-4BC4-A27B-CB28EF19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EBA75-0AD9-4588-AE7E-38844337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95095" y="237089"/>
            <a:ext cx="10176236" cy="568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1: </a:t>
            </a:r>
          </a:p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những dòng in đậm ở đầu bản tin và cho biết nó có tác dụng gì?</a:t>
            </a:r>
            <a:endParaRPr lang="en-US" sz="5400" dirty="0">
              <a:solidFill>
                <a:srgbClr val="00B0F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4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07882" y="642442"/>
            <a:ext cx="10176236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2: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đoạn: </a:t>
            </a:r>
            <a:r>
              <a:rPr lang="vi-VN" sz="5400">
                <a:solidFill>
                  <a:srgbClr val="C00000"/>
                </a:solidFill>
                <a:latin typeface="iCiel Cadena" panose="02000503000000020004" pitchFamily="2" charset="0"/>
              </a:rPr>
              <a:t>“UNICEF Việt Nam … Kiên Giang.”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>
                <a:solidFill>
                  <a:srgbClr val="00B0F0"/>
                </a:solidFill>
                <a:latin typeface="iCiel Cadena" panose="02000503000000020004" pitchFamily="2" charset="0"/>
              </a:rPr>
              <a:t>	Cho biết thiếu nhi hưởng ứng cuộc thi như thế nào?</a:t>
            </a:r>
          </a:p>
        </p:txBody>
      </p:sp>
      <p:pic>
        <p:nvPicPr>
          <p:cNvPr id="5" name="图片 13">
            <a:hlinkClick r:id="rId4" action="ppaction://hlinksldjump"/>
            <a:extLst>
              <a:ext uri="{FF2B5EF4-FFF2-40B4-BE49-F238E27FC236}">
                <a16:creationId xmlns:a16="http://schemas.microsoft.com/office/drawing/2014/main" id="{01C8F5F3-7632-4ECD-884F-5CAD88103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162A2D3D-D442-4991-97E9-5332D0737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46" y="-133165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723514" y="257362"/>
            <a:ext cx="10744971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3: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 </a:t>
            </a:r>
            <a:r>
              <a:rPr lang="en-US" sz="5400">
                <a:solidFill>
                  <a:srgbClr val="C00000"/>
                </a:solidFill>
                <a:latin typeface="iCiel Cadena" panose="02000503000000020004" pitchFamily="2" charset="0"/>
              </a:rPr>
              <a:t>“Chỉ cần điểm qua … 12 tuổi, giải ba”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Cho biết điều gì cho thấy các em có nhận thức tốt về chủ đề cuộc thi?</a:t>
            </a:r>
          </a:p>
        </p:txBody>
      </p:sp>
    </p:spTree>
    <p:extLst>
      <p:ext uri="{BB962C8B-B14F-4D97-AF65-F5344CB8AC3E}">
        <p14:creationId xmlns:p14="http://schemas.microsoft.com/office/powerpoint/2010/main" val="42664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07882" y="0"/>
            <a:ext cx="10176236" cy="596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4: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đoạn: </a:t>
            </a:r>
            <a:r>
              <a:rPr lang="en-US" sz="5400">
                <a:solidFill>
                  <a:srgbClr val="C00000"/>
                </a:solidFill>
                <a:latin typeface="iCiel Cadena" panose="02000503000000020004" pitchFamily="2" charset="0"/>
              </a:rPr>
              <a:t>“60 bức tranh … sáng tạo đến bất ngờ”.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Cho biết những nhận xét nào thể hiện sự đánh giá cao khả năng thẩm mĩ của các em?</a:t>
            </a:r>
          </a:p>
        </p:txBody>
      </p:sp>
      <p:pic>
        <p:nvPicPr>
          <p:cNvPr id="5" name="图片 13">
            <a:hlinkClick r:id="rId4" action="ppaction://hlinksldjump"/>
            <a:extLst>
              <a:ext uri="{FF2B5EF4-FFF2-40B4-BE49-F238E27FC236}">
                <a16:creationId xmlns:a16="http://schemas.microsoft.com/office/drawing/2014/main" id="{804D77A6-FCA4-4F65-AFCE-58C2BB683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79992" y="2370896"/>
            <a:ext cx="61734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6B28B-4A7E-43BA-9DB3-A0587AA8AE05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EF2C8-8595-44AA-99BB-1C9353EAE7AF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437486-108A-4003-9D9A-CAF8B9127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D1A29D-BC17-42E4-AC79-C10CE868B3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402BBE-03F3-485C-A6F1-122789E66A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13E77D-81F3-4639-AEC7-167F1293E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0D9F47-0F66-4EED-A048-4D55007ED9A9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4E940B-88F8-4B9D-A932-5F57A0027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3F962-64AD-443C-BF58-C47342F0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8B69A4-BD88-480A-95AA-71C01E45EF99}"/>
              </a:ext>
            </a:extLst>
          </p:cNvPr>
          <p:cNvSpPr/>
          <p:nvPr/>
        </p:nvSpPr>
        <p:spPr>
          <a:xfrm>
            <a:off x="241475" y="1871388"/>
            <a:ext cx="86677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ĐOÀN THUYỀN</a:t>
            </a:r>
            <a:endParaRPr lang="en-US" sz="9600" b="0" cap="none" spc="0">
              <a:ln w="381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8D5DA-AAA7-4600-86E6-F94F03BA6BC1}"/>
              </a:ext>
            </a:extLst>
          </p:cNvPr>
          <p:cNvSpPr/>
          <p:nvPr/>
        </p:nvSpPr>
        <p:spPr>
          <a:xfrm>
            <a:off x="1906994" y="3445666"/>
            <a:ext cx="53367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ĐÁNH CÁ</a:t>
            </a:r>
          </a:p>
        </p:txBody>
      </p:sp>
    </p:spTree>
    <p:extLst>
      <p:ext uri="{BB962C8B-B14F-4D97-AF65-F5344CB8AC3E}">
        <p14:creationId xmlns:p14="http://schemas.microsoft.com/office/powerpoint/2010/main" val="25197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8460322" y="-1127445"/>
            <a:ext cx="5401666" cy="56980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111424" y="-15345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31956" y="779369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850214" y="779369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993DDB0-3113-48CB-9937-930E09C758B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GHzU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xh81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GHzU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MYfN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MYfN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MYfN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MYfN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Axh81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Ayh81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MofNSpXukX5LAAAAawAAABsAAAB1bml2ZXJzYWwvdW5pdmVyc2FsLnBuZy54bWyzsa/IzVEoSy0qzszPs1Uy1DNQsrfj5bIpKEoty0wtV6gAigEFIUBJoRLINUJwyzNTSjKAQgbmZgjBjNTM9IwSWyULA3O4oD7QTABQSwECAAAUAAIACAAxh81KFQ6tKGQEAAAHEQAAHQAAAAAAAAABAAAAAAAAAAAAdW5pdmVyc2FsL2NvbW1vbl9tZXNzYWdlcy5sbmdQSwECAAAUAAIACAAxh81KCH4LIykDAACGDAAAJwAAAAAAAAABAAAAAACfBAAAdW5pdmVyc2FsL2ZsYXNoX3B1Ymxpc2hpbmdfc2V0dGluZ3MueG1sUEsBAgAAFAACAAgAMYfNSrX8CWS6AgAAVQoAACEAAAAAAAAAAQAAAAAADQgAAHVuaXZlcnNhbC9mbGFzaF9za2luX3NldHRpbmdzLnhtbFBLAQIAABQAAgAIADGHzUoqlg9n/gIAAJcLAAAmAAAAAAAAAAEAAAAAAAYLAAB1bml2ZXJzYWwvaHRtbF9wdWJsaXNoaW5nX3NldHRpbmdzLnhtbFBLAQIAABQAAgAIADGHzUpocVKRmgEAAB8GAAAfAAAAAAAAAAEAAAAAAEgOAAB1bml2ZXJzYWwvaHRtbF9za2luX3NldHRpbmdzLmpzUEsBAgAAFAACAAgAMYfNSj08L9HBAAAA5QEAABoAAAAAAAAAAQAAAAAAHxAAAHVuaXZlcnNhbC9pMThuX3ByZXNldHMueG1sUEsBAgAAFAACAAgAMYfNSnL80YFnAAAAawAAABwAAAAAAAAAAQAAAAAAGBEAAHVuaXZlcnNhbC9sb2NhbF9zZXR0aW5ncy54bWxQSwECAAAUAAIACABElFdHI7RO+/sCAACwCAAAFAAAAAAAAAABAAAAAAC5EQAAdW5pdmVyc2FsL3BsYXllci54bWxQSwECAAAUAAIACAAxh81KsIcj9GwBAAD3AgAAKQAAAAAAAAABAAAAAADmFAAAdW5pdmVyc2FsL3NraW5fY3VzdG9taXphdGlvbl9zZXR0aW5ncy54bWxQSwECAAAUAAIACAAyh81KKoo35ocRAADwYQAAFwAAAAAAAAAAAAAAAACZFgAAdW5pdmVyc2FsL3VuaXZlcnNhbC5wbmdQSwECAAAUAAIACAAyh81Kle6RfksAAABrAAAAGwAAAAAAAAABAAAAAABVKAAAdW5pdmVyc2FsL3VuaXZlcnNhbC5wbmcueG1sUEsFBgAAAAALAAsASQMAANkoAAAAAA=="/>
  <p:tag name="ISPRING_PRESENTATION_TITLE" val="钓鱼的启示"/>
  <p:tag name="ISPRING_SCORM_PASSING_SCORE" val="100.000000"/>
  <p:tag name="ISPRING_OUTPUT_FOLDER" val="G:\第八批已完成作品\293675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975</Words>
  <Application>Microsoft Office PowerPoint</Application>
  <PresentationFormat>Widescreen</PresentationFormat>
  <Paragraphs>219</Paragraphs>
  <Slides>29</Slides>
  <Notes>27</Notes>
  <HiddenSlides>4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Arial</vt:lpstr>
      <vt:lpstr>Times New Roman</vt:lpstr>
      <vt:lpstr>Calibri</vt:lpstr>
      <vt:lpstr>UTM Caviar</vt:lpstr>
      <vt:lpstr>UTM Loko</vt:lpstr>
      <vt:lpstr>等线</vt:lpstr>
      <vt:lpstr>等线 Light</vt:lpstr>
      <vt:lpstr>UTM Gradoo</vt:lpstr>
      <vt:lpstr>SVN-Rio 2016</vt:lpstr>
      <vt:lpstr>Calibri Light</vt:lpstr>
      <vt:lpstr>UTM Spring</vt:lpstr>
      <vt:lpstr>UTM Showcard</vt:lpstr>
      <vt:lpstr>Lato Regular</vt:lpstr>
      <vt:lpstr>iCiel Cadena</vt:lpstr>
      <vt:lpstr>UTM A&amp;S Graceland</vt:lpstr>
      <vt:lpstr>Lato Light</vt:lpstr>
      <vt:lpstr>Lato Hairline</vt:lpstr>
      <vt:lpstr>Office 主题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Doan thuyen danh ca</dc:title>
  <dc:subject>Tap doc 4</dc:subject>
  <dc:creator>KTUTS</dc:creator>
  <cp:keywords>Uyen</cp:keywords>
  <cp:lastModifiedBy>admin</cp:lastModifiedBy>
  <cp:revision>149</cp:revision>
  <dcterms:created xsi:type="dcterms:W3CDTF">2017-08-17T00:31:41Z</dcterms:created>
  <dcterms:modified xsi:type="dcterms:W3CDTF">2022-02-26T09:21:47Z</dcterms:modified>
  <cp:version>J12</cp:version>
</cp:coreProperties>
</file>