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  <p:sldMasterId id="2147483753" r:id="rId3"/>
  </p:sldMasterIdLst>
  <p:notesMasterIdLst>
    <p:notesMasterId r:id="rId42"/>
  </p:notesMasterIdLst>
  <p:sldIdLst>
    <p:sldId id="256" r:id="rId4"/>
    <p:sldId id="387" r:id="rId5"/>
    <p:sldId id="402" r:id="rId6"/>
    <p:sldId id="433" r:id="rId7"/>
    <p:sldId id="312" r:id="rId8"/>
    <p:sldId id="429" r:id="rId9"/>
    <p:sldId id="430" r:id="rId10"/>
    <p:sldId id="436" r:id="rId11"/>
    <p:sldId id="406" r:id="rId12"/>
    <p:sldId id="405" r:id="rId13"/>
    <p:sldId id="438" r:id="rId14"/>
    <p:sldId id="414" r:id="rId15"/>
    <p:sldId id="415" r:id="rId16"/>
    <p:sldId id="420" r:id="rId17"/>
    <p:sldId id="416" r:id="rId18"/>
    <p:sldId id="418" r:id="rId19"/>
    <p:sldId id="434" r:id="rId20"/>
    <p:sldId id="421" r:id="rId21"/>
    <p:sldId id="422" r:id="rId22"/>
    <p:sldId id="425" r:id="rId23"/>
    <p:sldId id="268" r:id="rId24"/>
    <p:sldId id="269" r:id="rId25"/>
    <p:sldId id="437" r:id="rId26"/>
    <p:sldId id="435" r:id="rId27"/>
    <p:sldId id="441" r:id="rId28"/>
    <p:sldId id="442" r:id="rId29"/>
    <p:sldId id="443" r:id="rId30"/>
    <p:sldId id="444" r:id="rId31"/>
    <p:sldId id="445" r:id="rId32"/>
    <p:sldId id="446" r:id="rId33"/>
    <p:sldId id="447" r:id="rId34"/>
    <p:sldId id="448" r:id="rId35"/>
    <p:sldId id="449" r:id="rId36"/>
    <p:sldId id="450" r:id="rId37"/>
    <p:sldId id="451" r:id="rId38"/>
    <p:sldId id="452" r:id="rId39"/>
    <p:sldId id="453" r:id="rId40"/>
    <p:sldId id="454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E63031-AB91-4C43-9656-460619E44487}">
          <p14:sldIdLst/>
        </p14:section>
        <p14:section name="Untitled Section" id="{BCA5BCD3-0D95-4440-8141-82B4099B2B84}">
          <p14:sldIdLst>
            <p14:sldId id="256"/>
            <p14:sldId id="387"/>
            <p14:sldId id="402"/>
            <p14:sldId id="433"/>
            <p14:sldId id="312"/>
            <p14:sldId id="429"/>
            <p14:sldId id="430"/>
            <p14:sldId id="436"/>
            <p14:sldId id="406"/>
            <p14:sldId id="405"/>
            <p14:sldId id="438"/>
            <p14:sldId id="414"/>
            <p14:sldId id="415"/>
            <p14:sldId id="420"/>
            <p14:sldId id="416"/>
            <p14:sldId id="418"/>
            <p14:sldId id="434"/>
            <p14:sldId id="421"/>
            <p14:sldId id="422"/>
            <p14:sldId id="425"/>
            <p14:sldId id="268"/>
            <p14:sldId id="269"/>
            <p14:sldId id="437"/>
            <p14:sldId id="435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uyenlh82@gmail.com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99FF"/>
    <a:srgbClr val="FF0000"/>
    <a:srgbClr val="D60093"/>
    <a:srgbClr val="3399FF"/>
    <a:srgbClr val="009900"/>
    <a:srgbClr val="CC6600"/>
    <a:srgbClr val="FF0066"/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2600" autoAdjust="0"/>
  </p:normalViewPr>
  <p:slideViewPr>
    <p:cSldViewPr snapToGrid="0">
      <p:cViewPr varScale="1">
        <p:scale>
          <a:sx n="68" d="100"/>
          <a:sy n="68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46266-3DD2-4490-99B6-DD56D83DCC8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3939-AF03-4334-BA6F-D8B6322C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18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3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136" y="9957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526" y="43364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0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7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70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5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93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37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22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71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7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136" y="9957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526" y="43364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4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3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85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2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1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8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4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9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136" y="9957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526" y="43364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32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67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91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43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0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43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6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25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63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6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136" y="9957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526" y="43364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34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96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2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7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61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77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79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3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90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02" y="2194397"/>
            <a:ext cx="10397198" cy="102814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02" y="3390313"/>
            <a:ext cx="10397197" cy="278664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891118" y="4479"/>
            <a:ext cx="6370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201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84127" y="1013965"/>
            <a:ext cx="1011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cap="none" spc="0" baseline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ĂN XIN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7071" y="1637186"/>
            <a:ext cx="5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Theo</a:t>
            </a:r>
            <a:r>
              <a:rPr lang="en-US" sz="2000" dirty="0">
                <a:latin typeface="+mj-lt"/>
              </a:rPr>
              <a:t> TUỐC</a:t>
            </a:r>
            <a:r>
              <a:rPr lang="en-US" sz="2000" baseline="0" dirty="0">
                <a:latin typeface="+mj-lt"/>
              </a:rPr>
              <a:t>-GHÊ-NHÉP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41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6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951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65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85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25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56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54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810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19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4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8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24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94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48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91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805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10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97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308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43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9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7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55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66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77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949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285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05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27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5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3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7" r:id="rId2"/>
    <p:sldLayoutId id="2147483766" r:id="rId3"/>
    <p:sldLayoutId id="2147483765" r:id="rId4"/>
    <p:sldLayoutId id="2147483650" r:id="rId5"/>
    <p:sldLayoutId id="2147483651" r:id="rId6"/>
    <p:sldLayoutId id="2147483722" r:id="rId7"/>
    <p:sldLayoutId id="2147483710" r:id="rId8"/>
    <p:sldLayoutId id="2147483709" r:id="rId9"/>
    <p:sldLayoutId id="2147483652" r:id="rId10"/>
    <p:sldLayoutId id="2147483653" r:id="rId11"/>
    <p:sldLayoutId id="2147483654" r:id="rId12"/>
    <p:sldLayoutId id="2147483712" r:id="rId13"/>
    <p:sldLayoutId id="2147483655" r:id="rId14"/>
    <p:sldLayoutId id="2147483727" r:id="rId15"/>
    <p:sldLayoutId id="2147483726" r:id="rId16"/>
    <p:sldLayoutId id="2147483725" r:id="rId17"/>
    <p:sldLayoutId id="2147483724" r:id="rId18"/>
    <p:sldLayoutId id="2147483723" r:id="rId19"/>
    <p:sldLayoutId id="2147483721" r:id="rId20"/>
    <p:sldLayoutId id="2147483720" r:id="rId21"/>
    <p:sldLayoutId id="2147483719" r:id="rId22"/>
    <p:sldLayoutId id="2147483718" r:id="rId23"/>
    <p:sldLayoutId id="2147483717" r:id="rId24"/>
    <p:sldLayoutId id="2147483716" r:id="rId25"/>
    <p:sldLayoutId id="2147483715" r:id="rId26"/>
    <p:sldLayoutId id="2147483714" r:id="rId27"/>
    <p:sldLayoutId id="2147483713" r:id="rId28"/>
    <p:sldLayoutId id="2147483711" r:id="rId29"/>
    <p:sldLayoutId id="2147483708" r:id="rId30"/>
    <p:sldLayoutId id="2147483700" r:id="rId31"/>
    <p:sldLayoutId id="2147483698" r:id="rId32"/>
    <p:sldLayoutId id="2147483693" r:id="rId33"/>
    <p:sldLayoutId id="2147483688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75" r:id="rId3"/>
    <p:sldLayoutId id="2147483774" r:id="rId4"/>
    <p:sldLayoutId id="2147483773" r:id="rId5"/>
    <p:sldLayoutId id="2147483772" r:id="rId6"/>
    <p:sldLayoutId id="2147483770" r:id="rId7"/>
    <p:sldLayoutId id="2147483769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85" r:id="rId14"/>
    <p:sldLayoutId id="2147483784" r:id="rId15"/>
    <p:sldLayoutId id="2147483783" r:id="rId16"/>
    <p:sldLayoutId id="2147483782" r:id="rId17"/>
    <p:sldLayoutId id="2147483781" r:id="rId18"/>
    <p:sldLayoutId id="2147483780" r:id="rId19"/>
    <p:sldLayoutId id="2147483777" r:id="rId20"/>
    <p:sldLayoutId id="2147483776" r:id="rId21"/>
    <p:sldLayoutId id="2147483771" r:id="rId22"/>
    <p:sldLayoutId id="2147483768" r:id="rId23"/>
    <p:sldLayoutId id="2147483750" r:id="rId24"/>
    <p:sldLayoutId id="2147483751" r:id="rId25"/>
    <p:sldLayoutId id="214748375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133EB-B4A3-415A-A2B7-722D1B04FEDB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45D5-85CD-41F6-AB9B-3F3338398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8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79" r:id="rId8"/>
    <p:sldLayoutId id="2147483778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5836" y="2172265"/>
            <a:ext cx="84895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6" y="4318687"/>
            <a:ext cx="3661641" cy="2185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27FD90-B205-4562-BE58-D1597EAAA4A9}"/>
              </a:ext>
            </a:extLst>
          </p:cNvPr>
          <p:cNvSpPr/>
          <p:nvPr/>
        </p:nvSpPr>
        <p:spPr>
          <a:xfrm>
            <a:off x="4131645" y="2990331"/>
            <a:ext cx="89470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823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318"/>
            <a:ext cx="12507402" cy="78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6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33800" y="-76200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“Ba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152400"/>
            <a:ext cx="11811000" cy="713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Bu - ra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Tóoc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la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?  Bu-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ti-nô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moi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hòng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ra - ha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ma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“ Ba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thin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thít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Ba-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say.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 Bu - ra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	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ma.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– ma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nốc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Ba-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	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úng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Ở …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tr …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A-li-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A-di-li-ô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  	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	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nép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bốp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.Bu-ra-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lổm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ngổm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hốc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lao ra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spcBef>
                <a:spcPct val="50000"/>
              </a:spcBef>
            </a:pPr>
            <a:endParaRPr lang="en-US" alt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B347C5-A1A1-4F12-8206-6A1663875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6421" y="3718761"/>
            <a:ext cx="1273284" cy="83211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1E65FF-E9DE-44C4-9FBD-7DA933FC0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127" y="4375415"/>
            <a:ext cx="1437873" cy="10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00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are">
            <a:extLst>
              <a:ext uri="{FF2B5EF4-FFF2-40B4-BE49-F238E27FC236}">
                <a16:creationId xmlns:a16="http://schemas.microsoft.com/office/drawing/2014/main" id="{A223EB06-842B-4819-BC19-FCB7042F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DD11AFB9-FF32-42CB-BBA5-394590B2B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6237" y="2253804"/>
            <a:ext cx="5653825" cy="2267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09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73EF7993-F785-41F3-B135-CD7805F6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1" y="5627614"/>
            <a:ext cx="9812942" cy="112511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Bu-ra-ti-nô cần biết kho báu ở đâu.</a:t>
            </a:r>
            <a:endParaRPr lang="en-US" sz="32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12" y="4750573"/>
            <a:ext cx="8098316" cy="60890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nô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moi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lão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Ba-ra-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ba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51" y="4691342"/>
            <a:ext cx="914400" cy="83099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vi-VN" altLang="vi-VN" sz="40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637" y="943009"/>
            <a:ext cx="117447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 New Roman"/>
              </a:rPr>
              <a:t>    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bé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mũi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dài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rùa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bụng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Toóc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-la </a:t>
            </a:r>
            <a:r>
              <a:rPr lang="en-US" sz="2800" dirty="0" err="1">
                <a:latin typeface="Times  New Roman"/>
              </a:rPr>
              <a:t>tặng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để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mở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Nhưng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ấy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đâu</a:t>
            </a:r>
            <a:r>
              <a:rPr lang="en-US" sz="2800" dirty="0">
                <a:latin typeface="Times  New Roman"/>
              </a:rPr>
              <a:t>?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cách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moi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điều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bí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mật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chính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những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kẻ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độc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đang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hòng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đoạt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giá</a:t>
            </a:r>
            <a:r>
              <a:rPr lang="en-US" sz="2800" dirty="0">
                <a:latin typeface="Times  New Roman"/>
              </a:rPr>
              <a:t>.</a:t>
            </a:r>
            <a:r>
              <a:rPr lang="vi-VN" sz="2800" dirty="0">
                <a:latin typeface="Times  New Roman"/>
              </a:rPr>
              <a:t>      </a:t>
            </a:r>
            <a:endParaRPr lang="en-US" sz="2800" dirty="0">
              <a:latin typeface="Times  New Roman"/>
            </a:endParaRPr>
          </a:p>
          <a:p>
            <a:pPr algn="just"/>
            <a:r>
              <a:rPr lang="en-US" sz="2800" dirty="0">
                <a:latin typeface="Times  New Roman"/>
              </a:rPr>
              <a:t>     </a:t>
            </a:r>
            <a:r>
              <a:rPr lang="en-US" sz="2800" dirty="0" err="1">
                <a:latin typeface="Times  New Roman"/>
              </a:rPr>
              <a:t>Biết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Đu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rê</a:t>
            </a:r>
            <a:r>
              <a:rPr lang="en-US" sz="2800" dirty="0">
                <a:latin typeface="Times  New Roman"/>
              </a:rPr>
              <a:t>-ma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quán</a:t>
            </a:r>
            <a:r>
              <a:rPr lang="en-US" sz="2800" dirty="0">
                <a:latin typeface="Times  New Roman"/>
              </a:rPr>
              <a:t> “Ba </a:t>
            </a:r>
            <a:r>
              <a:rPr lang="en-US" sz="2800" dirty="0" err="1">
                <a:latin typeface="Times  New Roman"/>
              </a:rPr>
              <a:t>cá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bống</a:t>
            </a:r>
            <a:r>
              <a:rPr lang="en-US" sz="2800" dirty="0">
                <a:latin typeface="Times  New Roman"/>
              </a:rPr>
              <a:t>”,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chui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bình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trên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bàn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ăn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ngồi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im</a:t>
            </a:r>
            <a:r>
              <a:rPr lang="en-US" sz="2800" dirty="0">
                <a:latin typeface="Times  New Roman"/>
              </a:rPr>
              <a:t> thin </a:t>
            </a:r>
            <a:r>
              <a:rPr lang="en-US" sz="2800" dirty="0" err="1">
                <a:latin typeface="Times  New Roman"/>
              </a:rPr>
              <a:t>thít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latin typeface="Times  New Roman"/>
              </a:rPr>
              <a:t>    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uống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rượu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đã</a:t>
            </a:r>
            <a:r>
              <a:rPr lang="en-US" sz="2800" dirty="0">
                <a:latin typeface="Times  New Roman"/>
              </a:rPr>
              <a:t> say.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bộ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râu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lão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nói</a:t>
            </a:r>
            <a:r>
              <a:rPr lang="en-US" sz="2800" dirty="0"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latin typeface="Times  New Roman"/>
              </a:rPr>
              <a:t>  -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thằng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, ta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lò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sưởi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này</a:t>
            </a:r>
            <a:r>
              <a:rPr lang="en-US" sz="2800" dirty="0">
                <a:latin typeface="Times  New Roman"/>
              </a:rPr>
              <a:t>.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4274331" y="56760"/>
            <a:ext cx="2416203" cy="803847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383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3" y="0"/>
            <a:ext cx="1198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15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5" y="4986225"/>
            <a:ext cx="608974" cy="625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4000" b="1" dirty="0">
                <a:solidFill>
                  <a:srgbClr val="00B0F0"/>
                </a:solidFill>
              </a:rPr>
              <a:t>2</a:t>
            </a:r>
            <a:endParaRPr lang="vi-VN" altLang="vi-VN" sz="4000" b="1" dirty="0">
              <a:solidFill>
                <a:srgbClr val="00B0F0"/>
              </a:solidFill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4424154" y="28761"/>
            <a:ext cx="2242268" cy="666914"/>
          </a:xfrm>
          <a:prstGeom prst="star7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40395" y="652048"/>
            <a:ext cx="12192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Bu-ra-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Kho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hoảng,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Ở… Sau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Các-lô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59" y="5064281"/>
            <a:ext cx="9983455" cy="46912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/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Ba-ra-ba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Bong bóng Ý nghĩ: Hình đám mây 9">
            <a:extLst>
              <a:ext uri="{FF2B5EF4-FFF2-40B4-BE49-F238E27FC236}">
                <a16:creationId xmlns:a16="http://schemas.microsoft.com/office/drawing/2014/main" id="{D2297BD1-A4D1-4819-8CCC-CD0DF0E4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115"/>
            <a:ext cx="11245708" cy="101922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thét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hai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6939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413439"/>
            <a:ext cx="935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  <a:latin typeface="Times  New Roman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2486"/>
            <a:ext cx="12192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A-li-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A-di-li-ô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4674168" y="0"/>
            <a:ext cx="2410443" cy="527177"/>
          </a:xfrm>
          <a:prstGeom prst="star1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AF94A87D-7CED-453D-A1F9-C451FB47C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37" y="4831676"/>
            <a:ext cx="747422" cy="489564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2800" b="1" dirty="0">
                <a:solidFill>
                  <a:srgbClr val="FF0000"/>
                </a:solidFill>
              </a:rPr>
              <a:t>3</a:t>
            </a:r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91EA53-E7B2-466A-AADF-B08CDDF0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96" y="4873887"/>
            <a:ext cx="10476089" cy="4895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gặp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nguy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thoát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sao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2" name="Bong bóng Ý nghĩ: Hình đám mây 9">
            <a:extLst>
              <a:ext uri="{FF2B5EF4-FFF2-40B4-BE49-F238E27FC236}">
                <a16:creationId xmlns:a16="http://schemas.microsoft.com/office/drawing/2014/main" id="{E0006321-3449-4571-A1AB-E96DB8CE2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1" y="5329287"/>
            <a:ext cx="10576166" cy="162711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A-li-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mèo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A-di-li-ô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biết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dịp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bọn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há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hốc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mồm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nhiên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ngoài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214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6807" y="312738"/>
            <a:ext cx="156774" cy="3105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/>
            <a:endParaRPr lang="en-US" sz="3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19" y="2011794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83" y="2474677"/>
            <a:ext cx="914400" cy="83099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4000" b="1" dirty="0">
                <a:solidFill>
                  <a:srgbClr val="0099FF"/>
                </a:solidFill>
              </a:rPr>
              <a:t>4</a:t>
            </a:r>
            <a:endParaRPr lang="vi-VN" altLang="vi-VN" sz="4000" b="1" dirty="0">
              <a:solidFill>
                <a:srgbClr val="0099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413439"/>
            <a:ext cx="935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  <a:latin typeface="Times  New Roman"/>
              </a:rPr>
              <a:t>.</a:t>
            </a:r>
          </a:p>
        </p:txBody>
      </p:sp>
      <p:sp>
        <p:nvSpPr>
          <p:cNvPr id="9" name="Bong bóng Ý nghĩ: Hình đám mây 9">
            <a:extLst>
              <a:ext uri="{FF2B5EF4-FFF2-40B4-BE49-F238E27FC236}">
                <a16:creationId xmlns:a16="http://schemas.microsoft.com/office/drawing/2014/main" id="{73EF7993-F785-41F3-B135-CD7805F6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2713" y="2601884"/>
            <a:ext cx="187294" cy="6650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>
              <a:lumMod val="6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Cậu Bé Người Gỗ Pinocchio - Sự trở lại của một trong những biểu tượng hoạt  hình nổi tiếng nhất thế giới | Tin tức, Lịch chiế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ậu Bé Người Gỗ Pinocchio - Sự trở lại của một trong những biểu tượng hoạt  hình nổi tiếng nhất thế giới | Tin tức, Lịch chiế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19" y="2395676"/>
            <a:ext cx="8641298" cy="13874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chi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ngộ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nghĩnh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lí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thú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492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/>
      <p:bldP spid="19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CDB04A2-1544-4129-8FF7-C55CC6D1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6" y="7937"/>
            <a:ext cx="9990013" cy="73231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35E496B-5DA3-4348-84BA-FEDE325E5E62}"/>
              </a:ext>
            </a:extLst>
          </p:cNvPr>
          <p:cNvSpPr txBox="1"/>
          <p:nvPr/>
        </p:nvSpPr>
        <p:spPr>
          <a:xfrm>
            <a:off x="2910177" y="617537"/>
            <a:ext cx="86690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 </a:t>
            </a:r>
            <a:r>
              <a:rPr lang="en-US" sz="2800" b="1" dirty="0"/>
              <a:t>                         </a:t>
            </a:r>
            <a:r>
              <a:rPr lang="en-US" sz="2600" b="1" dirty="0" err="1"/>
              <a:t>Thứ</a:t>
            </a:r>
            <a:r>
              <a:rPr lang="en-US" sz="2600" b="1" dirty="0"/>
              <a:t> </a:t>
            </a:r>
            <a:r>
              <a:rPr lang="en-US" sz="2600" b="1" dirty="0" err="1"/>
              <a:t>tư</a:t>
            </a:r>
            <a:r>
              <a:rPr lang="en-US" sz="2600" b="1" dirty="0"/>
              <a:t> </a:t>
            </a:r>
            <a:r>
              <a:rPr lang="en-US" sz="2600" b="1" dirty="0" err="1"/>
              <a:t>ngày</a:t>
            </a:r>
            <a:r>
              <a:rPr lang="en-US" sz="2600" b="1" dirty="0"/>
              <a:t> 05 </a:t>
            </a:r>
            <a:r>
              <a:rPr lang="en-US" sz="2600" b="1" dirty="0" err="1"/>
              <a:t>tháng</a:t>
            </a:r>
            <a:r>
              <a:rPr lang="en-US" sz="2600" b="1" dirty="0"/>
              <a:t> 01 </a:t>
            </a:r>
            <a:r>
              <a:rPr lang="en-US" sz="2600" b="1" dirty="0" err="1"/>
              <a:t>năm</a:t>
            </a:r>
            <a:r>
              <a:rPr lang="en-US" sz="2600" b="1" dirty="0"/>
              <a:t> 2022</a:t>
            </a:r>
          </a:p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                                      </a:t>
            </a:r>
            <a:r>
              <a:rPr lang="en-US" sz="2600" u="sng" dirty="0" err="1">
                <a:latin typeface="HP001 4 hàng" panose="020B0603050302020204" pitchFamily="34" charset="-93"/>
              </a:rPr>
              <a:t>Tập</a:t>
            </a:r>
            <a:r>
              <a:rPr lang="en-US" sz="2600" u="sng" dirty="0">
                <a:latin typeface="HP001 4 hàng" panose="020B0603050302020204" pitchFamily="34" charset="-93"/>
              </a:rPr>
              <a:t> </a:t>
            </a:r>
            <a:r>
              <a:rPr lang="en-US" sz="2600" u="sng" dirty="0" err="1">
                <a:latin typeface="HP001 4 hàng" panose="020B0603050302020204" pitchFamily="34" charset="-93"/>
              </a:rPr>
              <a:t>đọc</a:t>
            </a:r>
            <a:endParaRPr lang="en-US" sz="2600" u="sng" dirty="0">
              <a:latin typeface="HP001 4 hàng" panose="020B0603050302020204" pitchFamily="34" charset="-93"/>
            </a:endParaRPr>
          </a:p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                     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Trong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quán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ăn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“Ba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cá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bống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”</a:t>
            </a:r>
          </a:p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     </a:t>
            </a:r>
            <a:r>
              <a:rPr lang="en-US" sz="2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Nội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dung:</a:t>
            </a:r>
          </a:p>
          <a:p>
            <a:r>
              <a:rPr lang="en-US" sz="2600" b="1" dirty="0">
                <a:latin typeface="HP001 4 hàng" panose="020B0603050302020204" pitchFamily="34" charset="-93"/>
              </a:rPr>
              <a:t>      Ca </a:t>
            </a:r>
            <a:r>
              <a:rPr lang="en-US" sz="2600" b="1" dirty="0" err="1">
                <a:latin typeface="HP001 4 hàng" panose="020B0603050302020204" pitchFamily="34" charset="-93"/>
              </a:rPr>
              <a:t>ngợi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chú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bé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người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gỗ</a:t>
            </a:r>
            <a:r>
              <a:rPr lang="en-US" sz="2600" b="1" dirty="0">
                <a:latin typeface="HP001 4 hàng" panose="020B0603050302020204" pitchFamily="34" charset="-93"/>
              </a:rPr>
              <a:t> Bu-ra-</a:t>
            </a:r>
            <a:r>
              <a:rPr lang="en-US" sz="2600" b="1" dirty="0" err="1">
                <a:latin typeface="HP001 4 hàng" panose="020B0603050302020204" pitchFamily="34" charset="-93"/>
              </a:rPr>
              <a:t>ti</a:t>
            </a:r>
            <a:r>
              <a:rPr lang="en-US" sz="2600" b="1" dirty="0">
                <a:latin typeface="HP001 4 hàng" panose="020B0603050302020204" pitchFamily="34" charset="-93"/>
              </a:rPr>
              <a:t>-</a:t>
            </a:r>
            <a:r>
              <a:rPr lang="en-US" sz="2600" b="1" dirty="0" err="1">
                <a:latin typeface="HP001 4 hàng" panose="020B0603050302020204" pitchFamily="34" charset="-93"/>
              </a:rPr>
              <a:t>nô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thông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minh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đã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biết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dùng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mưu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moi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được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bí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mật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về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chiếc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chìa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khóa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vàng</a:t>
            </a:r>
            <a:r>
              <a:rPr lang="en-US" sz="2600" b="1" dirty="0">
                <a:latin typeface="HP001 4 hàng" panose="020B0603050302020204" pitchFamily="34" charset="-93"/>
              </a:rPr>
              <a:t> ở </a:t>
            </a:r>
            <a:r>
              <a:rPr lang="en-US" sz="2600" b="1" dirty="0" err="1">
                <a:latin typeface="HP001 4 hàng" panose="020B0603050302020204" pitchFamily="34" charset="-93"/>
              </a:rPr>
              <a:t>những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kẻ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độc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ác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đang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tìm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cách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bắt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chú</a:t>
            </a:r>
            <a:r>
              <a:rPr lang="en-US" sz="2600" b="1" dirty="0">
                <a:latin typeface="HP001 4 hàng" panose="020B0603050302020204" pitchFamily="34" charset="-93"/>
              </a:rPr>
              <a:t>. </a:t>
            </a:r>
            <a:endParaRPr lang="en-US" sz="2600" b="1" dirty="0"/>
          </a:p>
          <a:p>
            <a:endParaRPr lang="vi-VN" sz="3200" b="1" dirty="0">
              <a:solidFill>
                <a:srgbClr val="002060"/>
              </a:solidFill>
            </a:endParaRPr>
          </a:p>
          <a:p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449784"/>
            <a:ext cx="2084719" cy="3551586"/>
          </a:xfrm>
          <a:prstGeom prst="rect">
            <a:avLst/>
          </a:prstGeom>
        </p:spPr>
      </p:pic>
      <p:sp>
        <p:nvSpPr>
          <p:cNvPr id="5" name="AutoShape 2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2287940" y="51723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4090466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33AF7A3-5414-4334-BCCD-2084B4509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3" y="1441607"/>
            <a:ext cx="11321934" cy="624839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74598B2-9C5C-448C-B76B-47FFF3B91634}"/>
              </a:ext>
            </a:extLst>
          </p:cNvPr>
          <p:cNvSpPr txBox="1"/>
          <p:nvPr/>
        </p:nvSpPr>
        <p:spPr>
          <a:xfrm>
            <a:off x="1665316" y="1346661"/>
            <a:ext cx="9144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Juni" pitchFamily="2" charset="0"/>
            </a:endParaRP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cảm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</a:p>
          <a:p>
            <a:pPr algn="ctr"/>
            <a:r>
              <a:rPr lang="en-US" sz="3200" b="1" dirty="0">
                <a:ln w="11430"/>
                <a:latin typeface="VNI-Juni" pitchFamily="2" charset="0"/>
              </a:rPr>
              <a:t>                          </a:t>
            </a:r>
            <a:r>
              <a:rPr lang="en-US" b="1" dirty="0">
                <a:ln w="11430"/>
                <a:latin typeface="VNI-Juni" pitchFamily="2" charset="0"/>
              </a:rPr>
              <a:t>                                                         </a:t>
            </a: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uchon" pitchFamily="2" charset="0"/>
              </a:rPr>
              <a:t> </a:t>
            </a:r>
            <a:endParaRPr lang="vi-VN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F59F03-378B-45DD-9BF1-047E6ED1CFAA}"/>
              </a:ext>
            </a:extLst>
          </p:cNvPr>
          <p:cNvSpPr txBox="1"/>
          <p:nvPr/>
        </p:nvSpPr>
        <p:spPr>
          <a:xfrm>
            <a:off x="4139738" y="2377980"/>
            <a:ext cx="5974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nhanh,bất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ngờ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Bu-ra-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thét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dọa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nạt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lão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Ba-ra-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hùng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hổ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ấp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úng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cáo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A-li-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chậm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rãi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ranh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mảnh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D9C2C29-0E06-459B-8A30-2EF73D08082E}"/>
              </a:ext>
            </a:extLst>
          </p:cNvPr>
          <p:cNvSpPr txBox="1"/>
          <p:nvPr/>
        </p:nvSpPr>
        <p:spPr>
          <a:xfrm>
            <a:off x="1958008" y="-38334"/>
            <a:ext cx="81560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HP001 4 hàng" panose="020B0603050302020204" pitchFamily="34" charset="-93"/>
              </a:rPr>
              <a:t>Thứ</a:t>
            </a:r>
            <a:r>
              <a:rPr lang="en-US" sz="2800" b="1" dirty="0"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</a:rPr>
              <a:t>tư</a:t>
            </a:r>
            <a:r>
              <a:rPr lang="en-US" sz="2800" b="1" dirty="0"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latin typeface="HP001 4 hàng" panose="020B0603050302020204" pitchFamily="34" charset="-93"/>
              </a:rPr>
              <a:t>ngày</a:t>
            </a:r>
            <a:r>
              <a:rPr lang="en-US" sz="2800" b="1" dirty="0">
                <a:latin typeface="HP001 4 hàng" panose="020B0603050302020204" pitchFamily="34" charset="-93"/>
              </a:rPr>
              <a:t> 05 </a:t>
            </a:r>
            <a:r>
              <a:rPr lang="en-US" sz="2800" b="1" dirty="0" err="1">
                <a:latin typeface="HP001 4 hàng" panose="020B0603050302020204" pitchFamily="34" charset="-93"/>
              </a:rPr>
              <a:t>tháng</a:t>
            </a:r>
            <a:r>
              <a:rPr lang="en-US" sz="2800" b="1" dirty="0">
                <a:latin typeface="HP001 4 hàng" panose="020B0603050302020204" pitchFamily="34" charset="-93"/>
              </a:rPr>
              <a:t> 01 </a:t>
            </a:r>
            <a:r>
              <a:rPr lang="en-US" sz="2800" b="1" dirty="0" err="1">
                <a:latin typeface="HP001 4 hàng" panose="020B0603050302020204" pitchFamily="34" charset="-93"/>
              </a:rPr>
              <a:t>năm</a:t>
            </a:r>
            <a:r>
              <a:rPr lang="en-US" sz="2800" b="1" dirty="0">
                <a:latin typeface="HP001 4 hàng" panose="020B0603050302020204" pitchFamily="34" charset="-93"/>
              </a:rPr>
              <a:t> 2022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u="sng" dirty="0" err="1">
                <a:latin typeface="Times  New Roman"/>
              </a:rPr>
              <a:t>Tập</a:t>
            </a:r>
            <a:r>
              <a:rPr lang="en-US" sz="2800" b="1" u="sng" dirty="0">
                <a:latin typeface="Times  New Roman"/>
              </a:rPr>
              <a:t> </a:t>
            </a:r>
            <a:r>
              <a:rPr lang="en-US" sz="2800" b="1" u="sng" dirty="0" err="1">
                <a:latin typeface="Times  New Roman"/>
              </a:rPr>
              <a:t>đọc</a:t>
            </a:r>
            <a:endParaRPr lang="en-US" sz="2800" b="1" u="sng" dirty="0"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50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5779362" y="116212"/>
            <a:ext cx="6306141" cy="6741787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A9665E-F34E-495B-8228-E904BC0D96E3}"/>
              </a:ext>
            </a:extLst>
          </p:cNvPr>
          <p:cNvSpPr txBox="1"/>
          <p:nvPr/>
        </p:nvSpPr>
        <p:spPr>
          <a:xfrm>
            <a:off x="636233" y="81746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2E9CD-4B59-406E-94E1-52C293E9862E}"/>
              </a:ext>
            </a:extLst>
          </p:cNvPr>
          <p:cNvSpPr txBox="1"/>
          <p:nvPr/>
        </p:nvSpPr>
        <p:spPr>
          <a:xfrm>
            <a:off x="179033" y="1202925"/>
            <a:ext cx="4384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Bu -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7405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/>
          <p:cNvSpPr txBox="1">
            <a:spLocks noChangeArrowheads="1"/>
          </p:cNvSpPr>
          <p:nvPr/>
        </p:nvSpPr>
        <p:spPr bwMode="auto">
          <a:xfrm>
            <a:off x="0" y="655630"/>
            <a:ext cx="12192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A-li-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A-di-li-ô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Bu-ra-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hốc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ngác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545378" y="2261058"/>
            <a:ext cx="2923385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 flipV="1">
            <a:off x="8945995" y="2261058"/>
            <a:ext cx="1328485" cy="2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 flipV="1">
            <a:off x="1044927" y="3927077"/>
            <a:ext cx="2133700" cy="1253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 flipV="1">
            <a:off x="4504221" y="3928331"/>
            <a:ext cx="934590" cy="13991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12403772" y="655630"/>
            <a:ext cx="286097" cy="1174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3886201" y="304800"/>
            <a:ext cx="4264377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D6009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1905001" y="533400"/>
            <a:ext cx="8517571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12546820" y="1094197"/>
            <a:ext cx="333292" cy="19669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/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1CE84B4-E4F1-4450-90F3-962B9FF10C3C}"/>
              </a:ext>
            </a:extLst>
          </p:cNvPr>
          <p:cNvSpPr txBox="1"/>
          <p:nvPr/>
        </p:nvSpPr>
        <p:spPr>
          <a:xfrm>
            <a:off x="1640277" y="68026"/>
            <a:ext cx="8517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cảm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E67FCFF1-2A08-4F12-90A5-392B6CD129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9068" y="4978363"/>
            <a:ext cx="21337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1" name="Line 30">
            <a:extLst>
              <a:ext uri="{FF2B5EF4-FFF2-40B4-BE49-F238E27FC236}">
                <a16:creationId xmlns:a16="http://schemas.microsoft.com/office/drawing/2014/main" id="{5DF5C267-C1BE-4E28-9FE5-8D683BD56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3162" y="5656810"/>
            <a:ext cx="1558838" cy="7339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2" name="Line 30">
            <a:extLst>
              <a:ext uri="{FF2B5EF4-FFF2-40B4-BE49-F238E27FC236}">
                <a16:creationId xmlns:a16="http://schemas.microsoft.com/office/drawing/2014/main" id="{1A109A47-D21D-474C-AE45-8D70808F4B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6887" y="6046827"/>
            <a:ext cx="1044926" cy="152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3" name="Line 30">
            <a:extLst>
              <a:ext uri="{FF2B5EF4-FFF2-40B4-BE49-F238E27FC236}">
                <a16:creationId xmlns:a16="http://schemas.microsoft.com/office/drawing/2014/main" id="{ED947FCF-3DF8-46F9-86AB-4F9006B1D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78624" y="6062064"/>
            <a:ext cx="490921" cy="274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2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5" name="Oval 27"/>
          <p:cNvSpPr>
            <a:spLocks noChangeArrowheads="1"/>
          </p:cNvSpPr>
          <p:nvPr/>
        </p:nvSpPr>
        <p:spPr bwMode="auto">
          <a:xfrm>
            <a:off x="2048933" y="3886200"/>
            <a:ext cx="7239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505200" y="609601"/>
            <a:ext cx="624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2133600" y="1676401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1986844" y="454819"/>
            <a:ext cx="8077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Bu-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ti-nô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-ha?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nguồn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2133600" y="3886200"/>
            <a:ext cx="7772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A-li-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792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743200" y="3048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505200" y="609601"/>
            <a:ext cx="624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981200" y="1676401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828800" y="439739"/>
            <a:ext cx="8458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gỗ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(Bu-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ti-nô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A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minh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B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C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D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Oval 27"/>
          <p:cNvSpPr>
            <a:spLocks noChangeArrowheads="1"/>
          </p:cNvSpPr>
          <p:nvPr/>
        </p:nvSpPr>
        <p:spPr bwMode="auto">
          <a:xfrm>
            <a:off x="2037644" y="4200878"/>
            <a:ext cx="7239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47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CDB04A2-1544-4129-8FF7-C55CC6D1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6" y="7937"/>
            <a:ext cx="9990013" cy="73231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35E496B-5DA3-4348-84BA-FEDE325E5E62}"/>
              </a:ext>
            </a:extLst>
          </p:cNvPr>
          <p:cNvSpPr txBox="1"/>
          <p:nvPr/>
        </p:nvSpPr>
        <p:spPr>
          <a:xfrm>
            <a:off x="2910177" y="617537"/>
            <a:ext cx="866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 </a:t>
            </a:r>
            <a:r>
              <a:rPr lang="en-US" sz="2800" b="1" dirty="0"/>
              <a:t>                         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449784"/>
            <a:ext cx="2084719" cy="3551586"/>
          </a:xfrm>
          <a:prstGeom prst="rect">
            <a:avLst/>
          </a:prstGeom>
        </p:spPr>
      </p:pic>
      <p:sp>
        <p:nvSpPr>
          <p:cNvPr id="5" name="AutoShape 2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2287940" y="51723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FF24FB2-288D-4D13-A8E0-2779735A0EDA}"/>
              </a:ext>
            </a:extLst>
          </p:cNvPr>
          <p:cNvSpPr txBox="1"/>
          <p:nvPr/>
        </p:nvSpPr>
        <p:spPr>
          <a:xfrm>
            <a:off x="4156364" y="1370697"/>
            <a:ext cx="5893723" cy="16619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</a:rPr>
              <a:t>Dặn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dò</a:t>
            </a:r>
            <a:endParaRPr lang="vi-VN" sz="2800" b="1" dirty="0">
              <a:solidFill>
                <a:srgbClr val="00206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</a:t>
            </a:r>
            <a:r>
              <a:rPr lang="vi-VN" sz="2800" b="1" dirty="0" err="1">
                <a:solidFill>
                  <a:srgbClr val="FF0000"/>
                </a:solidFill>
              </a:rPr>
              <a:t>Luyện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đọc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nhiều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lần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bài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tập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đọc</a:t>
            </a:r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</a:t>
            </a:r>
            <a:r>
              <a:rPr lang="vi-VN" sz="2800" b="1" dirty="0" err="1">
                <a:solidFill>
                  <a:srgbClr val="FF0000"/>
                </a:solidFill>
              </a:rPr>
              <a:t>Chuẩn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bị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</a:rPr>
              <a:t>Rất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trăng</a:t>
            </a:r>
            <a:r>
              <a:rPr lang="en-US" sz="2800" b="1" dirty="0">
                <a:solidFill>
                  <a:srgbClr val="FF0000"/>
                </a:solidFill>
              </a:rPr>
              <a:t>”</a:t>
            </a:r>
            <a:endParaRPr lang="vi-VN" sz="2800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9905849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5" name="Oval 27"/>
          <p:cNvSpPr>
            <a:spLocks noChangeArrowheads="1"/>
          </p:cNvSpPr>
          <p:nvPr/>
        </p:nvSpPr>
        <p:spPr bwMode="auto">
          <a:xfrm>
            <a:off x="2048933" y="13716000"/>
            <a:ext cx="7239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505200" y="609601"/>
            <a:ext cx="624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2133600" y="1676401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1986844" y="454819"/>
            <a:ext cx="8077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Bu-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ti-nô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-ha?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nguồn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2133600" y="3886200"/>
            <a:ext cx="7772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A-li-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2604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5" name="Oval 27"/>
          <p:cNvSpPr>
            <a:spLocks noChangeArrowheads="1"/>
          </p:cNvSpPr>
          <p:nvPr/>
        </p:nvSpPr>
        <p:spPr bwMode="auto">
          <a:xfrm>
            <a:off x="2048933" y="3886200"/>
            <a:ext cx="7239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505200" y="609601"/>
            <a:ext cx="624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2133600" y="1676401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1986844" y="454819"/>
            <a:ext cx="8077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Bu-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ti-nô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-ha?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nguồn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2133600" y="3886200"/>
            <a:ext cx="7772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A-li-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887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3716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3716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9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3716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006" y="471629"/>
            <a:ext cx="8879571" cy="11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Theo A-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4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9900"/>
                </a:solidFill>
                <a:latin typeface="HP001 4 hàng" panose="020B0603050302020204" pitchFamily="34" charset="-93"/>
              </a:rPr>
              <a:t> 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86" y="2881570"/>
            <a:ext cx="3167380" cy="374523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3900636" y="2690869"/>
            <a:ext cx="6129074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/>
        </p:nvSpPr>
        <p:spPr>
          <a:xfrm>
            <a:off x="3900636" y="3802755"/>
            <a:ext cx="5728772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2: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Tìm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hiểu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bài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endParaRPr lang="en-US" sz="2800" b="1" dirty="0">
              <a:solidFill>
                <a:srgbClr val="0099FF"/>
              </a:solidFill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3900636" y="4914641"/>
            <a:ext cx="6420020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HP001 4 hàng" panose="020B0603050302020204" pitchFamily="34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-93"/>
              </a:rPr>
              <a:t>  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3: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diễn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cảm</a:t>
            </a:r>
            <a:endParaRPr lang="en-US" sz="2800" b="1" dirty="0">
              <a:solidFill>
                <a:srgbClr val="0099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78801" y="2820358"/>
            <a:ext cx="5929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1 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đúng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 </a:t>
            </a:r>
            <a:endParaRPr lang="en-US" sz="2800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8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3716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2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1190"/>
            <a:ext cx="3167380" cy="3745230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978643" y="2510722"/>
            <a:ext cx="8875306" cy="1836556"/>
            <a:chOff x="740867" y="1755042"/>
            <a:chExt cx="6261279" cy="787215"/>
          </a:xfrm>
        </p:grpSpPr>
        <p:sp>
          <p:nvSpPr>
            <p:cNvPr id="10" name="Trapezoid 9"/>
            <p:cNvSpPr/>
            <p:nvPr/>
          </p:nvSpPr>
          <p:spPr>
            <a:xfrm rot="16200000">
              <a:off x="397265" y="2098644"/>
              <a:ext cx="787215" cy="10001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809129" y="1836212"/>
              <a:ext cx="6193017" cy="644202"/>
            </a:xfrm>
            <a:prstGeom prst="homePlate">
              <a:avLst>
                <a:gd name="adj" fmla="val 3627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04040" y="1986839"/>
              <a:ext cx="2234498" cy="30342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041079" y="3075057"/>
            <a:ext cx="3935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endParaRPr lang="en-US" sz="40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1737EA9-62CE-439F-B80F-2AA13BCCDF0F}"/>
              </a:ext>
            </a:extLst>
          </p:cNvPr>
          <p:cNvSpPr txBox="1"/>
          <p:nvPr/>
        </p:nvSpPr>
        <p:spPr>
          <a:xfrm>
            <a:off x="1840708" y="707898"/>
            <a:ext cx="89827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Theo A-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8287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33800" y="-76200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“Ba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152400"/>
            <a:ext cx="11811000" cy="713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Bu - ra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Tóoc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la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?  Bu-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ti-nô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moi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hòng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ra - ha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ma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“ Ba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thin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thít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Ba-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say.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 Bu - ra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	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ma.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– ma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nốc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Ba-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	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úng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- Ở …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tr …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A-li-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A-di-li-ô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  	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	 -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nép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bốp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.Bu-ra-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lổm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ngổm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hốc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ngơ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ngác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lao ra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15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spcBef>
                <a:spcPct val="50000"/>
              </a:spcBef>
            </a:pPr>
            <a:endParaRPr lang="en-US" alt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B347C5-A1A1-4F12-8206-6A1663875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6421" y="3718761"/>
            <a:ext cx="1273284" cy="83211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1E65FF-E9DE-44C4-9FBD-7DA933FC0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127" y="4375415"/>
            <a:ext cx="1437873" cy="10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23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ACD1081-C021-40F3-A207-44C6DD98A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27801"/>
          </a:xfrm>
          <a:prstGeom prst="rect">
            <a:avLst/>
          </a:prstGeom>
        </p:spPr>
      </p:pic>
      <p:sp>
        <p:nvSpPr>
          <p:cNvPr id="10242" name="Hộp Văn bản 2">
            <a:extLst>
              <a:ext uri="{FF2B5EF4-FFF2-40B4-BE49-F238E27FC236}">
                <a16:creationId xmlns:a16="http://schemas.microsoft.com/office/drawing/2014/main" id="{941E1C4F-A211-4E79-A912-6D9458A2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8189"/>
            <a:ext cx="6096000" cy="4107856"/>
          </a:xfrm>
          <a:prstGeom prst="rect">
            <a:avLst/>
          </a:prstGeom>
          <a:solidFill>
            <a:srgbClr val="D5FED0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u="sng" dirty="0" err="1">
                <a:latin typeface="Times  New Roman"/>
              </a:rPr>
              <a:t>Tập</a:t>
            </a:r>
            <a:r>
              <a:rPr lang="en-US" sz="2800" u="sng" dirty="0">
                <a:latin typeface="Times  New Roman"/>
              </a:rPr>
              <a:t> </a:t>
            </a:r>
            <a:r>
              <a:rPr lang="en-US" sz="2800" u="sng" dirty="0" err="1">
                <a:latin typeface="Times  New Roman"/>
              </a:rPr>
              <a:t>đọc</a:t>
            </a:r>
            <a:endParaRPr lang="en-US" sz="2800" u="sng" dirty="0"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  <a:p>
            <a:pPr lvl="0" algn="ctr"/>
            <a:endParaRPr lang="en-US" altLang="vi-VN" sz="2800" b="1" dirty="0">
              <a:solidFill>
                <a:srgbClr val="FF0000"/>
              </a:solidFill>
              <a:latin typeface="Times  New Roman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vi-VN" sz="2800" b="1" dirty="0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en-US" altLang="vi-VN" sz="2800" b="1" dirty="0" err="1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vi-VN" altLang="vi-VN" sz="2800" dirty="0" err="1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lò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sưởi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này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</a:t>
            </a: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Đoạn2:</a:t>
            </a:r>
            <a:r>
              <a:rPr lang="en-US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hét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lên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Các-lô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ạ”</a:t>
            </a:r>
            <a:endParaRPr lang="en-US" altLang="vi-VN" sz="2800" dirty="0">
              <a:solidFill>
                <a:srgbClr val="0099FF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 err="1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Đoạn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Vừa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lúc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ấy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nhanh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như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mũi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tên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 </a:t>
            </a:r>
          </a:p>
          <a:p>
            <a:pPr algn="just">
              <a:lnSpc>
                <a:spcPct val="107000"/>
              </a:lnSpc>
              <a:spcAft>
                <a:spcPts val="636"/>
              </a:spcAft>
            </a:pPr>
            <a:endParaRPr lang="vi-VN" altLang="vi-VN" sz="2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vi-VN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                   </a:t>
            </a:r>
            <a:r>
              <a:rPr lang="en-US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vi-VN" altLang="vi-VN" sz="1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0" y="138721"/>
            <a:ext cx="5996198" cy="666109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2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687" y="23681"/>
            <a:ext cx="8094663" cy="15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ctr"/>
            <a:r>
              <a:rPr lang="en-US" sz="2800" u="sng" dirty="0" err="1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Tập</a:t>
            </a:r>
            <a:r>
              <a:rPr lang="en-US" sz="2800" u="sng" dirty="0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sz="2800" u="sng" dirty="0" err="1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đọc</a:t>
            </a:r>
            <a:endParaRPr lang="en-US" sz="2800" u="sng" dirty="0">
              <a:solidFill>
                <a:schemeClr val="bg2">
                  <a:lumMod val="50000"/>
                </a:schemeClr>
              </a:solidFill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  <a:p>
            <a:pPr lvl="0" algn="ctr">
              <a:lnSpc>
                <a:spcPct val="107000"/>
              </a:lnSpc>
              <a:spcAft>
                <a:spcPts val="1125"/>
              </a:spcAft>
            </a:pPr>
            <a:endParaRPr lang="en-US" sz="3600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934325-B5B9-457E-918C-172A04EE2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394" y="1488479"/>
            <a:ext cx="3838563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Bu-ra-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       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Ba-ra-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ba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Toóc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-la           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Đu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rê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-ma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A-li-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xa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A-di-li-ô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l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ngơ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ác</a:t>
            </a:r>
            <a:endParaRPr lang="en-US" sz="2800" b="1" u="sng" dirty="0">
              <a:solidFill>
                <a:srgbClr val="D60093"/>
              </a:solidFill>
              <a:latin typeface="HP001 4 hàng" panose="020B0603050302020204" pitchFamily="34" charset="-93"/>
            </a:endParaRPr>
          </a:p>
          <a:p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DF59A4D-FBAF-4D65-B56E-9C6D5EEEE878}"/>
              </a:ext>
            </a:extLst>
          </p:cNvPr>
          <p:cNvSpPr txBox="1"/>
          <p:nvPr/>
        </p:nvSpPr>
        <p:spPr>
          <a:xfrm>
            <a:off x="742375" y="5390149"/>
            <a:ext cx="9050404" cy="1384995"/>
          </a:xfrm>
          <a:prstGeom prst="rect">
            <a:avLst/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Bu-ra-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moi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69117" y="2323696"/>
            <a:ext cx="3838563" cy="2158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endParaRPr lang="vi-VN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C048708D-6925-4B91-A313-BDFBC76F7276}"/>
              </a:ext>
            </a:extLst>
          </p:cNvPr>
          <p:cNvCxnSpPr>
            <a:cxnSpLocks/>
          </p:cNvCxnSpPr>
          <p:nvPr/>
        </p:nvCxnSpPr>
        <p:spPr>
          <a:xfrm flipV="1">
            <a:off x="3344200" y="2184552"/>
            <a:ext cx="1450437" cy="62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21C44113-95DD-4C35-902B-D435401C4998}"/>
              </a:ext>
            </a:extLst>
          </p:cNvPr>
          <p:cNvCxnSpPr>
            <a:cxnSpLocks/>
          </p:cNvCxnSpPr>
          <p:nvPr/>
        </p:nvCxnSpPr>
        <p:spPr>
          <a:xfrm>
            <a:off x="3355109" y="3975652"/>
            <a:ext cx="1305143" cy="989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FBA54D1-319E-4F4B-AD09-21BE00DEBFE4}"/>
              </a:ext>
            </a:extLst>
          </p:cNvPr>
          <p:cNvSpPr txBox="1"/>
          <p:nvPr/>
        </p:nvSpPr>
        <p:spPr>
          <a:xfrm>
            <a:off x="4898305" y="1702450"/>
            <a:ext cx="104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00B050"/>
                </a:solidFill>
              </a:rPr>
              <a:t>Từ</a:t>
            </a:r>
            <a:r>
              <a:rPr lang="vi-VN" sz="2800" b="1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7FCFB8B-2BD9-4748-8955-52A95247E179}"/>
              </a:ext>
            </a:extLst>
          </p:cNvPr>
          <p:cNvSpPr txBox="1"/>
          <p:nvPr/>
        </p:nvSpPr>
        <p:spPr>
          <a:xfrm>
            <a:off x="4666289" y="4862737"/>
            <a:ext cx="1504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Câu :</a:t>
            </a:r>
          </a:p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91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368" y="814237"/>
            <a:ext cx="3177229" cy="11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lnSpc>
                <a:spcPct val="107000"/>
              </a:lnSpc>
              <a:spcAft>
                <a:spcPts val="1125"/>
              </a:spcAft>
            </a:pPr>
            <a:endParaRPr lang="en-US" sz="3600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585223" y="1662772"/>
            <a:ext cx="8497453" cy="3720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6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87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Top 4 chòm sao mê tín nhất trong 12 cung hoàng đạ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0"/>
            <a:ext cx="12191999" cy="6226593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0" y="6226594"/>
            <a:ext cx="11832116" cy="609600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quỷ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870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909571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5|2.7|2.9|2.2|2.6|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5|0.8|0.8|27|4.4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|9.8|1.2|2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.7|0.9|0.9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.5|1|1.2|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2|0.6|0.8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3809</TotalTime>
  <Words>2139</Words>
  <Application>Microsoft Office PowerPoint</Application>
  <PresentationFormat>Widescreen</PresentationFormat>
  <Paragraphs>185</Paragraphs>
  <Slides>38</Slides>
  <Notes>2</Notes>
  <HiddenSlides>14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HP001 4 hàng</vt:lpstr>
      <vt:lpstr>Tahoma</vt:lpstr>
      <vt:lpstr>Times  New Roman</vt:lpstr>
      <vt:lpstr>Times New Roman</vt:lpstr>
      <vt:lpstr>VNI-Auchon</vt:lpstr>
      <vt:lpstr>VNI-Juni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UYEN</dc:creator>
  <cp:lastModifiedBy>Bui Nhat Vy</cp:lastModifiedBy>
  <cp:revision>223</cp:revision>
  <dcterms:created xsi:type="dcterms:W3CDTF">2019-01-10T14:58:25Z</dcterms:created>
  <dcterms:modified xsi:type="dcterms:W3CDTF">2021-12-19T08:59:27Z</dcterms:modified>
</cp:coreProperties>
</file>