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58" r:id="rId3"/>
    <p:sldId id="278" r:id="rId4"/>
    <p:sldId id="259" r:id="rId5"/>
    <p:sldId id="279" r:id="rId6"/>
    <p:sldId id="280" r:id="rId7"/>
    <p:sldId id="281" r:id="rId8"/>
    <p:sldId id="282" r:id="rId9"/>
    <p:sldId id="283" r:id="rId10"/>
    <p:sldId id="284" r:id="rId11"/>
    <p:sldId id="285" r:id="rId12"/>
    <p:sldId id="286" r:id="rId13"/>
    <p:sldId id="264" r:id="rId14"/>
    <p:sldId id="288" r:id="rId15"/>
    <p:sldId id="289" r:id="rId16"/>
    <p:sldId id="290" r:id="rId17"/>
    <p:sldId id="291" r:id="rId18"/>
    <p:sldId id="292" r:id="rId19"/>
    <p:sldId id="293" r:id="rId20"/>
    <p:sldId id="294" r:id="rId21"/>
    <p:sldId id="263" r:id="rId22"/>
    <p:sldId id="359" r:id="rId23"/>
    <p:sldId id="265" r:id="rId24"/>
    <p:sldId id="295" r:id="rId25"/>
    <p:sldId id="296" r:id="rId26"/>
  </p:sldIdLst>
  <p:sldSz cx="18288000" cy="10287000"/>
  <p:notesSz cx="6858000" cy="9144000"/>
  <p:embeddedFontLst>
    <p:embeddedFont>
      <p:font typeface="Calibri" panose="020F0502020204030204" pitchFamily="34" charset="0"/>
      <p:regular r:id="rId27"/>
      <p:bold r:id="rId28"/>
      <p:italic r:id="rId29"/>
      <p:boldItalic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E3D"/>
    <a:srgbClr val="CA3134"/>
    <a:srgbClr val="9C1458"/>
    <a:srgbClr val="E6E6E6"/>
    <a:srgbClr val="D9D9D9"/>
    <a:srgbClr val="D9D9C4"/>
    <a:srgbClr val="FFFFCC"/>
    <a:srgbClr val="572681"/>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1" autoAdjust="0"/>
    <p:restoredTop sz="94622" autoAdjust="0"/>
  </p:normalViewPr>
  <p:slideViewPr>
    <p:cSldViewPr>
      <p:cViewPr varScale="1">
        <p:scale>
          <a:sx n="44" d="100"/>
          <a:sy n="44" d="100"/>
        </p:scale>
        <p:origin x="15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832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230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8385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39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03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47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294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487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8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41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871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89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44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186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7168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631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56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7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518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40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84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387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51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85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525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48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796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137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089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0E3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30" name="Picture 29">
            <a:extLst>
              <a:ext uri="{FF2B5EF4-FFF2-40B4-BE49-F238E27FC236}">
                <a16:creationId xmlns:a16="http://schemas.microsoft.com/office/drawing/2014/main" id="{337AED71-3FEB-4576-813E-C9E7CA6C0159}"/>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9296400" y="12534900"/>
            <a:ext cx="1705284" cy="1364162"/>
          </a:xfrm>
          <a:prstGeom prst="rect">
            <a:avLst/>
          </a:prstGeom>
        </p:spPr>
      </p:pic>
      <p:pic>
        <p:nvPicPr>
          <p:cNvPr id="31" name="Picture 30">
            <a:extLst>
              <a:ext uri="{FF2B5EF4-FFF2-40B4-BE49-F238E27FC236}">
                <a16:creationId xmlns:a16="http://schemas.microsoft.com/office/drawing/2014/main" id="{57FA45D4-9841-411A-8541-7E86BD63C1F5}"/>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28879800" y="11852819"/>
            <a:ext cx="1705284" cy="1364162"/>
          </a:xfrm>
          <a:prstGeom prst="rect">
            <a:avLst/>
          </a:prstGeom>
        </p:spPr>
      </p:pic>
      <p:sp>
        <p:nvSpPr>
          <p:cNvPr id="32" name="Rectangle 31">
            <a:extLst>
              <a:ext uri="{FF2B5EF4-FFF2-40B4-BE49-F238E27FC236}">
                <a16:creationId xmlns:a16="http://schemas.microsoft.com/office/drawing/2014/main" id="{A1A359DF-C2A5-421F-A116-9474C7EC1ACD}"/>
              </a:ext>
            </a:extLst>
          </p:cNvPr>
          <p:cNvSpPr/>
          <p:nvPr userDrawn="1"/>
        </p:nvSpPr>
        <p:spPr>
          <a:xfrm>
            <a:off x="16995807" y="274638"/>
            <a:ext cx="850233" cy="400110"/>
          </a:xfrm>
          <a:prstGeom prst="rect">
            <a:avLst/>
          </a:prstGeom>
          <a:noFill/>
        </p:spPr>
        <p:txBody>
          <a:bodyPr wrap="none" lIns="91440" tIns="45720" rIns="91440" bIns="45720">
            <a:spAutoFit/>
          </a:bodyPr>
          <a:lstStyle/>
          <a:p>
            <a:pPr algn="ctr"/>
            <a:r>
              <a:rPr lang="en-US" sz="2000" b="0" cap="none" spc="0">
                <a:ln w="0"/>
                <a:solidFill>
                  <a:srgbClr val="9C1458"/>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88" r:id="rId3"/>
    <p:sldLayoutId id="2147483651" r:id="rId4"/>
    <p:sldLayoutId id="2147483652" r:id="rId5"/>
    <p:sldLayoutId id="2147483653" r:id="rId6"/>
    <p:sldLayoutId id="2147483654" r:id="rId7"/>
    <p:sldLayoutId id="2147483655" r:id="rId8"/>
    <p:sldLayoutId id="2147483687" r:id="rId9"/>
    <p:sldLayoutId id="2147483686" r:id="rId10"/>
    <p:sldLayoutId id="2147483685" r:id="rId11"/>
    <p:sldLayoutId id="2147483684" r:id="rId12"/>
    <p:sldLayoutId id="2147483683" r:id="rId13"/>
    <p:sldLayoutId id="2147483682" r:id="rId14"/>
    <p:sldLayoutId id="2147483681" r:id="rId15"/>
    <p:sldLayoutId id="2147483680" r:id="rId16"/>
    <p:sldLayoutId id="2147483679" r:id="rId17"/>
    <p:sldLayoutId id="2147483678" r:id="rId18"/>
    <p:sldLayoutId id="2147483677" r:id="rId19"/>
    <p:sldLayoutId id="2147483676" r:id="rId20"/>
    <p:sldLayoutId id="2147483675" r:id="rId21"/>
    <p:sldLayoutId id="2147483674" r:id="rId22"/>
    <p:sldLayoutId id="2147483673" r:id="rId23"/>
    <p:sldLayoutId id="2147483672" r:id="rId24"/>
    <p:sldLayoutId id="2147483671" r:id="rId25"/>
    <p:sldLayoutId id="2147483670" r:id="rId26"/>
    <p:sldLayoutId id="2147483669" r:id="rId27"/>
    <p:sldLayoutId id="2147483668" r:id="rId28"/>
    <p:sldLayoutId id="2147483667" r:id="rId29"/>
    <p:sldLayoutId id="2147483666" r:id="rId30"/>
    <p:sldLayoutId id="2147483665" r:id="rId31"/>
    <p:sldLayoutId id="2147483664" r:id="rId32"/>
    <p:sldLayoutId id="2147483663" r:id="rId33"/>
    <p:sldLayoutId id="2147483662" r:id="rId34"/>
    <p:sldLayoutId id="2147483661" r:id="rId35"/>
    <p:sldLayoutId id="2147483660" r:id="rId36"/>
    <p:sldLayoutId id="2147483656" r:id="rId37"/>
    <p:sldLayoutId id="2147483657" r:id="rId38"/>
    <p:sldLayoutId id="2147483658" r:id="rId39"/>
    <p:sldLayoutId id="2147483659" r:id="rId4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679" y="2490786"/>
            <a:ext cx="18831186" cy="8648700"/>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91820">
            <a:off x="-8165032" y="-6141707"/>
            <a:ext cx="13592092" cy="1369166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089619" y="2767449"/>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48907">
            <a:off x="-1981200" y="6515100"/>
            <a:ext cx="6629400" cy="6677966"/>
          </a:xfrm>
          <a:prstGeom prst="rect">
            <a:avLst/>
          </a:prstGeom>
          <a:effectLst>
            <a:softEdge rad="317500"/>
          </a:effectLst>
        </p:spPr>
      </p:pic>
      <p:sp>
        <p:nvSpPr>
          <p:cNvPr id="11" name="TextBox 11"/>
          <p:cNvSpPr txBox="1"/>
          <p:nvPr/>
        </p:nvSpPr>
        <p:spPr>
          <a:xfrm>
            <a:off x="-649652" y="5294442"/>
            <a:ext cx="14013687" cy="325563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23000" b="1" dirty="0" err="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Câu</a:t>
            </a:r>
            <a:r>
              <a:rPr lang="en-US" sz="23000" b="1" dirty="0">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 </a:t>
            </a:r>
            <a:r>
              <a:rPr lang="en-US" sz="23000" b="1" dirty="0" err="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kể</a:t>
            </a:r>
            <a:endParaRPr lang="en-US" sz="23000" b="1" dirty="0">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endParaRPr>
          </a:p>
        </p:txBody>
      </p:sp>
      <p:sp>
        <p:nvSpPr>
          <p:cNvPr id="12" name="TextBox 12"/>
          <p:cNvSpPr txBox="1"/>
          <p:nvPr/>
        </p:nvSpPr>
        <p:spPr>
          <a:xfrm>
            <a:off x="4930613" y="906519"/>
            <a:ext cx="11971974" cy="936154"/>
          </a:xfrm>
          <a:prstGeom prst="rect">
            <a:avLst/>
          </a:prstGeom>
        </p:spPr>
        <p:txBody>
          <a:bodyPr wrap="square" lIns="0" tIns="0" rIns="0" bIns="0" rtlCol="0" anchor="t">
            <a:spAutoFit/>
          </a:bodyPr>
          <a:lstStyle/>
          <a:p>
            <a:pPr algn="ctr">
              <a:lnSpc>
                <a:spcPts val="7279"/>
              </a:lnSpc>
            </a:pPr>
            <a:r>
              <a:rPr lang="en-US" sz="9600" dirty="0" err="1">
                <a:solidFill>
                  <a:srgbClr val="EDD6AF"/>
                </a:solidFill>
                <a:latin typeface="Times New Roman" panose="02020603050405020304" pitchFamily="18" charset="0"/>
                <a:cs typeface="Times New Roman" panose="02020603050405020304" pitchFamily="18" charset="0"/>
              </a:rPr>
              <a:t>Luyện</a:t>
            </a:r>
            <a:r>
              <a:rPr lang="en-US" sz="9600" dirty="0">
                <a:solidFill>
                  <a:srgbClr val="EDD6AF"/>
                </a:solidFill>
                <a:latin typeface="Times New Roman" panose="02020603050405020304" pitchFamily="18" charset="0"/>
                <a:cs typeface="Times New Roman" panose="02020603050405020304" pitchFamily="18" charset="0"/>
              </a:rPr>
              <a:t> </a:t>
            </a:r>
            <a:r>
              <a:rPr lang="en-US" sz="9600" dirty="0" err="1">
                <a:solidFill>
                  <a:srgbClr val="EDD6AF"/>
                </a:solidFill>
                <a:latin typeface="Times New Roman" panose="02020603050405020304" pitchFamily="18" charset="0"/>
                <a:cs typeface="Times New Roman" panose="02020603050405020304" pitchFamily="18" charset="0"/>
              </a:rPr>
              <a:t>từ</a:t>
            </a:r>
            <a:r>
              <a:rPr lang="en-US" sz="9600" dirty="0">
                <a:solidFill>
                  <a:srgbClr val="EDD6AF"/>
                </a:solidFill>
                <a:latin typeface="Times New Roman" panose="02020603050405020304" pitchFamily="18" charset="0"/>
                <a:cs typeface="Times New Roman" panose="02020603050405020304" pitchFamily="18" charset="0"/>
              </a:rPr>
              <a:t> </a:t>
            </a:r>
            <a:r>
              <a:rPr lang="en-US" sz="9600" dirty="0" err="1">
                <a:solidFill>
                  <a:srgbClr val="EDD6AF"/>
                </a:solidFill>
                <a:latin typeface="Times New Roman" panose="02020603050405020304" pitchFamily="18" charset="0"/>
                <a:cs typeface="Times New Roman" panose="02020603050405020304" pitchFamily="18" charset="0"/>
              </a:rPr>
              <a:t>và</a:t>
            </a:r>
            <a:r>
              <a:rPr lang="en-US" sz="9600" dirty="0">
                <a:solidFill>
                  <a:srgbClr val="EDD6AF"/>
                </a:solidFill>
                <a:latin typeface="Times New Roman" panose="02020603050405020304" pitchFamily="18" charset="0"/>
                <a:cs typeface="Times New Roman" panose="02020603050405020304" pitchFamily="18" charset="0"/>
              </a:rPr>
              <a:t> </a:t>
            </a:r>
            <a:r>
              <a:rPr lang="en-US" sz="9600" dirty="0" err="1">
                <a:solidFill>
                  <a:srgbClr val="EDD6AF"/>
                </a:solidFill>
                <a:latin typeface="Times New Roman" panose="02020603050405020304" pitchFamily="18" charset="0"/>
                <a:cs typeface="Times New Roman" panose="02020603050405020304" pitchFamily="18" charset="0"/>
              </a:rPr>
              <a:t>câu</a:t>
            </a:r>
            <a:endParaRPr lang="en-US" sz="9600" dirty="0">
              <a:solidFill>
                <a:srgbClr val="EDD6AF"/>
              </a:solidFill>
              <a:latin typeface="Times New Roman" panose="02020603050405020304" pitchFamily="18" charset="0"/>
              <a:cs typeface="Times New Roman" panose="02020603050405020304" pitchFamily="18" charset="0"/>
            </a:endParaRPr>
          </a:p>
        </p:txBody>
      </p:sp>
      <p:sp>
        <p:nvSpPr>
          <p:cNvPr id="14" name="TextBox 11">
            <a:extLst>
              <a:ext uri="{FF2B5EF4-FFF2-40B4-BE49-F238E27FC236}">
                <a16:creationId xmlns:a16="http://schemas.microsoft.com/office/drawing/2014/main" id="{BA9F6639-9F28-46C5-82D9-BA43BD1C0C07}"/>
              </a:ext>
            </a:extLst>
          </p:cNvPr>
          <p:cNvSpPr txBox="1"/>
          <p:nvPr/>
        </p:nvSpPr>
        <p:spPr>
          <a:xfrm>
            <a:off x="6357191" y="-7685784"/>
            <a:ext cx="14013687" cy="3175356"/>
          </a:xfrm>
          <a:prstGeom prst="rect">
            <a:avLst/>
          </a:prstGeom>
          <a:ln>
            <a:solidFill>
              <a:srgbClr val="E6E6E6"/>
            </a:solidFill>
          </a:ln>
        </p:spPr>
        <p:txBody>
          <a:bodyPr wrap="square" lIns="0" tIns="0" rIns="0" bIns="0" rtlCol="0" anchor="t">
            <a:spAutoFit/>
          </a:bodyPr>
          <a:lstStyle/>
          <a:p>
            <a:pPr algn="ctr">
              <a:lnSpc>
                <a:spcPts val="28767"/>
              </a:lnSpc>
            </a:pPr>
            <a:r>
              <a:rPr lang="en-US" sz="16000" b="1">
                <a:ln w="12700">
                  <a:noFill/>
                </a:ln>
                <a:solidFill>
                  <a:srgbClr val="E6E6E6"/>
                </a:solidFill>
                <a:effectLst/>
                <a:latin typeface="UTM Gradoo" panose="02040603050506020204" pitchFamily="18" charset="0"/>
              </a:rPr>
              <a:t>Chào các em!</a:t>
            </a:r>
          </a:p>
        </p:txBody>
      </p:sp>
    </p:spTree>
    <p:extLst>
      <p:ext uri="{BB962C8B-B14F-4D97-AF65-F5344CB8AC3E}">
        <p14:creationId xmlns:p14="http://schemas.microsoft.com/office/powerpoint/2010/main" val="788015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70055">
            <a:off x="16954650" y="12362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39543">
            <a:off x="-3165746" y="3584992"/>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dirty="0">
                <a:solidFill>
                  <a:srgbClr val="572681"/>
                </a:solidFill>
                <a:latin typeface="+mj-lt"/>
              </a:rPr>
              <a:t>	</a:t>
            </a:r>
            <a:r>
              <a:rPr lang="vi-VN" sz="5400" dirty="0">
                <a:solidFill>
                  <a:srgbClr val="FF0000"/>
                </a:solidFill>
                <a:latin typeface="+mj-lt"/>
              </a:rPr>
              <a:t>Ba-ra-ba uống rượu đã say. </a:t>
            </a:r>
            <a:r>
              <a:rPr lang="vi-VN" sz="5400" dirty="0">
                <a:solidFill>
                  <a:srgbClr val="6B0E3D"/>
                </a:solidFill>
                <a:latin typeface="+mj-lt"/>
              </a:rPr>
              <a:t>Vừa hơ bộ râu, lão vừa nói:</a:t>
            </a:r>
          </a:p>
          <a:p>
            <a:pPr algn="just">
              <a:lnSpc>
                <a:spcPct val="114000"/>
              </a:lnSpc>
            </a:pPr>
            <a:r>
              <a:rPr lang="vi-VN" sz="5400" dirty="0">
                <a:solidFill>
                  <a:srgbClr val="6B0E3D"/>
                </a:solidFill>
                <a:latin typeface="+mj-lt"/>
              </a:rPr>
              <a:t>- Bắt được thằng người gỗ, ta sẽ tống nó vào cái lò sưởi này.</a:t>
            </a:r>
            <a:endParaRPr lang="en-US" sz="5400" dirty="0">
              <a:solidFill>
                <a:srgbClr val="6B0E3D"/>
              </a:solidFill>
              <a:latin typeface="+mj-lt"/>
            </a:endParaRPr>
          </a:p>
          <a:p>
            <a:pPr algn="just">
              <a:lnSpc>
                <a:spcPct val="114000"/>
              </a:lnSpc>
            </a:pPr>
            <a:endParaRPr lang="en-US" sz="5400" b="1" dirty="0">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410700" y="8648700"/>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83042">
            <a:off x="16327516" y="5325020"/>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270148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84468" y="2740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113">
            <a:off x="-2961871" y="6372935"/>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dirty="0">
                <a:solidFill>
                  <a:srgbClr val="572681"/>
                </a:solidFill>
                <a:latin typeface="+mj-lt"/>
              </a:rPr>
              <a:t>	</a:t>
            </a:r>
            <a:r>
              <a:rPr lang="vi-VN" sz="5400" dirty="0">
                <a:solidFill>
                  <a:srgbClr val="6B0E3D"/>
                </a:solidFill>
                <a:latin typeface="+mj-lt"/>
              </a:rPr>
              <a:t>Ba-ra-ba uống rượu đã say. </a:t>
            </a:r>
            <a:r>
              <a:rPr lang="vi-VN" sz="5400" dirty="0">
                <a:solidFill>
                  <a:srgbClr val="FF0000"/>
                </a:solidFill>
                <a:latin typeface="+mj-lt"/>
              </a:rPr>
              <a:t>Vừa hơ bộ râu, lão vừa nói:</a:t>
            </a:r>
          </a:p>
          <a:p>
            <a:pPr algn="just">
              <a:lnSpc>
                <a:spcPct val="114000"/>
              </a:lnSpc>
            </a:pPr>
            <a:r>
              <a:rPr lang="vi-VN" sz="5400" dirty="0">
                <a:solidFill>
                  <a:schemeClr val="bg1">
                    <a:lumMod val="75000"/>
                  </a:schemeClr>
                </a:solidFill>
                <a:latin typeface="+mj-lt"/>
              </a:rPr>
              <a:t>- </a:t>
            </a:r>
            <a:r>
              <a:rPr lang="vi-VN" sz="5400" dirty="0">
                <a:solidFill>
                  <a:srgbClr val="6B0E3D"/>
                </a:solidFill>
                <a:latin typeface="+mj-lt"/>
              </a:rPr>
              <a:t>Bắt được thằng người gỗ, ta sẽ tống nó vào cái lò sưởi này</a:t>
            </a:r>
            <a:r>
              <a:rPr lang="vi-VN" sz="5400" dirty="0">
                <a:solidFill>
                  <a:schemeClr val="bg1">
                    <a:lumMod val="75000"/>
                  </a:schemeClr>
                </a:solidFill>
                <a:latin typeface="+mj-lt"/>
              </a:rPr>
              <a:t>.</a:t>
            </a:r>
            <a:endParaRPr lang="en-US" sz="5400" dirty="0">
              <a:solidFill>
                <a:schemeClr val="bg1">
                  <a:lumMod val="75000"/>
                </a:schemeClr>
              </a:solidFill>
              <a:latin typeface="+mj-lt"/>
            </a:endParaRPr>
          </a:p>
          <a:p>
            <a:pPr algn="just">
              <a:lnSpc>
                <a:spcPct val="114000"/>
              </a:lnSpc>
            </a:pPr>
            <a:endParaRPr lang="en-US" sz="5400" b="1" dirty="0">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63274" y="8924741"/>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47546" y="7065222"/>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384103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49557">
            <a:off x="16582737" y="104678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53498">
            <a:off x="-3573247" y="3259673"/>
            <a:ext cx="5959626" cy="595962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dirty="0">
                <a:solidFill>
                  <a:srgbClr val="D9D9D9"/>
                </a:solidFill>
                <a:latin typeface="+mj-lt"/>
              </a:rPr>
              <a:t>	</a:t>
            </a:r>
            <a:r>
              <a:rPr lang="vi-VN" sz="5400" dirty="0">
                <a:solidFill>
                  <a:srgbClr val="D9D9D9"/>
                </a:solidFill>
                <a:latin typeface="+mj-lt"/>
              </a:rPr>
              <a:t>Ba-ra-ba uống rượu đã say. Vừa hơ bộ râu, lão vừa nói:</a:t>
            </a:r>
          </a:p>
          <a:p>
            <a:pPr algn="just">
              <a:lnSpc>
                <a:spcPct val="114000"/>
              </a:lnSpc>
            </a:pPr>
            <a:r>
              <a:rPr lang="vi-VN" sz="5400" dirty="0">
                <a:solidFill>
                  <a:srgbClr val="FF0000"/>
                </a:solidFill>
                <a:latin typeface="+mj-lt"/>
              </a:rPr>
              <a:t>- Bắt được thằng người gỗ, ta sẽ tống nó vào cái lò sưởi này.</a:t>
            </a:r>
            <a:endParaRPr lang="en-US" sz="5400" dirty="0">
              <a:solidFill>
                <a:srgbClr val="FF0000"/>
              </a:solidFill>
              <a:latin typeface="+mj-lt"/>
            </a:endParaRPr>
          </a:p>
          <a:p>
            <a:pPr algn="just">
              <a:lnSpc>
                <a:spcPct val="114000"/>
              </a:lnSpc>
            </a:pPr>
            <a:endParaRPr lang="en-US" sz="5400" b="1" dirty="0">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27144">
            <a:off x="8680744" y="8554555"/>
            <a:ext cx="6109726" cy="6109726"/>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1806">
            <a:off x="15889520" y="5951545"/>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321866" y="5967058"/>
            <a:ext cx="7060457" cy="246138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Nêu suy nghĩ của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106235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a:off x="-9372600" y="-1562100"/>
            <a:ext cx="12871252" cy="12855163"/>
          </a:xfrm>
          <a:prstGeom prst="rect">
            <a:avLst/>
          </a:prstGeom>
        </p:spPr>
      </p:pic>
      <p:sp>
        <p:nvSpPr>
          <p:cNvPr id="5" name="TextBox 5"/>
          <p:cNvSpPr txBox="1"/>
          <p:nvPr/>
        </p:nvSpPr>
        <p:spPr>
          <a:xfrm>
            <a:off x="4724400" y="890758"/>
            <a:ext cx="10734006" cy="1799275"/>
          </a:xfrm>
          <a:prstGeom prst="rect">
            <a:avLst/>
          </a:prstGeom>
        </p:spPr>
        <p:txBody>
          <a:bodyPr lIns="0" tIns="0" rIns="0" bIns="0" rtlCol="0" anchor="t">
            <a:spAutoFit/>
          </a:bodyPr>
          <a:lstStyle/>
          <a:p>
            <a:pPr algn="ctr">
              <a:lnSpc>
                <a:spcPts val="16186"/>
              </a:lnSpc>
            </a:pPr>
            <a:r>
              <a:rPr lang="en-US" sz="9600">
                <a:solidFill>
                  <a:srgbClr val="6B0E3D"/>
                </a:solidFill>
                <a:latin typeface="UTM Bienvenue" panose="02040603050506020204" pitchFamily="18" charset="0"/>
              </a:rPr>
              <a:t>Ghi nhớ</a:t>
            </a:r>
          </a:p>
        </p:txBody>
      </p:sp>
      <p:sp>
        <p:nvSpPr>
          <p:cNvPr id="18" name="TextBox 18"/>
          <p:cNvSpPr txBox="1"/>
          <p:nvPr/>
        </p:nvSpPr>
        <p:spPr>
          <a:xfrm>
            <a:off x="2971800" y="2777557"/>
            <a:ext cx="14941748" cy="5539978"/>
          </a:xfrm>
          <a:prstGeom prst="rect">
            <a:avLst/>
          </a:prstGeom>
        </p:spPr>
        <p:txBody>
          <a:bodyPr wrap="square" lIns="0" tIns="0" rIns="0" bIns="0" rtlCol="0" anchor="t">
            <a:spAutoFit/>
          </a:bodyPr>
          <a:lstStyle/>
          <a:p>
            <a:pPr algn="just"/>
            <a:r>
              <a:rPr lang="vi-VN" sz="6000" b="1">
                <a:solidFill>
                  <a:srgbClr val="6B0E3D"/>
                </a:solidFill>
                <a:latin typeface="+mj-lt"/>
              </a:rPr>
              <a:t>1. Câu kể (còn gọi là câu trần thuật) là những câu dùng để:</a:t>
            </a:r>
          </a:p>
          <a:p>
            <a:pPr algn="just"/>
            <a:r>
              <a:rPr lang="en-US" sz="6000" b="1">
                <a:solidFill>
                  <a:srgbClr val="6B0E3D"/>
                </a:solidFill>
                <a:latin typeface="+mj-lt"/>
              </a:rPr>
              <a:t> 	- </a:t>
            </a:r>
            <a:r>
              <a:rPr lang="vi-VN" sz="6000" b="1">
                <a:solidFill>
                  <a:srgbClr val="6B0E3D"/>
                </a:solidFill>
                <a:latin typeface="+mj-lt"/>
              </a:rPr>
              <a:t>Kể, tả hoặc giới thiệu về sự vật, sự việc.</a:t>
            </a:r>
          </a:p>
          <a:p>
            <a:pPr algn="just"/>
            <a:r>
              <a:rPr lang="en-US" sz="6000" b="1">
                <a:solidFill>
                  <a:srgbClr val="6B0E3D"/>
                </a:solidFill>
                <a:latin typeface="+mj-lt"/>
              </a:rPr>
              <a:t>	- </a:t>
            </a:r>
            <a:r>
              <a:rPr lang="vi-VN" sz="6000" b="1">
                <a:solidFill>
                  <a:srgbClr val="6B0E3D"/>
                </a:solidFill>
                <a:latin typeface="+mj-lt"/>
              </a:rPr>
              <a:t>Nói lên ý kiến hoặc tâm tư, tình cảm của </a:t>
            </a:r>
            <a:r>
              <a:rPr lang="en-US" sz="6000" b="1">
                <a:solidFill>
                  <a:srgbClr val="6B0E3D"/>
                </a:solidFill>
                <a:latin typeface="+mj-lt"/>
              </a:rPr>
              <a:t>		</a:t>
            </a:r>
            <a:r>
              <a:rPr lang="vi-VN" sz="6000" b="1">
                <a:solidFill>
                  <a:srgbClr val="6B0E3D"/>
                </a:solidFill>
                <a:latin typeface="+mj-lt"/>
              </a:rPr>
              <a:t>mỗi người.</a:t>
            </a:r>
          </a:p>
          <a:p>
            <a:pPr algn="just"/>
            <a:r>
              <a:rPr lang="vi-VN" sz="6000" b="1">
                <a:solidFill>
                  <a:srgbClr val="6B0E3D"/>
                </a:solidFill>
                <a:latin typeface="+mj-lt"/>
              </a:rPr>
              <a:t>2. Cuối câu kể có dấu chấm.</a:t>
            </a:r>
            <a:endParaRPr lang="en-US" sz="6000" b="1">
              <a:solidFill>
                <a:srgbClr val="6B0E3D"/>
              </a:solidFill>
              <a:latin typeface="UTM Bienvenue" panose="02040603050506020204" pitchFamily="18" charset="0"/>
            </a:endParaRPr>
          </a:p>
        </p:txBody>
      </p:sp>
      <p:pic>
        <p:nvPicPr>
          <p:cNvPr id="20" name="Picture 19">
            <a:extLst>
              <a:ext uri="{FF2B5EF4-FFF2-40B4-BE49-F238E27FC236}">
                <a16:creationId xmlns:a16="http://schemas.microsoft.com/office/drawing/2014/main" id="{168D8C67-2258-4388-9CF7-E4962E1B1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0555" y="6209481"/>
            <a:ext cx="2328580" cy="3294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24000" decel="56000" fill="hold" nodeType="after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50"/>
                            </p:stCondLst>
                            <p:childTnLst>
                              <p:par>
                                <p:cTn id="10" presetID="2" presetClass="entr" presetSubtype="8" accel="24000" decel="56000" fill="hold" nodeType="afterEffect">
                                  <p:stCondLst>
                                    <p:cond delay="0"/>
                                  </p:stCondLst>
                                  <p:iterate type="wd">
                                    <p:tmPct val="10000"/>
                                  </p:iterate>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2" presetClass="entr" presetSubtype="2" accel="24000" decel="56000" fill="hold" nodeType="afterEffect">
                                  <p:stCondLst>
                                    <p:cond delay="0"/>
                                  </p:stCondLst>
                                  <p:iterate type="wd">
                                    <p:tmPct val="10000"/>
                                  </p:iterate>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additive="base">
                                        <p:cTn id="1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1" accel="24000" decel="56000" fill="hold" nodeType="afterEffect">
                                  <p:stCondLst>
                                    <p:cond delay="250"/>
                                  </p:stCondLst>
                                  <p:iterate type="wd">
                                    <p:tmPct val="10000"/>
                                  </p:iterate>
                                  <p:childTnLst>
                                    <p:set>
                                      <p:cBhvr>
                                        <p:cTn id="21" dur="1" fill="hold">
                                          <p:stCondLst>
                                            <p:cond delay="0"/>
                                          </p:stCondLst>
                                        </p:cTn>
                                        <p:tgtEl>
                                          <p:spTgt spid="18">
                                            <p:txEl>
                                              <p:pRg st="3" end="3"/>
                                            </p:txEl>
                                          </p:spTgt>
                                        </p:tgtEl>
                                        <p:attrNameLst>
                                          <p:attrName>style.visibility</p:attrName>
                                        </p:attrNameLst>
                                      </p:cBhvr>
                                      <p:to>
                                        <p:strVal val="visible"/>
                                      </p:to>
                                    </p:set>
                                    <p:anim calcmode="lin" valueType="num">
                                      <p:cBhvr additive="base">
                                        <p:cTn id="2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rot="7124267">
            <a:off x="9402329" y="-952500"/>
            <a:ext cx="14941748" cy="14923071"/>
          </a:xfrm>
          <a:prstGeom prst="rect">
            <a:avLst/>
          </a:prstGeom>
        </p:spPr>
      </p:pic>
      <p:sp>
        <p:nvSpPr>
          <p:cNvPr id="5" name="TextBox 5"/>
          <p:cNvSpPr txBox="1"/>
          <p:nvPr/>
        </p:nvSpPr>
        <p:spPr>
          <a:xfrm>
            <a:off x="593244" y="1878548"/>
            <a:ext cx="10734006" cy="4154984"/>
          </a:xfrm>
          <a:prstGeom prst="rect">
            <a:avLst/>
          </a:prstGeom>
        </p:spPr>
        <p:txBody>
          <a:bodyPr lIns="0" tIns="0" rIns="0" bIns="0" rtlCol="0" anchor="t">
            <a:spAutoFit/>
          </a:bodyPr>
          <a:lstStyle/>
          <a:p>
            <a:pPr algn="ctr">
              <a:lnSpc>
                <a:spcPts val="16186"/>
              </a:lnSpc>
            </a:pPr>
            <a:r>
              <a:rPr lang="en-US" sz="16600" dirty="0">
                <a:solidFill>
                  <a:srgbClr val="6B0E3D"/>
                </a:solidFill>
                <a:latin typeface="UTM Bienvenue" panose="02040603050506020204" pitchFamily="18" charset="0"/>
              </a:rPr>
              <a:t>2. </a:t>
            </a:r>
          </a:p>
          <a:p>
            <a:pPr algn="ctr">
              <a:lnSpc>
                <a:spcPts val="16186"/>
              </a:lnSpc>
            </a:pPr>
            <a:r>
              <a:rPr lang="en-US" sz="13800" dirty="0">
                <a:solidFill>
                  <a:srgbClr val="6B0E3D"/>
                </a:solidFill>
                <a:latin typeface="Times New Roman" panose="02020603050405020304" pitchFamily="18" charset="0"/>
                <a:cs typeface="Times New Roman" panose="02020603050405020304" pitchFamily="18" charset="0"/>
              </a:rPr>
              <a:t>LUYỆN TẬP</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680" y="4994786"/>
            <a:ext cx="3455030" cy="4887550"/>
          </a:xfrm>
          <a:prstGeom prst="rect">
            <a:avLst/>
          </a:prstGeom>
        </p:spPr>
      </p:pic>
      <p:pic>
        <p:nvPicPr>
          <p:cNvPr id="8" name="Picture 4">
            <a:extLst>
              <a:ext uri="{FF2B5EF4-FFF2-40B4-BE49-F238E27FC236}">
                <a16:creationId xmlns:a16="http://schemas.microsoft.com/office/drawing/2014/main" id="{6BB2F2B6-A2C6-45DA-BD91-31EA7CA1227C}"/>
              </a:ext>
            </a:extLst>
          </p:cNvPr>
          <p:cNvPicPr>
            <a:picLocks noChangeAspect="1"/>
          </p:cNvPicPr>
          <p:nvPr/>
        </p:nvPicPr>
        <p:blipFill>
          <a:blip r:embed="rId2"/>
          <a:srcRect/>
          <a:stretch>
            <a:fillRect/>
          </a:stretch>
        </p:blipFill>
        <p:spPr>
          <a:xfrm rot="10179751">
            <a:off x="-2744440" y="-2088549"/>
            <a:ext cx="4416140" cy="4410620"/>
          </a:xfrm>
          <a:prstGeom prst="rect">
            <a:avLst/>
          </a:prstGeom>
        </p:spPr>
      </p:pic>
    </p:spTree>
    <p:extLst>
      <p:ext uri="{BB962C8B-B14F-4D97-AF65-F5344CB8AC3E}">
        <p14:creationId xmlns:p14="http://schemas.microsoft.com/office/powerpoint/2010/main" val="542776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mond 12">
            <a:extLst>
              <a:ext uri="{FF2B5EF4-FFF2-40B4-BE49-F238E27FC236}">
                <a16:creationId xmlns:a16="http://schemas.microsoft.com/office/drawing/2014/main" id="{89530994-E604-4EC0-8493-8329BFE1BDAE}"/>
              </a:ext>
            </a:extLst>
          </p:cNvPr>
          <p:cNvSpPr/>
          <p:nvPr/>
        </p:nvSpPr>
        <p:spPr>
          <a:xfrm rot="15961234">
            <a:off x="11028921" y="2431695"/>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286000" y="-591706"/>
            <a:ext cx="23409756" cy="1668662"/>
          </a:xfrm>
          <a:prstGeom prst="rect">
            <a:avLst/>
          </a:prstGeom>
        </p:spPr>
        <p:txBody>
          <a:bodyPr wrap="square" lIns="0" tIns="0" rIns="0" bIns="0" rtlCol="0" anchor="t">
            <a:spAutoFit/>
          </a:bodyPr>
          <a:lstStyle/>
          <a:p>
            <a:pPr algn="ctr">
              <a:lnSpc>
                <a:spcPts val="16186"/>
              </a:lnSpc>
            </a:pPr>
            <a:r>
              <a:rPr lang="en-US" sz="4000" dirty="0">
                <a:solidFill>
                  <a:schemeClr val="accent6">
                    <a:lumMod val="20000"/>
                    <a:lumOff val="80000"/>
                  </a:schemeClr>
                </a:solidFill>
                <a:latin typeface="UTM Bienvenue" panose="02040603050506020204" pitchFamily="18" charset="0"/>
              </a:rPr>
              <a:t>1. </a:t>
            </a:r>
            <a:r>
              <a:rPr lang="en-US" sz="4000" dirty="0" err="1">
                <a:solidFill>
                  <a:schemeClr val="accent6">
                    <a:lumMod val="20000"/>
                    <a:lumOff val="80000"/>
                  </a:schemeClr>
                </a:solidFill>
                <a:latin typeface="UTM Bienvenue" panose="02040603050506020204" pitchFamily="18" charset="0"/>
              </a:rPr>
              <a:t>Tìm</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câu</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kể</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trong</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đoạn</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văn</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sau</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đây</a:t>
            </a:r>
            <a:r>
              <a:rPr lang="en-US" sz="4000" dirty="0">
                <a:solidFill>
                  <a:schemeClr val="accent6">
                    <a:lumMod val="20000"/>
                    <a:lumOff val="80000"/>
                  </a:schemeClr>
                </a:solidFill>
                <a:latin typeface="UTM Bienvenue" panose="02040603050506020204" pitchFamily="18" charset="0"/>
              </a:rPr>
              <a:t>. Cho </a:t>
            </a:r>
            <a:r>
              <a:rPr lang="en-US" sz="4000" dirty="0" err="1">
                <a:solidFill>
                  <a:schemeClr val="accent6">
                    <a:lumMod val="20000"/>
                    <a:lumOff val="80000"/>
                  </a:schemeClr>
                </a:solidFill>
                <a:latin typeface="UTM Bienvenue" panose="02040603050506020204" pitchFamily="18" charset="0"/>
              </a:rPr>
              <a:t>biết</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mỗi</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câu</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dùng</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để</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làm</a:t>
            </a:r>
            <a:r>
              <a:rPr lang="en-US" sz="4000" dirty="0">
                <a:solidFill>
                  <a:schemeClr val="accent6">
                    <a:lumMod val="20000"/>
                    <a:lumOff val="80000"/>
                  </a:schemeClr>
                </a:solidFill>
                <a:latin typeface="UTM Bienvenue" panose="02040603050506020204" pitchFamily="18" charset="0"/>
              </a:rPr>
              <a:t> </a:t>
            </a:r>
            <a:r>
              <a:rPr lang="en-US" sz="4000" dirty="0" err="1">
                <a:solidFill>
                  <a:schemeClr val="accent6">
                    <a:lumMod val="20000"/>
                    <a:lumOff val="80000"/>
                  </a:schemeClr>
                </a:solidFill>
                <a:latin typeface="UTM Bienvenue" panose="02040603050506020204" pitchFamily="18" charset="0"/>
              </a:rPr>
              <a:t>gì</a:t>
            </a:r>
            <a:r>
              <a:rPr lang="en-US" sz="4000" dirty="0">
                <a:solidFill>
                  <a:schemeClr val="accent6">
                    <a:lumMod val="20000"/>
                    <a:lumOff val="80000"/>
                  </a:schemeClr>
                </a:solidFill>
                <a:latin typeface="UTM Bienvenue" panose="020406030505060202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7478970"/>
          </a:xfrm>
          <a:prstGeom prst="rect">
            <a:avLst/>
          </a:prstGeom>
        </p:spPr>
        <p:txBody>
          <a:bodyPr wrap="square">
            <a:spAutoFit/>
          </a:bodyPr>
          <a:lstStyle/>
          <a:p>
            <a:pPr algn="just"/>
            <a:r>
              <a:rPr lang="en-US" sz="5400">
                <a:latin typeface="+mj-lt"/>
              </a:rPr>
              <a:t>	</a:t>
            </a:r>
            <a:r>
              <a:rPr lang="vi-VN" sz="5400">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1" y="1672385"/>
            <a:ext cx="7212944" cy="4808629"/>
          </a:xfrm>
          <a:prstGeom prst="rect">
            <a:avLst/>
          </a:prstGeom>
        </p:spPr>
      </p:pic>
      <p:pic>
        <p:nvPicPr>
          <p:cNvPr id="4" name="Picture 4"/>
          <p:cNvPicPr>
            <a:picLocks noChangeAspect="1"/>
          </p:cNvPicPr>
          <p:nvPr/>
        </p:nvPicPr>
        <p:blipFill>
          <a:blip r:embed="rId4"/>
          <a:srcRect/>
          <a:stretch>
            <a:fillRect/>
          </a:stretch>
        </p:blipFill>
        <p:spPr>
          <a:xfrm rot="7124267">
            <a:off x="14759280" y="5340971"/>
            <a:ext cx="7057440" cy="7048618"/>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3774857">
            <a:off x="10408238" y="7060330"/>
            <a:ext cx="4416140" cy="4410620"/>
          </a:xfrm>
          <a:prstGeom prst="rect">
            <a:avLst/>
          </a:prstGeom>
        </p:spPr>
      </p:pic>
      <p:cxnSp>
        <p:nvCxnSpPr>
          <p:cNvPr id="14" name="Straight Connector 13">
            <a:extLst>
              <a:ext uri="{FF2B5EF4-FFF2-40B4-BE49-F238E27FC236}">
                <a16:creationId xmlns:a16="http://schemas.microsoft.com/office/drawing/2014/main" id="{9D449400-7844-4107-B9C2-71CF75405D85}"/>
              </a:ext>
            </a:extLst>
          </p:cNvPr>
          <p:cNvCxnSpPr>
            <a:cxnSpLocks/>
          </p:cNvCxnSpPr>
          <p:nvPr/>
        </p:nvCxnSpPr>
        <p:spPr>
          <a:xfrm>
            <a:off x="-54078" y="9812836"/>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56CD5A-D4E9-4C81-808E-E07C1DDEC204}"/>
              </a:ext>
            </a:extLst>
          </p:cNvPr>
          <p:cNvCxnSpPr>
            <a:cxnSpLocks/>
          </p:cNvCxnSpPr>
          <p:nvPr/>
        </p:nvCxnSpPr>
        <p:spPr>
          <a:xfrm>
            <a:off x="0" y="9639300"/>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39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672034" y="1408576"/>
            <a:ext cx="9363235" cy="8309967"/>
          </a:xfrm>
          <a:prstGeom prst="rect">
            <a:avLst/>
          </a:prstGeom>
        </p:spPr>
        <p:txBody>
          <a:bodyPr wrap="square">
            <a:spAutoFit/>
          </a:bodyPr>
          <a:lstStyle/>
          <a:p>
            <a:pPr algn="just"/>
            <a:r>
              <a:rPr lang="en-US" sz="5400" dirty="0">
                <a:latin typeface="+mj-lt"/>
              </a:rPr>
              <a:t>	</a:t>
            </a:r>
            <a:r>
              <a:rPr lang="vi-VN" sz="5400" b="1" dirty="0">
                <a:solidFill>
                  <a:srgbClr val="FF0000"/>
                </a:solidFill>
                <a:latin typeface="+mj-lt"/>
              </a:rPr>
              <a:t>Chiều chiều, trên bãi thả, đám trẻ mục đồng chúng tôi hò hét nhau thả diều thi.</a:t>
            </a:r>
            <a:r>
              <a:rPr lang="vi-VN" sz="5400" dirty="0">
                <a:latin typeface="+mj-lt"/>
              </a:rPr>
              <a:t> </a:t>
            </a:r>
            <a:r>
              <a:rPr lang="vi-VN" sz="5400" dirty="0">
                <a:solidFill>
                  <a:srgbClr val="6B0E3D"/>
                </a:solidFill>
                <a:latin typeface="+mj-lt"/>
              </a:rPr>
              <a:t>Cánh diều mềm mại như cánh bướm. Chúng tôi vui sướng đến phát dại nhìn lên trời. Tiếng sáo diều vi vu trầm bổng. Sáo đơn, rồi sáo kép, sáo bè,... như gọi thấp xuống những vì sao sớm.</a:t>
            </a:r>
          </a:p>
          <a:p>
            <a:pPr algn="r"/>
            <a:r>
              <a:rPr lang="vi-VN" sz="4800" i="1" dirty="0">
                <a:latin typeface="+mj-lt"/>
              </a:rPr>
              <a:t>Theo </a:t>
            </a:r>
            <a:r>
              <a:rPr lang="vi-VN" sz="4800" b="1" dirty="0">
                <a:latin typeface="+mj-lt"/>
              </a:rPr>
              <a:t>TẠ DUY ANH</a:t>
            </a:r>
            <a:endParaRPr lang="en-US" sz="4800" b="1" dirty="0">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537281"/>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176682" y="2995204"/>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0453916">
            <a:off x="15542672" y="3705877"/>
            <a:ext cx="5162412" cy="5155960"/>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454549">
            <a:off x="10401537" y="1174588"/>
            <a:ext cx="2576796" cy="257357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99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8309967"/>
          </a:xfrm>
          <a:prstGeom prst="rect">
            <a:avLst/>
          </a:prstGeom>
        </p:spPr>
        <p:txBody>
          <a:bodyPr wrap="square">
            <a:spAutoFit/>
          </a:bodyPr>
          <a:lstStyle/>
          <a:p>
            <a:pPr algn="just"/>
            <a:r>
              <a:rPr lang="en-US" sz="5400" dirty="0">
                <a:solidFill>
                  <a:srgbClr val="D9D9D9"/>
                </a:solidFill>
                <a:latin typeface="+mj-lt"/>
              </a:rPr>
              <a:t>	</a:t>
            </a:r>
            <a:r>
              <a:rPr lang="vi-VN" sz="5400" dirty="0">
                <a:solidFill>
                  <a:srgbClr val="6B0E3D"/>
                </a:solidFill>
                <a:latin typeface="+mj-lt"/>
              </a:rPr>
              <a:t>Chiều chiều, trên bãi thả, đám trẻ mục đồng chúng tôi hò hét nhau thả diều thi. </a:t>
            </a:r>
            <a:r>
              <a:rPr lang="vi-VN" sz="5400" b="1" dirty="0">
                <a:solidFill>
                  <a:srgbClr val="FF0000"/>
                </a:solidFill>
                <a:latin typeface="+mj-lt"/>
              </a:rPr>
              <a:t>Cánh diều mềm mại như cánh bướm.</a:t>
            </a:r>
            <a:r>
              <a:rPr lang="vi-VN" sz="5400" dirty="0">
                <a:solidFill>
                  <a:schemeClr val="bg1">
                    <a:lumMod val="75000"/>
                  </a:schemeClr>
                </a:solidFill>
                <a:latin typeface="+mj-lt"/>
              </a:rPr>
              <a:t> </a:t>
            </a:r>
            <a:r>
              <a:rPr lang="vi-VN" sz="5400" dirty="0">
                <a:solidFill>
                  <a:srgbClr val="6B0E3D"/>
                </a:solidFill>
                <a:latin typeface="+mj-lt"/>
              </a:rPr>
              <a:t>Chúng tôi vui sướng đến phát dại nhìn lên trời. Tiếng sáo diều vi vu trầm bổng. Sáo đơn, rồi sáo kép, sáo bè,... như gọi thấp xuống những vì sao sớm.</a:t>
            </a:r>
          </a:p>
          <a:p>
            <a:pPr algn="r"/>
            <a:r>
              <a:rPr lang="vi-VN" sz="4800" i="1" dirty="0">
                <a:latin typeface="+mj-lt"/>
              </a:rPr>
              <a:t>Theo </a:t>
            </a:r>
            <a:r>
              <a:rPr lang="vi-VN" sz="4800" b="1" dirty="0">
                <a:latin typeface="+mj-lt"/>
              </a:rPr>
              <a:t>TẠ DUY ANH</a:t>
            </a:r>
            <a:endParaRPr lang="en-US" sz="4800" b="1" dirty="0">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cánh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30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dirty="0">
                <a:latin typeface="+mj-lt"/>
              </a:rPr>
              <a:t>	</a:t>
            </a:r>
            <a:r>
              <a:rPr lang="vi-VN" sz="5400" dirty="0">
                <a:solidFill>
                  <a:srgbClr val="6B0E3D"/>
                </a:solidFill>
                <a:latin typeface="+mj-lt"/>
              </a:rPr>
              <a:t>Chiều chiều, trên bãi thả, đám trẻ mục đồng chúng tôi hò hét nhau thả diều thi. Cánh diều mềm mại như cánh bướm.</a:t>
            </a:r>
            <a:r>
              <a:rPr lang="vi-VN" sz="5400" b="1" dirty="0">
                <a:solidFill>
                  <a:srgbClr val="6B0E3D"/>
                </a:solidFill>
                <a:latin typeface="+mj-lt"/>
              </a:rPr>
              <a:t> </a:t>
            </a:r>
            <a:r>
              <a:rPr lang="vi-VN" sz="5400" b="1" dirty="0">
                <a:solidFill>
                  <a:srgbClr val="FF0000"/>
                </a:solidFill>
                <a:latin typeface="+mj-lt"/>
              </a:rPr>
              <a:t>Chúng tôi vui sướng đến phát dại nhìn lên trời.</a:t>
            </a:r>
            <a:r>
              <a:rPr lang="vi-VN" sz="5400" dirty="0">
                <a:solidFill>
                  <a:schemeClr val="bg1">
                    <a:lumMod val="75000"/>
                  </a:schemeClr>
                </a:solidFill>
                <a:latin typeface="+mj-lt"/>
              </a:rPr>
              <a:t> </a:t>
            </a:r>
            <a:r>
              <a:rPr lang="vi-VN" sz="5400" dirty="0">
                <a:solidFill>
                  <a:srgbClr val="6B0E3D"/>
                </a:solidFill>
                <a:latin typeface="+mj-lt"/>
              </a:rPr>
              <a:t>Tiếng sáo diều vi vu trầm bổng. Sáo đơn, rồi sáo kép, sáo bè,... như gọi thấp xuống những vì sao sớm.</a:t>
            </a:r>
          </a:p>
          <a:p>
            <a:pPr algn="r"/>
            <a:r>
              <a:rPr lang="vi-VN" sz="4800" i="1" dirty="0">
                <a:latin typeface="+mj-lt"/>
              </a:rPr>
              <a:t>Theo </a:t>
            </a:r>
            <a:r>
              <a:rPr lang="vi-VN" sz="4800" b="1" dirty="0">
                <a:latin typeface="+mj-lt"/>
              </a:rPr>
              <a:t>TẠ DUY ANH</a:t>
            </a:r>
            <a:endParaRPr lang="en-US" sz="4800" b="1" dirty="0">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 và nói lên tình cảm.</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4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7478970"/>
          </a:xfrm>
          <a:prstGeom prst="rect">
            <a:avLst/>
          </a:prstGeom>
        </p:spPr>
        <p:txBody>
          <a:bodyPr wrap="square">
            <a:spAutoFit/>
          </a:bodyPr>
          <a:lstStyle/>
          <a:p>
            <a:pPr algn="just"/>
            <a:r>
              <a:rPr lang="en-US" sz="5400" dirty="0">
                <a:solidFill>
                  <a:srgbClr val="D9D9D9"/>
                </a:solidFill>
                <a:latin typeface="+mj-lt"/>
              </a:rPr>
              <a:t>	</a:t>
            </a:r>
            <a:r>
              <a:rPr lang="vi-VN" sz="5400" dirty="0">
                <a:solidFill>
                  <a:srgbClr val="6B0E3D"/>
                </a:solidFill>
                <a:latin typeface="+mj-lt"/>
              </a:rPr>
              <a:t>Chiều chiều, trên bãi thả, đám trẻ mục đồng chúng tôi hò hét nhau thả diều thi. Cánh diều mềm mại như cánh bướm. Chúng tôi vui sướng đến phát dại nhìn lên trời. </a:t>
            </a:r>
            <a:r>
              <a:rPr lang="vi-VN" sz="5400" b="1" dirty="0">
                <a:solidFill>
                  <a:srgbClr val="FF0000"/>
                </a:solidFill>
                <a:latin typeface="+mj-lt"/>
              </a:rPr>
              <a:t>Tiếng sáo diều vi vu trầm bổng. </a:t>
            </a:r>
            <a:r>
              <a:rPr lang="vi-VN" sz="5400" dirty="0">
                <a:solidFill>
                  <a:srgbClr val="6B0E3D"/>
                </a:solidFill>
                <a:latin typeface="+mj-lt"/>
              </a:rPr>
              <a:t>Sáo đơn, rồi sáo kép, sáo bè,... như gọi thấp xuống những vì sao sớm.</a:t>
            </a:r>
          </a:p>
          <a:p>
            <a:pPr algn="r"/>
            <a:r>
              <a:rPr lang="vi-VN" sz="4800" i="1" dirty="0">
                <a:latin typeface="+mj-lt"/>
              </a:rPr>
              <a:t>Theo </a:t>
            </a:r>
            <a:r>
              <a:rPr lang="vi-VN" sz="4800" b="1" dirty="0">
                <a:latin typeface="+mj-lt"/>
              </a:rPr>
              <a:t>TẠ DUY ANH</a:t>
            </a:r>
            <a:endParaRPr lang="en-US" sz="4800" b="1" dirty="0">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tiếng sáo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49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8EF56296-5BC5-40DD-8C63-9C250DAC82D6}"/>
              </a:ext>
            </a:extLst>
          </p:cNvPr>
          <p:cNvGrpSpPr/>
          <p:nvPr/>
        </p:nvGrpSpPr>
        <p:grpSpPr>
          <a:xfrm>
            <a:off x="2415964" y="-419100"/>
            <a:ext cx="12519236" cy="11116209"/>
            <a:chOff x="0" y="0"/>
            <a:chExt cx="3764144" cy="3342297"/>
          </a:xfrm>
          <a:noFill/>
        </p:grpSpPr>
        <p:sp>
          <p:nvSpPr>
            <p:cNvPr id="18" name="Freeform 6">
              <a:extLst>
                <a:ext uri="{FF2B5EF4-FFF2-40B4-BE49-F238E27FC236}">
                  <a16:creationId xmlns:a16="http://schemas.microsoft.com/office/drawing/2014/main" id="{51B483F9-7BBE-461C-B4D5-22E75A11472D}"/>
                </a:ext>
              </a:extLst>
            </p:cNvPr>
            <p:cNvSpPr/>
            <p:nvPr/>
          </p:nvSpPr>
          <p:spPr>
            <a:xfrm>
              <a:off x="0" y="0"/>
              <a:ext cx="3764143" cy="3342297"/>
            </a:xfrm>
            <a:prstGeom prst="ellipse">
              <a:avLst/>
            </a:prstGeom>
            <a:grpFill/>
            <a:ln w="139700" cmpd="tri">
              <a:solidFill>
                <a:schemeClr val="accent5">
                  <a:lumMod val="40000"/>
                  <a:lumOff val="60000"/>
                  <a:alpha val="98000"/>
                </a:schemeClr>
              </a:solidFill>
            </a:ln>
          </p:spPr>
          <p:txBody>
            <a:bodyPr/>
            <a:lstStyle/>
            <a:p>
              <a:endParaRPr lang="en-US">
                <a:effectLst>
                  <a:glow rad="228600">
                    <a:schemeClr val="accent5">
                      <a:satMod val="175000"/>
                      <a:alpha val="40000"/>
                    </a:schemeClr>
                  </a:glow>
                </a:effectLst>
              </a:endParaRPr>
            </a:p>
          </p:txBody>
        </p:sp>
      </p:grpSp>
      <p:grpSp>
        <p:nvGrpSpPr>
          <p:cNvPr id="13" name="Group 4">
            <a:extLst>
              <a:ext uri="{FF2B5EF4-FFF2-40B4-BE49-F238E27FC236}">
                <a16:creationId xmlns:a16="http://schemas.microsoft.com/office/drawing/2014/main" id="{A630ABE9-C4F5-46ED-A221-00AD7B572B04}"/>
              </a:ext>
            </a:extLst>
          </p:cNvPr>
          <p:cNvGrpSpPr/>
          <p:nvPr/>
        </p:nvGrpSpPr>
        <p:grpSpPr>
          <a:xfrm>
            <a:off x="4495800" y="2851716"/>
            <a:ext cx="8420100" cy="5317969"/>
            <a:chOff x="0" y="0"/>
            <a:chExt cx="4578584" cy="2891743"/>
          </a:xfrm>
        </p:grpSpPr>
        <p:sp>
          <p:nvSpPr>
            <p:cNvPr id="14" name="Freeform 5">
              <a:extLst>
                <a:ext uri="{FF2B5EF4-FFF2-40B4-BE49-F238E27FC236}">
                  <a16:creationId xmlns:a16="http://schemas.microsoft.com/office/drawing/2014/main" id="{E6BB7856-039F-4BF3-8D0F-87C50DC52BD2}"/>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rgbClr val="FFFFFF"/>
            </a:solidFill>
          </p:spPr>
        </p:sp>
      </p:grpSp>
      <p:grpSp>
        <p:nvGrpSpPr>
          <p:cNvPr id="5" name="Group 5"/>
          <p:cNvGrpSpPr/>
          <p:nvPr/>
        </p:nvGrpSpPr>
        <p:grpSpPr>
          <a:xfrm>
            <a:off x="3031147" y="203243"/>
            <a:ext cx="11127578" cy="9880513"/>
            <a:chOff x="0" y="0"/>
            <a:chExt cx="3764144" cy="3342297"/>
          </a:xfrm>
        </p:grpSpPr>
        <p:sp>
          <p:nvSpPr>
            <p:cNvPr id="6" name="Freeform 6"/>
            <p:cNvSpPr/>
            <p:nvPr/>
          </p:nvSpPr>
          <p:spPr>
            <a:xfrm>
              <a:off x="0" y="0"/>
              <a:ext cx="3764143" cy="3342297"/>
            </a:xfrm>
            <a:prstGeom prst="ellipse">
              <a:avLst/>
            </a:prstGeom>
            <a:solidFill>
              <a:schemeClr val="accent6">
                <a:lumMod val="20000"/>
                <a:lumOff val="80000"/>
              </a:schemeClr>
            </a:solidFill>
          </p:spPr>
          <p:txBody>
            <a:bodyPr/>
            <a:lstStyle/>
            <a:p>
              <a:endParaRPr lang="en-US"/>
            </a:p>
          </p:txBody>
        </p:sp>
      </p:grpSp>
      <p:sp>
        <p:nvSpPr>
          <p:cNvPr id="16" name="TextBox 8">
            <a:extLst>
              <a:ext uri="{FF2B5EF4-FFF2-40B4-BE49-F238E27FC236}">
                <a16:creationId xmlns:a16="http://schemas.microsoft.com/office/drawing/2014/main" id="{1B739D38-AB78-4A0D-BD8B-3B66ABBFACB0}"/>
              </a:ext>
            </a:extLst>
          </p:cNvPr>
          <p:cNvSpPr txBox="1"/>
          <p:nvPr/>
        </p:nvSpPr>
        <p:spPr>
          <a:xfrm>
            <a:off x="1432913" y="5753100"/>
            <a:ext cx="11242098" cy="1064394"/>
          </a:xfrm>
          <a:prstGeom prst="rect">
            <a:avLst/>
          </a:prstGeom>
        </p:spPr>
        <p:txBody>
          <a:bodyPr wrap="square" lIns="0" tIns="0" rIns="0" bIns="0" rtlCol="0" anchor="t">
            <a:spAutoFit/>
          </a:bodyPr>
          <a:lstStyle/>
          <a:p>
            <a:pPr algn="ctr">
              <a:lnSpc>
                <a:spcPts val="8284"/>
              </a:lnSpc>
            </a:pPr>
            <a:r>
              <a:rPr lang="en-US" sz="8800" b="1" dirty="0">
                <a:solidFill>
                  <a:srgbClr val="1A3252"/>
                </a:solidFill>
                <a:latin typeface="Times New Roman" panose="02020603050405020304" pitchFamily="18" charset="0"/>
                <a:cs typeface="Times New Roman" panose="02020603050405020304" pitchFamily="18" charset="0"/>
              </a:rPr>
              <a:t>1. NHẬN XÉT</a:t>
            </a:r>
          </a:p>
        </p:txBody>
      </p:sp>
      <p:pic>
        <p:nvPicPr>
          <p:cNvPr id="19" name="Picture 18">
            <a:extLst>
              <a:ext uri="{FF2B5EF4-FFF2-40B4-BE49-F238E27FC236}">
                <a16:creationId xmlns:a16="http://schemas.microsoft.com/office/drawing/2014/main" id="{E3C27B36-BD9D-413E-9209-6665D84B7E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62924" y="1959085"/>
            <a:ext cx="4495798" cy="63598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dirty="0">
                <a:latin typeface="+mj-lt"/>
              </a:rPr>
              <a:t>	</a:t>
            </a:r>
            <a:r>
              <a:rPr lang="vi-VN" sz="5400" dirty="0">
                <a:solidFill>
                  <a:srgbClr val="6B0E3D"/>
                </a:solidFill>
                <a:latin typeface="+mj-lt"/>
              </a:rPr>
              <a:t>Chiều chiều, trên bãi thả, đám trẻ mục đồng chúng tôi hò hét nhau thả diều thi. Cánh diều mềm mại như cánh bướm.</a:t>
            </a:r>
            <a:r>
              <a:rPr lang="vi-VN" sz="5400" b="1" dirty="0">
                <a:solidFill>
                  <a:srgbClr val="6B0E3D"/>
                </a:solidFill>
                <a:latin typeface="+mj-lt"/>
              </a:rPr>
              <a:t> </a:t>
            </a:r>
            <a:r>
              <a:rPr lang="vi-VN" sz="5400" dirty="0">
                <a:solidFill>
                  <a:srgbClr val="6B0E3D"/>
                </a:solidFill>
                <a:latin typeface="+mj-lt"/>
              </a:rPr>
              <a:t>Chúng tôi vui sướng đến phát dại nhìn lên trời. Tiếng sáo diều vi vu trầm bổng. </a:t>
            </a:r>
            <a:r>
              <a:rPr lang="vi-VN" sz="5400" b="1" dirty="0">
                <a:solidFill>
                  <a:srgbClr val="FF0000"/>
                </a:solidFill>
                <a:latin typeface="+mj-lt"/>
              </a:rPr>
              <a:t>Sáo đơn, rồi sáo kép, sáo bè,... như gọi thấp xuống những vì sao sớm.</a:t>
            </a:r>
          </a:p>
          <a:p>
            <a:pPr algn="r"/>
            <a:r>
              <a:rPr lang="vi-VN" sz="4800" i="1" dirty="0">
                <a:latin typeface="+mj-lt"/>
              </a:rPr>
              <a:t>Theo </a:t>
            </a:r>
            <a:r>
              <a:rPr lang="vi-VN" sz="4800" b="1" dirty="0">
                <a:latin typeface="+mj-lt"/>
              </a:rPr>
              <a:t>TẠ DUY ANH</a:t>
            </a:r>
            <a:endParaRPr lang="en-US" sz="4800" b="1" dirty="0">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nêu ý kiến, </a:t>
            </a:r>
          </a:p>
          <a:p>
            <a:pPr algn="ctr"/>
            <a:r>
              <a:rPr lang="en-US" sz="6000" b="1">
                <a:solidFill>
                  <a:srgbClr val="002060"/>
                </a:solidFill>
                <a:latin typeface="Times New Roman" panose="02020603050405020304" pitchFamily="18" charset="0"/>
                <a:cs typeface="Times New Roman" panose="02020603050405020304" pitchFamily="18" charset="0"/>
              </a:rPr>
              <a:t>nhận định.</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29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00737">
            <a:off x="-4763818" y="-1821090"/>
            <a:ext cx="13913884" cy="15366739"/>
          </a:xfrm>
          <a:prstGeom prst="rect">
            <a:avLst/>
          </a:prstGeom>
        </p:spPr>
      </p:pic>
      <p:grpSp>
        <p:nvGrpSpPr>
          <p:cNvPr id="3" name="Group 3"/>
          <p:cNvGrpSpPr/>
          <p:nvPr/>
        </p:nvGrpSpPr>
        <p:grpSpPr>
          <a:xfrm>
            <a:off x="10144583" y="0"/>
            <a:ext cx="8143417" cy="10287000"/>
            <a:chOff x="0" y="0"/>
            <a:chExt cx="2754687" cy="3479800"/>
          </a:xfrm>
        </p:grpSpPr>
        <p:sp>
          <p:nvSpPr>
            <p:cNvPr id="4" name="Freeform 4"/>
            <p:cNvSpPr/>
            <p:nvPr/>
          </p:nvSpPr>
          <p:spPr>
            <a:xfrm>
              <a:off x="0" y="0"/>
              <a:ext cx="2754687" cy="3479800"/>
            </a:xfrm>
            <a:custGeom>
              <a:avLst/>
              <a:gdLst/>
              <a:ahLst/>
              <a:cxnLst/>
              <a:rect l="l" t="t" r="r" b="b"/>
              <a:pathLst>
                <a:path w="2754687" h="3479800">
                  <a:moveTo>
                    <a:pt x="0" y="0"/>
                  </a:moveTo>
                  <a:lnTo>
                    <a:pt x="2754687" y="0"/>
                  </a:lnTo>
                  <a:lnTo>
                    <a:pt x="2754687" y="3479800"/>
                  </a:lnTo>
                  <a:lnTo>
                    <a:pt x="0" y="3479800"/>
                  </a:lnTo>
                  <a:close/>
                </a:path>
              </a:pathLst>
            </a:custGeom>
            <a:solidFill>
              <a:srgbClr val="FFFFFF"/>
            </a:solidFill>
          </p:spPr>
        </p:sp>
      </p:grpSp>
      <p:sp>
        <p:nvSpPr>
          <p:cNvPr id="41" name="TextBox 5">
            <a:extLst>
              <a:ext uri="{FF2B5EF4-FFF2-40B4-BE49-F238E27FC236}">
                <a16:creationId xmlns:a16="http://schemas.microsoft.com/office/drawing/2014/main" id="{B48A27B8-7867-4755-A6D5-4529C79D4F08}"/>
              </a:ext>
            </a:extLst>
          </p:cNvPr>
          <p:cNvSpPr txBox="1"/>
          <p:nvPr/>
        </p:nvSpPr>
        <p:spPr>
          <a:xfrm>
            <a:off x="10482491" y="0"/>
            <a:ext cx="7467600" cy="10249216"/>
          </a:xfrm>
          <a:prstGeom prst="rect">
            <a:avLst/>
          </a:prstGeom>
        </p:spPr>
        <p:txBody>
          <a:bodyPr wrap="square" lIns="0" tIns="0" rIns="0" bIns="0" rtlCol="0" anchor="t">
            <a:spAutoFit/>
          </a:bodyPr>
          <a:lstStyle/>
          <a:p>
            <a:pPr algn="just">
              <a:lnSpc>
                <a:spcPct val="150000"/>
              </a:lnSpc>
            </a:pPr>
            <a:r>
              <a:rPr lang="en-US" sz="5000" b="1">
                <a:solidFill>
                  <a:srgbClr val="6B0E3D"/>
                </a:solidFill>
                <a:latin typeface="Times New Roman" panose="02020603050405020304" pitchFamily="18" charset="0"/>
                <a:cs typeface="Times New Roman" panose="02020603050405020304" pitchFamily="18" charset="0"/>
              </a:rPr>
              <a:t>2. Đặt một vài câu kể để:</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a) Kể các việc em làm hằng ngày sau khi đi học về.</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b) Tả chiếc bút em đang dùng.</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c) Trình bày ý kiến của em về tình bạn.</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d) Nói lên niềm vui của em khi nhận điểm tốt.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2C3F2394-F736-4CA7-8C50-C7C252C198C3}"/>
              </a:ext>
            </a:extLst>
          </p:cNvPr>
          <p:cNvSpPr>
            <a:spLocks noChangeArrowheads="1"/>
          </p:cNvSpPr>
          <p:nvPr/>
        </p:nvSpPr>
        <p:spPr bwMode="auto">
          <a:xfrm>
            <a:off x="609600" y="285571"/>
            <a:ext cx="63546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4000" b="1" i="1" u="sng">
                <a:solidFill>
                  <a:srgbClr val="FFFF00"/>
                </a:solidFill>
              </a:rPr>
              <a:t>Bài 2</a:t>
            </a:r>
            <a:r>
              <a:rPr lang="en-US" altLang="en-US" sz="4000" b="1" i="1">
                <a:solidFill>
                  <a:srgbClr val="FFFF00"/>
                </a:solidFill>
              </a:rPr>
              <a:t>: Đặt một vài câu kể để:</a:t>
            </a:r>
          </a:p>
        </p:txBody>
      </p:sp>
      <p:sp>
        <p:nvSpPr>
          <p:cNvPr id="181253" name="Text Box 5">
            <a:extLst>
              <a:ext uri="{FF2B5EF4-FFF2-40B4-BE49-F238E27FC236}">
                <a16:creationId xmlns:a16="http://schemas.microsoft.com/office/drawing/2014/main" id="{C6B2DF72-96FB-4316-83A4-DC403E177902}"/>
              </a:ext>
            </a:extLst>
          </p:cNvPr>
          <p:cNvSpPr txBox="1">
            <a:spLocks noChangeArrowheads="1"/>
          </p:cNvSpPr>
          <p:nvPr/>
        </p:nvSpPr>
        <p:spPr bwMode="auto">
          <a:xfrm>
            <a:off x="609600" y="971371"/>
            <a:ext cx="12687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4000" b="1" i="1">
                <a:solidFill>
                  <a:srgbClr val="FFFF00"/>
                </a:solidFill>
              </a:rPr>
              <a:t>a) Kể về các việc em làm hàng ngày sau khi đi học về.                                                                                                                                          </a:t>
            </a:r>
          </a:p>
        </p:txBody>
      </p:sp>
      <p:sp>
        <p:nvSpPr>
          <p:cNvPr id="181254" name="Text Box 6">
            <a:extLst>
              <a:ext uri="{FF2B5EF4-FFF2-40B4-BE49-F238E27FC236}">
                <a16:creationId xmlns:a16="http://schemas.microsoft.com/office/drawing/2014/main" id="{45F05249-B046-4021-9297-B6C793C1D36B}"/>
              </a:ext>
            </a:extLst>
          </p:cNvPr>
          <p:cNvSpPr txBox="1">
            <a:spLocks noChangeArrowheads="1"/>
          </p:cNvSpPr>
          <p:nvPr/>
        </p:nvSpPr>
        <p:spPr bwMode="auto">
          <a:xfrm>
            <a:off x="609600" y="2800171"/>
            <a:ext cx="69723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4000" b="1" i="1">
                <a:solidFill>
                  <a:srgbClr val="FFFF00"/>
                </a:solidFill>
              </a:rPr>
              <a:t>b)Tả chiếc bút của em đang dùng.</a:t>
            </a:r>
          </a:p>
        </p:txBody>
      </p:sp>
      <p:sp>
        <p:nvSpPr>
          <p:cNvPr id="181256" name="Text Box 8">
            <a:extLst>
              <a:ext uri="{FF2B5EF4-FFF2-40B4-BE49-F238E27FC236}">
                <a16:creationId xmlns:a16="http://schemas.microsoft.com/office/drawing/2014/main" id="{53D1D5B4-2DA8-4D98-AB03-892A11702529}"/>
              </a:ext>
            </a:extLst>
          </p:cNvPr>
          <p:cNvSpPr txBox="1">
            <a:spLocks noChangeArrowheads="1"/>
          </p:cNvSpPr>
          <p:nvPr/>
        </p:nvSpPr>
        <p:spPr bwMode="auto">
          <a:xfrm>
            <a:off x="449124" y="1662570"/>
            <a:ext cx="172292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3600" b="1" dirty="0">
                <a:solidFill>
                  <a:schemeClr val="bg1"/>
                </a:solidFill>
              </a:rPr>
              <a:t>      Sau </a:t>
            </a:r>
            <a:r>
              <a:rPr lang="en-US" altLang="en-US" sz="3600" b="1" dirty="0" err="1">
                <a:solidFill>
                  <a:schemeClr val="bg1"/>
                </a:solidFill>
              </a:rPr>
              <a:t>mỗi</a:t>
            </a:r>
            <a:r>
              <a:rPr lang="en-US" altLang="en-US" sz="3600" b="1" dirty="0">
                <a:solidFill>
                  <a:schemeClr val="bg1"/>
                </a:solidFill>
              </a:rPr>
              <a:t> </a:t>
            </a:r>
            <a:r>
              <a:rPr lang="en-US" altLang="en-US" sz="3600" b="1" dirty="0" err="1">
                <a:solidFill>
                  <a:schemeClr val="bg1"/>
                </a:solidFill>
              </a:rPr>
              <a:t>buổi</a:t>
            </a:r>
            <a:r>
              <a:rPr lang="en-US" altLang="en-US" sz="3600" b="1" dirty="0">
                <a:solidFill>
                  <a:schemeClr val="bg1"/>
                </a:solidFill>
              </a:rPr>
              <a:t> </a:t>
            </a:r>
            <a:r>
              <a:rPr lang="en-US" altLang="en-US" sz="3600" b="1" dirty="0" err="1">
                <a:solidFill>
                  <a:schemeClr val="bg1"/>
                </a:solidFill>
              </a:rPr>
              <a:t>học</a:t>
            </a: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thường</a:t>
            </a:r>
            <a:r>
              <a:rPr lang="en-US" altLang="en-US" sz="3600" b="1" dirty="0">
                <a:solidFill>
                  <a:schemeClr val="bg1"/>
                </a:solidFill>
              </a:rPr>
              <a:t> </a:t>
            </a:r>
            <a:r>
              <a:rPr lang="en-US" altLang="en-US" sz="3600" b="1" dirty="0" err="1">
                <a:solidFill>
                  <a:schemeClr val="bg1"/>
                </a:solidFill>
              </a:rPr>
              <a:t>giúp</a:t>
            </a:r>
            <a:r>
              <a:rPr lang="en-US" altLang="en-US" sz="3600" b="1" dirty="0">
                <a:solidFill>
                  <a:schemeClr val="bg1"/>
                </a:solidFill>
              </a:rPr>
              <a:t> </a:t>
            </a:r>
            <a:r>
              <a:rPr lang="en-US" altLang="en-US" sz="3600" b="1" dirty="0" err="1">
                <a:solidFill>
                  <a:schemeClr val="bg1"/>
                </a:solidFill>
              </a:rPr>
              <a:t>mẹ</a:t>
            </a:r>
            <a:r>
              <a:rPr lang="en-US" altLang="en-US" sz="3600" b="1" dirty="0">
                <a:solidFill>
                  <a:schemeClr val="bg1"/>
                </a:solidFill>
              </a:rPr>
              <a:t> </a:t>
            </a:r>
            <a:r>
              <a:rPr lang="en-US" altLang="en-US" sz="3600" b="1" dirty="0" err="1">
                <a:solidFill>
                  <a:schemeClr val="bg1"/>
                </a:solidFill>
              </a:rPr>
              <a:t>nấu</a:t>
            </a:r>
            <a:r>
              <a:rPr lang="en-US" altLang="en-US" sz="3600" b="1" dirty="0">
                <a:solidFill>
                  <a:schemeClr val="bg1"/>
                </a:solidFill>
              </a:rPr>
              <a:t> </a:t>
            </a:r>
            <a:r>
              <a:rPr lang="en-US" altLang="en-US" sz="3600" b="1" dirty="0" err="1">
                <a:solidFill>
                  <a:schemeClr val="bg1"/>
                </a:solidFill>
              </a:rPr>
              <a:t>cơm</a:t>
            </a: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cùng</a:t>
            </a:r>
            <a:r>
              <a:rPr lang="en-US" altLang="en-US" sz="3600" b="1" dirty="0">
                <a:solidFill>
                  <a:schemeClr val="bg1"/>
                </a:solidFill>
              </a:rPr>
              <a:t> </a:t>
            </a:r>
            <a:r>
              <a:rPr lang="en-US" altLang="en-US" sz="3600" b="1" dirty="0" err="1">
                <a:solidFill>
                  <a:schemeClr val="bg1"/>
                </a:solidFill>
              </a:rPr>
              <a:t>mẹ</a:t>
            </a:r>
            <a:r>
              <a:rPr lang="en-US" altLang="en-US" sz="3600" b="1" dirty="0">
                <a:solidFill>
                  <a:schemeClr val="bg1"/>
                </a:solidFill>
              </a:rPr>
              <a:t> </a:t>
            </a:r>
            <a:r>
              <a:rPr lang="en-US" altLang="en-US" sz="3600" b="1" dirty="0" err="1">
                <a:solidFill>
                  <a:schemeClr val="bg1"/>
                </a:solidFill>
              </a:rPr>
              <a:t>nhặt</a:t>
            </a:r>
            <a:r>
              <a:rPr lang="en-US" altLang="en-US" sz="3600" b="1" dirty="0">
                <a:solidFill>
                  <a:schemeClr val="bg1"/>
                </a:solidFill>
              </a:rPr>
              <a:t> </a:t>
            </a:r>
            <a:r>
              <a:rPr lang="en-US" altLang="en-US" sz="3600" b="1" dirty="0" err="1">
                <a:solidFill>
                  <a:schemeClr val="bg1"/>
                </a:solidFill>
              </a:rPr>
              <a:t>rau</a:t>
            </a:r>
            <a:r>
              <a:rPr lang="en-US" altLang="en-US" sz="3600" b="1" dirty="0">
                <a:solidFill>
                  <a:schemeClr val="bg1"/>
                </a:solidFill>
              </a:rPr>
              <a:t>, </a:t>
            </a:r>
            <a:r>
              <a:rPr lang="en-US" altLang="en-US" sz="3600" b="1" dirty="0" err="1">
                <a:solidFill>
                  <a:schemeClr val="bg1"/>
                </a:solidFill>
              </a:rPr>
              <a:t>gấp</a:t>
            </a:r>
            <a:r>
              <a:rPr lang="en-US" altLang="en-US" sz="3600" b="1" dirty="0">
                <a:solidFill>
                  <a:schemeClr val="bg1"/>
                </a:solidFill>
              </a:rPr>
              <a:t> </a:t>
            </a:r>
            <a:r>
              <a:rPr lang="en-US" altLang="en-US" sz="3600" b="1" dirty="0" err="1">
                <a:solidFill>
                  <a:schemeClr val="bg1"/>
                </a:solidFill>
              </a:rPr>
              <a:t>quần</a:t>
            </a:r>
            <a:r>
              <a:rPr lang="en-US" altLang="en-US" sz="3600" b="1" dirty="0">
                <a:solidFill>
                  <a:schemeClr val="bg1"/>
                </a:solidFill>
              </a:rPr>
              <a:t> </a:t>
            </a:r>
            <a:r>
              <a:rPr lang="en-US" altLang="en-US" sz="3600" b="1" dirty="0" err="1">
                <a:solidFill>
                  <a:schemeClr val="bg1"/>
                </a:solidFill>
              </a:rPr>
              <a:t>áo</a:t>
            </a: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còn</a:t>
            </a:r>
            <a:r>
              <a:rPr lang="en-US" altLang="en-US" sz="3600" b="1" dirty="0">
                <a:solidFill>
                  <a:schemeClr val="bg1"/>
                </a:solidFill>
              </a:rPr>
              <a:t> </a:t>
            </a:r>
            <a:r>
              <a:rPr lang="en-US" altLang="en-US" sz="3600" b="1" dirty="0" err="1">
                <a:solidFill>
                  <a:schemeClr val="bg1"/>
                </a:solidFill>
              </a:rPr>
              <a:t>rửa</a:t>
            </a:r>
            <a:r>
              <a:rPr lang="en-US" altLang="en-US" sz="3600" b="1" dirty="0">
                <a:solidFill>
                  <a:schemeClr val="bg1"/>
                </a:solidFill>
              </a:rPr>
              <a:t> </a:t>
            </a:r>
            <a:r>
              <a:rPr lang="en-US" altLang="en-US" sz="3600" b="1" dirty="0" err="1">
                <a:solidFill>
                  <a:schemeClr val="bg1"/>
                </a:solidFill>
              </a:rPr>
              <a:t>bát</a:t>
            </a:r>
            <a:r>
              <a:rPr lang="en-US" altLang="en-US" sz="3600" b="1" dirty="0">
                <a:solidFill>
                  <a:schemeClr val="bg1"/>
                </a:solidFill>
              </a:rPr>
              <a:t>, </a:t>
            </a:r>
            <a:r>
              <a:rPr lang="en-US" altLang="en-US" sz="3600" b="1" dirty="0" err="1">
                <a:solidFill>
                  <a:schemeClr val="bg1"/>
                </a:solidFill>
              </a:rPr>
              <a:t>quét</a:t>
            </a:r>
            <a:r>
              <a:rPr lang="en-US" altLang="en-US" sz="3600" b="1" dirty="0">
                <a:solidFill>
                  <a:schemeClr val="bg1"/>
                </a:solidFill>
              </a:rPr>
              <a:t> </a:t>
            </a:r>
            <a:r>
              <a:rPr lang="en-US" altLang="en-US" sz="3600" b="1" dirty="0" err="1">
                <a:solidFill>
                  <a:schemeClr val="bg1"/>
                </a:solidFill>
              </a:rPr>
              <a:t>nhà</a:t>
            </a:r>
            <a:r>
              <a:rPr lang="en-US" altLang="en-US" sz="3600" b="1" dirty="0">
                <a:solidFill>
                  <a:schemeClr val="bg1"/>
                </a:solidFill>
              </a:rPr>
              <a:t>…</a:t>
            </a:r>
            <a:endParaRPr lang="en-US" altLang="en-US" sz="3600" dirty="0">
              <a:solidFill>
                <a:schemeClr val="bg1"/>
              </a:solidFill>
            </a:endParaRPr>
          </a:p>
        </p:txBody>
      </p:sp>
      <p:sp>
        <p:nvSpPr>
          <p:cNvPr id="181257" name="Text Box 9">
            <a:extLst>
              <a:ext uri="{FF2B5EF4-FFF2-40B4-BE49-F238E27FC236}">
                <a16:creationId xmlns:a16="http://schemas.microsoft.com/office/drawing/2014/main" id="{24F9B5F5-28D7-456D-89A5-C0AF65266B84}"/>
              </a:ext>
            </a:extLst>
          </p:cNvPr>
          <p:cNvSpPr txBox="1">
            <a:spLocks noChangeArrowheads="1"/>
          </p:cNvSpPr>
          <p:nvPr/>
        </p:nvSpPr>
        <p:spPr bwMode="auto">
          <a:xfrm>
            <a:off x="576942" y="4248916"/>
            <a:ext cx="174062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có</a:t>
            </a:r>
            <a:r>
              <a:rPr lang="en-US" altLang="en-US" sz="3600" b="1" dirty="0">
                <a:solidFill>
                  <a:schemeClr val="bg1"/>
                </a:solidFill>
              </a:rPr>
              <a:t> </a:t>
            </a:r>
            <a:r>
              <a:rPr lang="en-US" altLang="en-US" sz="3600" b="1" dirty="0" err="1">
                <a:solidFill>
                  <a:schemeClr val="bg1"/>
                </a:solidFill>
              </a:rPr>
              <a:t>chiếc</a:t>
            </a:r>
            <a:r>
              <a:rPr lang="en-US" altLang="en-US" sz="3600" b="1" dirty="0">
                <a:solidFill>
                  <a:schemeClr val="bg1"/>
                </a:solidFill>
              </a:rPr>
              <a:t> </a:t>
            </a:r>
            <a:r>
              <a:rPr lang="en-US" altLang="en-US" sz="3600" b="1" dirty="0" err="1">
                <a:solidFill>
                  <a:schemeClr val="bg1"/>
                </a:solidFill>
              </a:rPr>
              <a:t>bút</a:t>
            </a:r>
            <a:r>
              <a:rPr lang="en-US" altLang="en-US" sz="3600" b="1" dirty="0">
                <a:solidFill>
                  <a:schemeClr val="bg1"/>
                </a:solidFill>
              </a:rPr>
              <a:t> </a:t>
            </a:r>
            <a:r>
              <a:rPr lang="en-US" altLang="en-US" sz="3600" b="1" dirty="0" err="1">
                <a:solidFill>
                  <a:schemeClr val="bg1"/>
                </a:solidFill>
              </a:rPr>
              <a:t>máy</a:t>
            </a:r>
            <a:r>
              <a:rPr lang="en-US" altLang="en-US" sz="3600" b="1" dirty="0">
                <a:solidFill>
                  <a:schemeClr val="bg1"/>
                </a:solidFill>
              </a:rPr>
              <a:t> </a:t>
            </a:r>
            <a:r>
              <a:rPr lang="en-US" altLang="en-US" sz="3600" b="1" dirty="0" err="1">
                <a:solidFill>
                  <a:schemeClr val="bg1"/>
                </a:solidFill>
              </a:rPr>
              <a:t>màu</a:t>
            </a:r>
            <a:r>
              <a:rPr lang="en-US" altLang="en-US" sz="3600" b="1" dirty="0">
                <a:solidFill>
                  <a:schemeClr val="bg1"/>
                </a:solidFill>
              </a:rPr>
              <a:t> </a:t>
            </a:r>
            <a:r>
              <a:rPr lang="en-US" altLang="en-US" sz="3600" b="1" dirty="0" err="1">
                <a:solidFill>
                  <a:schemeClr val="bg1"/>
                </a:solidFill>
              </a:rPr>
              <a:t>xanh</a:t>
            </a:r>
            <a:r>
              <a:rPr lang="en-US" altLang="en-US" sz="3600" b="1" dirty="0">
                <a:solidFill>
                  <a:schemeClr val="bg1"/>
                </a:solidFill>
              </a:rPr>
              <a:t> </a:t>
            </a:r>
            <a:r>
              <a:rPr lang="en-US" altLang="en-US" sz="3600" b="1" dirty="0" err="1">
                <a:solidFill>
                  <a:schemeClr val="bg1"/>
                </a:solidFill>
              </a:rPr>
              <a:t>rất</a:t>
            </a:r>
            <a:r>
              <a:rPr lang="en-US" altLang="en-US" sz="3600" b="1" dirty="0">
                <a:solidFill>
                  <a:schemeClr val="bg1"/>
                </a:solidFill>
              </a:rPr>
              <a:t> </a:t>
            </a:r>
            <a:r>
              <a:rPr lang="en-US" altLang="en-US" sz="3600" b="1" dirty="0" err="1">
                <a:solidFill>
                  <a:schemeClr val="bg1"/>
                </a:solidFill>
              </a:rPr>
              <a:t>đẹp</a:t>
            </a:r>
            <a:r>
              <a:rPr lang="en-US" altLang="en-US" sz="3600" b="1" dirty="0">
                <a:solidFill>
                  <a:schemeClr val="bg1"/>
                </a:solidFill>
              </a:rPr>
              <a:t>. </a:t>
            </a:r>
            <a:r>
              <a:rPr lang="en-US" altLang="en-US" sz="3600" b="1" dirty="0" err="1">
                <a:solidFill>
                  <a:schemeClr val="bg1"/>
                </a:solidFill>
              </a:rPr>
              <a:t>Nó</a:t>
            </a:r>
            <a:r>
              <a:rPr lang="en-US" altLang="en-US" sz="3600" b="1" dirty="0">
                <a:solidFill>
                  <a:schemeClr val="bg1"/>
                </a:solidFill>
              </a:rPr>
              <a:t> </a:t>
            </a:r>
            <a:r>
              <a:rPr lang="en-US" altLang="en-US" sz="3600" b="1" dirty="0" err="1">
                <a:solidFill>
                  <a:schemeClr val="bg1"/>
                </a:solidFill>
              </a:rPr>
              <a:t>là</a:t>
            </a:r>
            <a:r>
              <a:rPr lang="en-US" altLang="en-US" sz="3600" b="1" dirty="0">
                <a:solidFill>
                  <a:schemeClr val="bg1"/>
                </a:solidFill>
              </a:rPr>
              <a:t> </a:t>
            </a:r>
            <a:r>
              <a:rPr lang="en-US" altLang="en-US" sz="3600" b="1" dirty="0" err="1">
                <a:solidFill>
                  <a:schemeClr val="bg1"/>
                </a:solidFill>
              </a:rPr>
              <a:t>món</a:t>
            </a:r>
            <a:r>
              <a:rPr lang="en-US" altLang="en-US" sz="3600" b="1" dirty="0">
                <a:solidFill>
                  <a:schemeClr val="bg1"/>
                </a:solidFill>
              </a:rPr>
              <a:t> </a:t>
            </a:r>
            <a:r>
              <a:rPr lang="en-US" altLang="en-US" sz="3600" b="1" dirty="0" err="1">
                <a:solidFill>
                  <a:schemeClr val="bg1"/>
                </a:solidFill>
              </a:rPr>
              <a:t>quà</a:t>
            </a:r>
            <a:r>
              <a:rPr lang="en-US" altLang="en-US" sz="3600" b="1" dirty="0">
                <a:solidFill>
                  <a:schemeClr val="bg1"/>
                </a:solidFill>
              </a:rPr>
              <a:t> </a:t>
            </a:r>
            <a:r>
              <a:rPr lang="en-US" altLang="en-US" sz="3600" b="1" dirty="0" err="1">
                <a:solidFill>
                  <a:schemeClr val="bg1"/>
                </a:solidFill>
              </a:rPr>
              <a:t>mà</a:t>
            </a:r>
            <a:r>
              <a:rPr lang="en-US" altLang="en-US" sz="3600" b="1" dirty="0">
                <a:solidFill>
                  <a:schemeClr val="bg1"/>
                </a:solidFill>
              </a:rPr>
              <a:t> </a:t>
            </a:r>
            <a:r>
              <a:rPr lang="en-US" altLang="en-US" sz="3600" b="1" dirty="0" err="1">
                <a:solidFill>
                  <a:schemeClr val="bg1"/>
                </a:solidFill>
              </a:rPr>
              <a:t>cô</a:t>
            </a:r>
            <a:r>
              <a:rPr lang="en-US" altLang="en-US" sz="3600" b="1" dirty="0">
                <a:solidFill>
                  <a:schemeClr val="bg1"/>
                </a:solidFill>
              </a:rPr>
              <a:t> </a:t>
            </a:r>
            <a:r>
              <a:rPr lang="en-US" altLang="en-US" sz="3600" b="1" dirty="0" err="1">
                <a:solidFill>
                  <a:schemeClr val="bg1"/>
                </a:solidFill>
              </a:rPr>
              <a:t>giáo</a:t>
            </a:r>
            <a:r>
              <a:rPr lang="en-US" altLang="en-US" sz="3600" b="1" dirty="0">
                <a:solidFill>
                  <a:schemeClr val="bg1"/>
                </a:solidFill>
              </a:rPr>
              <a:t> </a:t>
            </a:r>
            <a:r>
              <a:rPr lang="en-US" altLang="en-US" sz="3600" b="1" dirty="0" err="1">
                <a:solidFill>
                  <a:schemeClr val="bg1"/>
                </a:solidFill>
              </a:rPr>
              <a:t>tặng</a:t>
            </a:r>
            <a:r>
              <a:rPr lang="en-US" altLang="en-US" sz="3600" b="1" dirty="0">
                <a:solidFill>
                  <a:schemeClr val="bg1"/>
                </a:solidFill>
              </a:rPr>
              <a:t> </a:t>
            </a:r>
            <a:r>
              <a:rPr lang="en-US" altLang="en-US" sz="3600" b="1" dirty="0" err="1">
                <a:solidFill>
                  <a:schemeClr val="bg1"/>
                </a:solidFill>
              </a:rPr>
              <a:t>cho</a:t>
            </a: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Thân</a:t>
            </a:r>
            <a:r>
              <a:rPr lang="en-US" altLang="en-US" sz="3600" b="1" dirty="0">
                <a:solidFill>
                  <a:schemeClr val="bg1"/>
                </a:solidFill>
              </a:rPr>
              <a:t> </a:t>
            </a:r>
            <a:r>
              <a:rPr lang="en-US" altLang="en-US" sz="3600" b="1" dirty="0" err="1">
                <a:solidFill>
                  <a:schemeClr val="bg1"/>
                </a:solidFill>
              </a:rPr>
              <a:t>bút</a:t>
            </a:r>
            <a:r>
              <a:rPr lang="en-US" altLang="en-US" sz="3600" b="1" dirty="0">
                <a:solidFill>
                  <a:schemeClr val="bg1"/>
                </a:solidFill>
              </a:rPr>
              <a:t> </a:t>
            </a:r>
            <a:r>
              <a:rPr lang="en-US" altLang="en-US" sz="3600" b="1" dirty="0" err="1">
                <a:solidFill>
                  <a:schemeClr val="bg1"/>
                </a:solidFill>
              </a:rPr>
              <a:t>tròn</a:t>
            </a:r>
            <a:r>
              <a:rPr lang="en-US" altLang="en-US" sz="3600" b="1" dirty="0">
                <a:solidFill>
                  <a:schemeClr val="bg1"/>
                </a:solidFill>
              </a:rPr>
              <a:t> </a:t>
            </a:r>
            <a:r>
              <a:rPr lang="en-US" altLang="en-US" sz="3600" b="1" dirty="0" err="1">
                <a:solidFill>
                  <a:schemeClr val="bg1"/>
                </a:solidFill>
              </a:rPr>
              <a:t>xinh</a:t>
            </a:r>
            <a:r>
              <a:rPr lang="en-US" altLang="en-US" sz="3600" b="1" dirty="0">
                <a:solidFill>
                  <a:schemeClr val="bg1"/>
                </a:solidFill>
              </a:rPr>
              <a:t> </a:t>
            </a:r>
            <a:r>
              <a:rPr lang="en-US" altLang="en-US" sz="3600" b="1" dirty="0" err="1">
                <a:solidFill>
                  <a:schemeClr val="bg1"/>
                </a:solidFill>
              </a:rPr>
              <a:t>xinh</a:t>
            </a:r>
            <a:r>
              <a:rPr lang="en-US" altLang="en-US" sz="3600" b="1" dirty="0">
                <a:solidFill>
                  <a:schemeClr val="bg1"/>
                </a:solidFill>
              </a:rPr>
              <a:t>, </a:t>
            </a:r>
            <a:r>
              <a:rPr lang="en-US" altLang="en-US" sz="3600" b="1" dirty="0" err="1">
                <a:solidFill>
                  <a:schemeClr val="bg1"/>
                </a:solidFill>
              </a:rPr>
              <a:t>ngòi</a:t>
            </a:r>
            <a:r>
              <a:rPr lang="en-US" altLang="en-US" sz="3600" b="1" dirty="0">
                <a:solidFill>
                  <a:schemeClr val="bg1"/>
                </a:solidFill>
              </a:rPr>
              <a:t> </a:t>
            </a:r>
            <a:r>
              <a:rPr lang="en-US" altLang="en-US" sz="3600" b="1" dirty="0" err="1">
                <a:solidFill>
                  <a:schemeClr val="bg1"/>
                </a:solidFill>
              </a:rPr>
              <a:t>viết</a:t>
            </a:r>
            <a:r>
              <a:rPr lang="en-US" altLang="en-US" sz="3600" b="1" dirty="0">
                <a:solidFill>
                  <a:schemeClr val="bg1"/>
                </a:solidFill>
              </a:rPr>
              <a:t> </a:t>
            </a:r>
            <a:r>
              <a:rPr lang="en-US" altLang="en-US" sz="3600" b="1" dirty="0" err="1">
                <a:solidFill>
                  <a:schemeClr val="bg1"/>
                </a:solidFill>
              </a:rPr>
              <a:t>rất</a:t>
            </a:r>
            <a:r>
              <a:rPr lang="en-US" altLang="en-US" sz="3600" b="1" dirty="0">
                <a:solidFill>
                  <a:schemeClr val="bg1"/>
                </a:solidFill>
              </a:rPr>
              <a:t> </a:t>
            </a:r>
            <a:r>
              <a:rPr lang="en-US" altLang="en-US" sz="3600" b="1" dirty="0" err="1">
                <a:solidFill>
                  <a:schemeClr val="bg1"/>
                </a:solidFill>
              </a:rPr>
              <a:t>trơn</a:t>
            </a:r>
            <a:r>
              <a:rPr lang="en-US" altLang="en-US" sz="3600" b="1" dirty="0">
                <a:solidFill>
                  <a:schemeClr val="bg1"/>
                </a:solidFill>
              </a:rPr>
              <a:t>…</a:t>
            </a:r>
            <a:endParaRPr lang="en-US" altLang="en-US" sz="3600" dirty="0">
              <a:solidFill>
                <a:schemeClr val="bg1"/>
              </a:solidFill>
            </a:endParaRPr>
          </a:p>
        </p:txBody>
      </p:sp>
      <p:sp>
        <p:nvSpPr>
          <p:cNvPr id="181258" name="Text Box 10">
            <a:extLst>
              <a:ext uri="{FF2B5EF4-FFF2-40B4-BE49-F238E27FC236}">
                <a16:creationId xmlns:a16="http://schemas.microsoft.com/office/drawing/2014/main" id="{EB40D850-8255-4D23-AE7D-DD1C7AE36C4F}"/>
              </a:ext>
            </a:extLst>
          </p:cNvPr>
          <p:cNvSpPr txBox="1">
            <a:spLocks noChangeArrowheads="1"/>
          </p:cNvSpPr>
          <p:nvPr/>
        </p:nvSpPr>
        <p:spPr bwMode="auto">
          <a:xfrm>
            <a:off x="609600" y="5488476"/>
            <a:ext cx="12573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4000" b="1" i="1" dirty="0">
                <a:solidFill>
                  <a:srgbClr val="FFFF00"/>
                </a:solidFill>
              </a:rPr>
              <a:t>c) </a:t>
            </a:r>
            <a:r>
              <a:rPr lang="en-US" altLang="en-US" sz="4000" b="1" i="1" dirty="0" err="1">
                <a:solidFill>
                  <a:srgbClr val="FFFF00"/>
                </a:solidFill>
              </a:rPr>
              <a:t>Trình</a:t>
            </a:r>
            <a:r>
              <a:rPr lang="en-US" altLang="en-US" sz="4000" b="1" i="1" dirty="0">
                <a:solidFill>
                  <a:srgbClr val="FFFF00"/>
                </a:solidFill>
              </a:rPr>
              <a:t> </a:t>
            </a:r>
            <a:r>
              <a:rPr lang="en-US" altLang="en-US" sz="4000" b="1" i="1" dirty="0" err="1">
                <a:solidFill>
                  <a:srgbClr val="FFFF00"/>
                </a:solidFill>
              </a:rPr>
              <a:t>bày</a:t>
            </a:r>
            <a:r>
              <a:rPr lang="en-US" altLang="en-US" sz="4000" b="1" i="1" dirty="0">
                <a:solidFill>
                  <a:srgbClr val="FFFF00"/>
                </a:solidFill>
              </a:rPr>
              <a:t> ý </a:t>
            </a:r>
            <a:r>
              <a:rPr lang="en-US" altLang="en-US" sz="4000" b="1" i="1" dirty="0" err="1">
                <a:solidFill>
                  <a:srgbClr val="FFFF00"/>
                </a:solidFill>
              </a:rPr>
              <a:t>kiến</a:t>
            </a:r>
            <a:r>
              <a:rPr lang="en-US" altLang="en-US" sz="4000" b="1" i="1" dirty="0">
                <a:solidFill>
                  <a:srgbClr val="FFFF00"/>
                </a:solidFill>
              </a:rPr>
              <a:t> </a:t>
            </a:r>
            <a:r>
              <a:rPr lang="en-US" altLang="en-US" sz="4000" b="1" i="1" dirty="0" err="1">
                <a:solidFill>
                  <a:srgbClr val="FFFF00"/>
                </a:solidFill>
              </a:rPr>
              <a:t>của</a:t>
            </a:r>
            <a:r>
              <a:rPr lang="en-US" altLang="en-US" sz="4000" b="1" i="1" dirty="0">
                <a:solidFill>
                  <a:srgbClr val="FFFF00"/>
                </a:solidFill>
              </a:rPr>
              <a:t> </a:t>
            </a:r>
            <a:r>
              <a:rPr lang="en-US" altLang="en-US" sz="4000" b="1" i="1" dirty="0" err="1">
                <a:solidFill>
                  <a:srgbClr val="FFFF00"/>
                </a:solidFill>
              </a:rPr>
              <a:t>em</a:t>
            </a:r>
            <a:r>
              <a:rPr lang="en-US" altLang="en-US" sz="4000" b="1" i="1" dirty="0">
                <a:solidFill>
                  <a:srgbClr val="FFFF00"/>
                </a:solidFill>
              </a:rPr>
              <a:t> </a:t>
            </a:r>
            <a:r>
              <a:rPr lang="en-US" altLang="en-US" sz="4000" b="1" i="1" dirty="0" err="1">
                <a:solidFill>
                  <a:srgbClr val="FFFF00"/>
                </a:solidFill>
              </a:rPr>
              <a:t>về</a:t>
            </a:r>
            <a:r>
              <a:rPr lang="en-US" altLang="en-US" sz="4000" b="1" i="1" dirty="0">
                <a:solidFill>
                  <a:srgbClr val="FFFF00"/>
                </a:solidFill>
              </a:rPr>
              <a:t> </a:t>
            </a:r>
            <a:r>
              <a:rPr lang="en-US" altLang="en-US" sz="4000" b="1" i="1" dirty="0" err="1">
                <a:solidFill>
                  <a:srgbClr val="FFFF00"/>
                </a:solidFill>
              </a:rPr>
              <a:t>tình</a:t>
            </a:r>
            <a:r>
              <a:rPr lang="en-US" altLang="en-US" sz="4000" b="1" i="1" dirty="0">
                <a:solidFill>
                  <a:srgbClr val="FFFF00"/>
                </a:solidFill>
              </a:rPr>
              <a:t> </a:t>
            </a:r>
            <a:r>
              <a:rPr lang="en-US" altLang="en-US" sz="4000" b="1" i="1" dirty="0" err="1">
                <a:solidFill>
                  <a:srgbClr val="FFFF00"/>
                </a:solidFill>
              </a:rPr>
              <a:t>bạn</a:t>
            </a:r>
            <a:r>
              <a:rPr lang="en-US" altLang="en-US" sz="4000" b="1" i="1" dirty="0">
                <a:solidFill>
                  <a:srgbClr val="FFFF00"/>
                </a:solidFill>
              </a:rPr>
              <a:t>.</a:t>
            </a:r>
          </a:p>
        </p:txBody>
      </p:sp>
      <p:sp>
        <p:nvSpPr>
          <p:cNvPr id="181259" name="Text Box 11">
            <a:extLst>
              <a:ext uri="{FF2B5EF4-FFF2-40B4-BE49-F238E27FC236}">
                <a16:creationId xmlns:a16="http://schemas.microsoft.com/office/drawing/2014/main" id="{E0F0B6C1-3899-42ED-8647-EC6EE41CF732}"/>
              </a:ext>
            </a:extLst>
          </p:cNvPr>
          <p:cNvSpPr txBox="1">
            <a:spLocks noChangeArrowheads="1"/>
          </p:cNvSpPr>
          <p:nvPr/>
        </p:nvSpPr>
        <p:spPr bwMode="auto">
          <a:xfrm>
            <a:off x="513032" y="6525008"/>
            <a:ext cx="171014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3600" b="1" dirty="0">
                <a:solidFill>
                  <a:schemeClr val="bg1"/>
                </a:solidFill>
              </a:rPr>
              <a:t>     </a:t>
            </a:r>
            <a:r>
              <a:rPr lang="en-US" altLang="en-US" sz="3600" b="1" dirty="0" err="1">
                <a:solidFill>
                  <a:schemeClr val="bg1"/>
                </a:solidFill>
              </a:rPr>
              <a:t>Tình</a:t>
            </a:r>
            <a:r>
              <a:rPr lang="en-US" altLang="en-US" sz="3600" b="1" dirty="0">
                <a:solidFill>
                  <a:schemeClr val="bg1"/>
                </a:solidFill>
              </a:rPr>
              <a:t> </a:t>
            </a:r>
            <a:r>
              <a:rPr lang="en-US" altLang="en-US" sz="3600" b="1" dirty="0" err="1">
                <a:solidFill>
                  <a:schemeClr val="bg1"/>
                </a:solidFill>
              </a:rPr>
              <a:t>bạn</a:t>
            </a:r>
            <a:r>
              <a:rPr lang="en-US" altLang="en-US" sz="3600" b="1" dirty="0">
                <a:solidFill>
                  <a:schemeClr val="bg1"/>
                </a:solidFill>
              </a:rPr>
              <a:t> </a:t>
            </a:r>
            <a:r>
              <a:rPr lang="en-US" altLang="en-US" sz="3600" b="1" dirty="0" err="1">
                <a:solidFill>
                  <a:schemeClr val="bg1"/>
                </a:solidFill>
              </a:rPr>
              <a:t>thật</a:t>
            </a:r>
            <a:r>
              <a:rPr lang="en-US" altLang="en-US" sz="3600" b="1" dirty="0">
                <a:solidFill>
                  <a:schemeClr val="bg1"/>
                </a:solidFill>
              </a:rPr>
              <a:t> </a:t>
            </a:r>
            <a:r>
              <a:rPr lang="en-US" altLang="en-US" sz="3600" b="1" dirty="0" err="1">
                <a:solidFill>
                  <a:schemeClr val="bg1"/>
                </a:solidFill>
              </a:rPr>
              <a:t>thiêng</a:t>
            </a:r>
            <a:r>
              <a:rPr lang="en-US" altLang="en-US" sz="3600" b="1" dirty="0">
                <a:solidFill>
                  <a:schemeClr val="bg1"/>
                </a:solidFill>
              </a:rPr>
              <a:t> </a:t>
            </a:r>
            <a:r>
              <a:rPr lang="en-US" altLang="en-US" sz="3600" b="1" dirty="0" err="1">
                <a:solidFill>
                  <a:schemeClr val="bg1"/>
                </a:solidFill>
              </a:rPr>
              <a:t>liêng</a:t>
            </a:r>
            <a:r>
              <a:rPr lang="en-US" altLang="en-US" sz="3600" b="1" dirty="0">
                <a:solidFill>
                  <a:schemeClr val="bg1"/>
                </a:solidFill>
              </a:rPr>
              <a:t> </a:t>
            </a:r>
            <a:r>
              <a:rPr lang="en-US" altLang="en-US" sz="3600" b="1" dirty="0" err="1">
                <a:solidFill>
                  <a:schemeClr val="bg1"/>
                </a:solidFill>
              </a:rPr>
              <a:t>và</a:t>
            </a:r>
            <a:r>
              <a:rPr lang="en-US" altLang="en-US" sz="3600" b="1" dirty="0">
                <a:solidFill>
                  <a:schemeClr val="bg1"/>
                </a:solidFill>
              </a:rPr>
              <a:t> </a:t>
            </a:r>
            <a:r>
              <a:rPr lang="en-US" altLang="en-US" sz="3600" b="1" dirty="0" err="1">
                <a:solidFill>
                  <a:schemeClr val="bg1"/>
                </a:solidFill>
              </a:rPr>
              <a:t>cao</a:t>
            </a:r>
            <a:r>
              <a:rPr lang="en-US" altLang="en-US" sz="3600" b="1" dirty="0">
                <a:solidFill>
                  <a:schemeClr val="bg1"/>
                </a:solidFill>
              </a:rPr>
              <a:t> </a:t>
            </a:r>
            <a:r>
              <a:rPr lang="en-US" altLang="en-US" sz="3600" b="1" dirty="0" err="1">
                <a:solidFill>
                  <a:schemeClr val="bg1"/>
                </a:solidFill>
              </a:rPr>
              <a:t>quý</a:t>
            </a:r>
            <a:r>
              <a:rPr lang="en-US" altLang="en-US" sz="3600" b="1" dirty="0">
                <a:solidFill>
                  <a:schemeClr val="bg1"/>
                </a:solidFill>
              </a:rPr>
              <a:t>. </a:t>
            </a:r>
            <a:r>
              <a:rPr lang="en-US" altLang="en-US" sz="3600" b="1" dirty="0" err="1">
                <a:solidFill>
                  <a:schemeClr val="bg1"/>
                </a:solidFill>
              </a:rPr>
              <a:t>Nhờ</a:t>
            </a:r>
            <a:r>
              <a:rPr lang="en-US" altLang="en-US" sz="3600" b="1" dirty="0">
                <a:solidFill>
                  <a:schemeClr val="bg1"/>
                </a:solidFill>
              </a:rPr>
              <a:t> </a:t>
            </a:r>
            <a:r>
              <a:rPr lang="en-US" altLang="en-US" sz="3600" b="1" dirty="0" err="1">
                <a:solidFill>
                  <a:schemeClr val="bg1"/>
                </a:solidFill>
              </a:rPr>
              <a:t>có</a:t>
            </a:r>
            <a:r>
              <a:rPr lang="en-US" altLang="en-US" sz="3600" b="1" dirty="0">
                <a:solidFill>
                  <a:schemeClr val="bg1"/>
                </a:solidFill>
              </a:rPr>
              <a:t> </a:t>
            </a:r>
            <a:r>
              <a:rPr lang="en-US" altLang="en-US" sz="3600" b="1" dirty="0" err="1">
                <a:solidFill>
                  <a:schemeClr val="bg1"/>
                </a:solidFill>
              </a:rPr>
              <a:t>bạn</a:t>
            </a:r>
            <a:r>
              <a:rPr lang="en-US" altLang="en-US" sz="3600" b="1" dirty="0">
                <a:solidFill>
                  <a:schemeClr val="bg1"/>
                </a:solidFill>
              </a:rPr>
              <a:t> </a:t>
            </a:r>
            <a:r>
              <a:rPr lang="en-US" altLang="en-US" sz="3600" b="1" dirty="0" err="1">
                <a:solidFill>
                  <a:schemeClr val="bg1"/>
                </a:solidFill>
              </a:rPr>
              <a:t>bè</a:t>
            </a:r>
            <a:r>
              <a:rPr lang="en-US" altLang="en-US" sz="3600" b="1" dirty="0">
                <a:solidFill>
                  <a:schemeClr val="bg1"/>
                </a:solidFill>
              </a:rPr>
              <a:t> </a:t>
            </a:r>
            <a:r>
              <a:rPr lang="en-US" altLang="en-US" sz="3600" b="1" dirty="0" err="1">
                <a:solidFill>
                  <a:schemeClr val="bg1"/>
                </a:solidFill>
              </a:rPr>
              <a:t>mà</a:t>
            </a:r>
            <a:r>
              <a:rPr lang="en-US" altLang="en-US" sz="3600" b="1" dirty="0">
                <a:solidFill>
                  <a:schemeClr val="bg1"/>
                </a:solidFill>
              </a:rPr>
              <a:t> </a:t>
            </a:r>
            <a:r>
              <a:rPr lang="en-US" altLang="en-US" sz="3600" b="1" dirty="0" err="1">
                <a:solidFill>
                  <a:schemeClr val="bg1"/>
                </a:solidFill>
              </a:rPr>
              <a:t>cuộc</a:t>
            </a:r>
            <a:r>
              <a:rPr lang="en-US" altLang="en-US" sz="3600" b="1" dirty="0">
                <a:solidFill>
                  <a:schemeClr val="bg1"/>
                </a:solidFill>
              </a:rPr>
              <a:t> </a:t>
            </a:r>
            <a:r>
              <a:rPr lang="en-US" altLang="en-US" sz="3600" b="1" dirty="0" err="1">
                <a:solidFill>
                  <a:schemeClr val="bg1"/>
                </a:solidFill>
              </a:rPr>
              <a:t>sống</a:t>
            </a:r>
            <a:r>
              <a:rPr lang="en-US" altLang="en-US" sz="3600" b="1" dirty="0">
                <a:solidFill>
                  <a:schemeClr val="bg1"/>
                </a:solidFill>
              </a:rPr>
              <a:t> </a:t>
            </a:r>
            <a:r>
              <a:rPr lang="en-US" altLang="en-US" sz="3600" b="1" dirty="0" err="1">
                <a:solidFill>
                  <a:schemeClr val="bg1"/>
                </a:solidFill>
              </a:rPr>
              <a:t>của</a:t>
            </a:r>
            <a:r>
              <a:rPr lang="en-US" altLang="en-US" sz="3600" b="1" dirty="0">
                <a:solidFill>
                  <a:schemeClr val="bg1"/>
                </a:solidFill>
              </a:rPr>
              <a:t> </a:t>
            </a:r>
            <a:r>
              <a:rPr lang="en-US" altLang="en-US" sz="3600" b="1" dirty="0" err="1">
                <a:solidFill>
                  <a:schemeClr val="bg1"/>
                </a:solidFill>
              </a:rPr>
              <a:t>chúng</a:t>
            </a:r>
            <a:r>
              <a:rPr lang="en-US" altLang="en-US" sz="3600" b="1" dirty="0">
                <a:solidFill>
                  <a:schemeClr val="bg1"/>
                </a:solidFill>
              </a:rPr>
              <a:t> ta </a:t>
            </a:r>
            <a:r>
              <a:rPr lang="en-US" altLang="en-US" sz="3600" b="1" dirty="0" err="1">
                <a:solidFill>
                  <a:schemeClr val="bg1"/>
                </a:solidFill>
              </a:rPr>
              <a:t>vui</a:t>
            </a:r>
            <a:r>
              <a:rPr lang="en-US" altLang="en-US" sz="3600" b="1" dirty="0">
                <a:solidFill>
                  <a:schemeClr val="bg1"/>
                </a:solidFill>
              </a:rPr>
              <a:t> hơn. </a:t>
            </a:r>
            <a:r>
              <a:rPr lang="en-US" altLang="en-US" sz="3600" b="1" dirty="0" err="1">
                <a:solidFill>
                  <a:schemeClr val="bg1"/>
                </a:solidFill>
              </a:rPr>
              <a:t>Bạn</a:t>
            </a:r>
            <a:r>
              <a:rPr lang="en-US" altLang="en-US" sz="3600" b="1" dirty="0">
                <a:solidFill>
                  <a:schemeClr val="bg1"/>
                </a:solidFill>
              </a:rPr>
              <a:t> </a:t>
            </a:r>
            <a:r>
              <a:rPr lang="en-US" altLang="en-US" sz="3600" b="1" dirty="0" err="1">
                <a:solidFill>
                  <a:schemeClr val="bg1"/>
                </a:solidFill>
              </a:rPr>
              <a:t>bè</a:t>
            </a:r>
            <a:r>
              <a:rPr lang="en-US" altLang="en-US" sz="3600" b="1" dirty="0">
                <a:solidFill>
                  <a:schemeClr val="bg1"/>
                </a:solidFill>
              </a:rPr>
              <a:t> </a:t>
            </a:r>
            <a:r>
              <a:rPr lang="en-US" altLang="en-US" sz="3600" b="1" dirty="0" err="1">
                <a:solidFill>
                  <a:schemeClr val="bg1"/>
                </a:solidFill>
              </a:rPr>
              <a:t>có</a:t>
            </a:r>
            <a:r>
              <a:rPr lang="en-US" altLang="en-US" sz="3600" b="1" dirty="0">
                <a:solidFill>
                  <a:schemeClr val="bg1"/>
                </a:solidFill>
              </a:rPr>
              <a:t> </a:t>
            </a:r>
            <a:r>
              <a:rPr lang="en-US" altLang="en-US" sz="3600" b="1" dirty="0" err="1">
                <a:solidFill>
                  <a:schemeClr val="bg1"/>
                </a:solidFill>
              </a:rPr>
              <a:t>thể</a:t>
            </a:r>
            <a:r>
              <a:rPr lang="en-US" altLang="en-US" sz="3600" b="1" dirty="0">
                <a:solidFill>
                  <a:schemeClr val="bg1"/>
                </a:solidFill>
              </a:rPr>
              <a:t> </a:t>
            </a:r>
            <a:r>
              <a:rPr lang="en-US" altLang="en-US" sz="3600" b="1" dirty="0" err="1">
                <a:solidFill>
                  <a:schemeClr val="bg1"/>
                </a:solidFill>
              </a:rPr>
              <a:t>giúp</a:t>
            </a:r>
            <a:r>
              <a:rPr lang="en-US" altLang="en-US" sz="3600" b="1" dirty="0">
                <a:solidFill>
                  <a:schemeClr val="bg1"/>
                </a:solidFill>
              </a:rPr>
              <a:t> </a:t>
            </a:r>
            <a:r>
              <a:rPr lang="en-US" altLang="en-US" sz="3600" b="1" dirty="0" err="1">
                <a:solidFill>
                  <a:schemeClr val="bg1"/>
                </a:solidFill>
              </a:rPr>
              <a:t>đỡ</a:t>
            </a:r>
            <a:r>
              <a:rPr lang="en-US" altLang="en-US" sz="3600" b="1" dirty="0">
                <a:solidFill>
                  <a:schemeClr val="bg1"/>
                </a:solidFill>
              </a:rPr>
              <a:t> </a:t>
            </a:r>
            <a:r>
              <a:rPr lang="en-US" altLang="en-US" sz="3600" b="1" dirty="0" err="1">
                <a:solidFill>
                  <a:schemeClr val="bg1"/>
                </a:solidFill>
              </a:rPr>
              <a:t>nhau</a:t>
            </a:r>
            <a:r>
              <a:rPr lang="en-US" altLang="en-US" sz="3600" b="1" dirty="0">
                <a:solidFill>
                  <a:schemeClr val="bg1"/>
                </a:solidFill>
              </a:rPr>
              <a:t> </a:t>
            </a:r>
            <a:r>
              <a:rPr lang="en-US" altLang="en-US" sz="3600" b="1" dirty="0" err="1">
                <a:solidFill>
                  <a:schemeClr val="bg1"/>
                </a:solidFill>
              </a:rPr>
              <a:t>trong</a:t>
            </a:r>
            <a:r>
              <a:rPr lang="en-US" altLang="en-US" sz="3600" b="1" dirty="0">
                <a:solidFill>
                  <a:schemeClr val="bg1"/>
                </a:solidFill>
              </a:rPr>
              <a:t> </a:t>
            </a:r>
            <a:r>
              <a:rPr lang="en-US" altLang="en-US" sz="3600" b="1" dirty="0" err="1">
                <a:solidFill>
                  <a:schemeClr val="bg1"/>
                </a:solidFill>
              </a:rPr>
              <a:t>học</a:t>
            </a:r>
            <a:r>
              <a:rPr lang="en-US" altLang="en-US" sz="3600" b="1" dirty="0">
                <a:solidFill>
                  <a:schemeClr val="bg1"/>
                </a:solidFill>
              </a:rPr>
              <a:t> </a:t>
            </a:r>
            <a:r>
              <a:rPr lang="en-US" altLang="en-US" sz="3600" b="1" dirty="0" err="1">
                <a:solidFill>
                  <a:schemeClr val="bg1"/>
                </a:solidFill>
              </a:rPr>
              <a:t>tập</a:t>
            </a:r>
            <a:r>
              <a:rPr lang="en-US" altLang="en-US" sz="3600" b="1" dirty="0">
                <a:solidFill>
                  <a:schemeClr val="bg1"/>
                </a:solidFill>
              </a:rPr>
              <a:t>, </a:t>
            </a:r>
            <a:r>
              <a:rPr lang="en-US" altLang="en-US" sz="3600" b="1" dirty="0" err="1">
                <a:solidFill>
                  <a:schemeClr val="bg1"/>
                </a:solidFill>
              </a:rPr>
              <a:t>trong</a:t>
            </a:r>
            <a:r>
              <a:rPr lang="en-US" altLang="en-US" sz="3600" b="1" dirty="0">
                <a:solidFill>
                  <a:schemeClr val="bg1"/>
                </a:solidFill>
              </a:rPr>
              <a:t> </a:t>
            </a:r>
            <a:r>
              <a:rPr lang="en-US" altLang="en-US" sz="3600" b="1" dirty="0" err="1">
                <a:solidFill>
                  <a:schemeClr val="bg1"/>
                </a:solidFill>
              </a:rPr>
              <a:t>vui</a:t>
            </a:r>
            <a:r>
              <a:rPr lang="en-US" altLang="en-US" sz="3600" b="1" dirty="0">
                <a:solidFill>
                  <a:schemeClr val="bg1"/>
                </a:solidFill>
              </a:rPr>
              <a:t> </a:t>
            </a:r>
            <a:r>
              <a:rPr lang="en-US" altLang="en-US" sz="3600" b="1" dirty="0" err="1">
                <a:solidFill>
                  <a:schemeClr val="bg1"/>
                </a:solidFill>
              </a:rPr>
              <a:t>chơi</a:t>
            </a:r>
            <a:r>
              <a:rPr lang="en-US" altLang="en-US" sz="3600" b="1" dirty="0">
                <a:solidFill>
                  <a:schemeClr val="bg1"/>
                </a:solidFill>
              </a:rPr>
              <a:t>.</a:t>
            </a:r>
            <a:endParaRPr lang="en-US" altLang="en-US" sz="3600" dirty="0">
              <a:solidFill>
                <a:schemeClr val="bg1"/>
              </a:solidFill>
            </a:endParaRPr>
          </a:p>
        </p:txBody>
      </p:sp>
      <p:sp>
        <p:nvSpPr>
          <p:cNvPr id="181260" name="Text Box 12">
            <a:extLst>
              <a:ext uri="{FF2B5EF4-FFF2-40B4-BE49-F238E27FC236}">
                <a16:creationId xmlns:a16="http://schemas.microsoft.com/office/drawing/2014/main" id="{05A0E2EA-6B94-41F5-AA89-226A9260C5A8}"/>
              </a:ext>
            </a:extLst>
          </p:cNvPr>
          <p:cNvSpPr txBox="1">
            <a:spLocks noChangeArrowheads="1"/>
          </p:cNvSpPr>
          <p:nvPr/>
        </p:nvSpPr>
        <p:spPr bwMode="auto">
          <a:xfrm>
            <a:off x="609600" y="8053983"/>
            <a:ext cx="1188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4000" b="1" i="1" dirty="0">
                <a:solidFill>
                  <a:srgbClr val="FFFF00"/>
                </a:solidFill>
              </a:rPr>
              <a:t>d) </a:t>
            </a:r>
            <a:r>
              <a:rPr lang="en-US" altLang="en-US" sz="4000" b="1" i="1" dirty="0" err="1">
                <a:solidFill>
                  <a:srgbClr val="FFFF00"/>
                </a:solidFill>
              </a:rPr>
              <a:t>Nói</a:t>
            </a:r>
            <a:r>
              <a:rPr lang="en-US" altLang="en-US" sz="4000" b="1" i="1" dirty="0">
                <a:solidFill>
                  <a:srgbClr val="FFFF00"/>
                </a:solidFill>
              </a:rPr>
              <a:t> </a:t>
            </a:r>
            <a:r>
              <a:rPr lang="en-US" altLang="en-US" sz="4000" b="1" i="1" dirty="0" err="1">
                <a:solidFill>
                  <a:srgbClr val="FFFF00"/>
                </a:solidFill>
              </a:rPr>
              <a:t>lên</a:t>
            </a:r>
            <a:r>
              <a:rPr lang="en-US" altLang="en-US" sz="4000" b="1" i="1" dirty="0">
                <a:solidFill>
                  <a:srgbClr val="FFFF00"/>
                </a:solidFill>
              </a:rPr>
              <a:t> </a:t>
            </a:r>
            <a:r>
              <a:rPr lang="en-US" altLang="en-US" sz="4000" b="1" i="1" dirty="0" err="1">
                <a:solidFill>
                  <a:srgbClr val="FFFF00"/>
                </a:solidFill>
              </a:rPr>
              <a:t>tình</a:t>
            </a:r>
            <a:r>
              <a:rPr lang="en-US" altLang="en-US" sz="4000" b="1" i="1" dirty="0">
                <a:solidFill>
                  <a:srgbClr val="FFFF00"/>
                </a:solidFill>
              </a:rPr>
              <a:t> </a:t>
            </a:r>
            <a:r>
              <a:rPr lang="en-US" altLang="en-US" sz="4000" b="1" i="1" dirty="0" err="1">
                <a:solidFill>
                  <a:srgbClr val="FFFF00"/>
                </a:solidFill>
              </a:rPr>
              <a:t>niềm</a:t>
            </a:r>
            <a:r>
              <a:rPr lang="en-US" altLang="en-US" sz="4000" b="1" i="1" dirty="0">
                <a:solidFill>
                  <a:srgbClr val="FFFF00"/>
                </a:solidFill>
              </a:rPr>
              <a:t> </a:t>
            </a:r>
            <a:r>
              <a:rPr lang="en-US" altLang="en-US" sz="4000" b="1" i="1" dirty="0" err="1">
                <a:solidFill>
                  <a:srgbClr val="FFFF00"/>
                </a:solidFill>
              </a:rPr>
              <a:t>vui</a:t>
            </a:r>
            <a:r>
              <a:rPr lang="en-US" altLang="en-US" sz="4000" b="1" i="1" dirty="0">
                <a:solidFill>
                  <a:srgbClr val="FFFF00"/>
                </a:solidFill>
              </a:rPr>
              <a:t> </a:t>
            </a:r>
            <a:r>
              <a:rPr lang="en-US" altLang="en-US" sz="4000" b="1" i="1" dirty="0" err="1">
                <a:solidFill>
                  <a:srgbClr val="FFFF00"/>
                </a:solidFill>
              </a:rPr>
              <a:t>của</a:t>
            </a:r>
            <a:r>
              <a:rPr lang="en-US" altLang="en-US" sz="4000" b="1" i="1" dirty="0">
                <a:solidFill>
                  <a:srgbClr val="FFFF00"/>
                </a:solidFill>
              </a:rPr>
              <a:t> </a:t>
            </a:r>
            <a:r>
              <a:rPr lang="en-US" altLang="en-US" sz="4000" b="1" i="1" dirty="0" err="1">
                <a:solidFill>
                  <a:srgbClr val="FFFF00"/>
                </a:solidFill>
              </a:rPr>
              <a:t>em</a:t>
            </a:r>
            <a:r>
              <a:rPr lang="en-US" altLang="en-US" sz="4000" b="1" i="1" dirty="0">
                <a:solidFill>
                  <a:srgbClr val="FFFF00"/>
                </a:solidFill>
              </a:rPr>
              <a:t> </a:t>
            </a:r>
            <a:r>
              <a:rPr lang="en-US" altLang="en-US" sz="4000" b="1" i="1" dirty="0" err="1">
                <a:solidFill>
                  <a:srgbClr val="FFFF00"/>
                </a:solidFill>
              </a:rPr>
              <a:t>khi</a:t>
            </a:r>
            <a:r>
              <a:rPr lang="en-US" altLang="en-US" sz="4000" b="1" i="1" dirty="0">
                <a:solidFill>
                  <a:srgbClr val="FFFF00"/>
                </a:solidFill>
              </a:rPr>
              <a:t> </a:t>
            </a:r>
            <a:r>
              <a:rPr lang="en-US" altLang="en-US" sz="4000" b="1" i="1" dirty="0" err="1">
                <a:solidFill>
                  <a:srgbClr val="FFFF00"/>
                </a:solidFill>
              </a:rPr>
              <a:t>nhận</a:t>
            </a:r>
            <a:r>
              <a:rPr lang="en-US" altLang="en-US" sz="4000" b="1" i="1" dirty="0">
                <a:solidFill>
                  <a:srgbClr val="FFFF00"/>
                </a:solidFill>
              </a:rPr>
              <a:t> </a:t>
            </a:r>
            <a:r>
              <a:rPr lang="en-US" altLang="en-US" sz="4000" b="1" i="1" dirty="0" err="1">
                <a:solidFill>
                  <a:srgbClr val="FFFF00"/>
                </a:solidFill>
              </a:rPr>
              <a:t>điểm</a:t>
            </a:r>
            <a:r>
              <a:rPr lang="en-US" altLang="en-US" sz="4000" b="1" i="1" dirty="0">
                <a:solidFill>
                  <a:srgbClr val="FFFF00"/>
                </a:solidFill>
              </a:rPr>
              <a:t> </a:t>
            </a:r>
            <a:r>
              <a:rPr lang="en-US" altLang="en-US" sz="4000" b="1" i="1" dirty="0" err="1">
                <a:solidFill>
                  <a:srgbClr val="FFFF00"/>
                </a:solidFill>
              </a:rPr>
              <a:t>tốt</a:t>
            </a:r>
            <a:r>
              <a:rPr lang="en-US" altLang="en-US" sz="4000" b="1" i="1" dirty="0">
                <a:solidFill>
                  <a:srgbClr val="FFFF00"/>
                </a:solidFill>
              </a:rPr>
              <a:t>.</a:t>
            </a:r>
          </a:p>
        </p:txBody>
      </p:sp>
      <p:sp>
        <p:nvSpPr>
          <p:cNvPr id="181261" name="Text Box 13">
            <a:extLst>
              <a:ext uri="{FF2B5EF4-FFF2-40B4-BE49-F238E27FC236}">
                <a16:creationId xmlns:a16="http://schemas.microsoft.com/office/drawing/2014/main" id="{AC2D5AED-8C6C-4809-B754-32AE6D56D279}"/>
              </a:ext>
            </a:extLst>
          </p:cNvPr>
          <p:cNvSpPr txBox="1">
            <a:spLocks noChangeArrowheads="1"/>
          </p:cNvSpPr>
          <p:nvPr/>
        </p:nvSpPr>
        <p:spPr bwMode="auto">
          <a:xfrm>
            <a:off x="624611" y="8801100"/>
            <a:ext cx="171014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rất</a:t>
            </a:r>
            <a:r>
              <a:rPr lang="en-US" altLang="en-US" sz="3600" b="1" dirty="0">
                <a:solidFill>
                  <a:schemeClr val="bg1"/>
                </a:solidFill>
              </a:rPr>
              <a:t> </a:t>
            </a:r>
            <a:r>
              <a:rPr lang="en-US" altLang="en-US" sz="3600" b="1" dirty="0" err="1">
                <a:solidFill>
                  <a:schemeClr val="bg1"/>
                </a:solidFill>
              </a:rPr>
              <a:t>vui</a:t>
            </a:r>
            <a:r>
              <a:rPr lang="en-US" altLang="en-US" sz="3600" b="1" dirty="0">
                <a:solidFill>
                  <a:schemeClr val="bg1"/>
                </a:solidFill>
              </a:rPr>
              <a:t> </a:t>
            </a:r>
            <a:r>
              <a:rPr lang="en-US" altLang="en-US" sz="3600" b="1" dirty="0" err="1">
                <a:solidFill>
                  <a:schemeClr val="bg1"/>
                </a:solidFill>
              </a:rPr>
              <a:t>khi</a:t>
            </a:r>
            <a:r>
              <a:rPr lang="en-US" altLang="en-US" sz="3600" b="1" dirty="0">
                <a:solidFill>
                  <a:schemeClr val="bg1"/>
                </a:solidFill>
              </a:rPr>
              <a:t> </a:t>
            </a:r>
            <a:r>
              <a:rPr lang="en-US" altLang="en-US" sz="3600" b="1" dirty="0" err="1">
                <a:solidFill>
                  <a:schemeClr val="bg1"/>
                </a:solidFill>
              </a:rPr>
              <a:t>nhận</a:t>
            </a:r>
            <a:r>
              <a:rPr lang="en-US" altLang="en-US" sz="3600" b="1" dirty="0">
                <a:solidFill>
                  <a:schemeClr val="bg1"/>
                </a:solidFill>
              </a:rPr>
              <a:t> </a:t>
            </a:r>
            <a:r>
              <a:rPr lang="en-US" altLang="en-US" sz="3600" b="1" dirty="0" err="1">
                <a:solidFill>
                  <a:schemeClr val="bg1"/>
                </a:solidFill>
              </a:rPr>
              <a:t>được</a:t>
            </a:r>
            <a:r>
              <a:rPr lang="en-US" altLang="en-US" sz="3600" b="1" dirty="0">
                <a:solidFill>
                  <a:schemeClr val="bg1"/>
                </a:solidFill>
              </a:rPr>
              <a:t> </a:t>
            </a:r>
            <a:r>
              <a:rPr lang="en-US" altLang="en-US" sz="3600" b="1" dirty="0" err="1">
                <a:solidFill>
                  <a:schemeClr val="bg1"/>
                </a:solidFill>
              </a:rPr>
              <a:t>điểm</a:t>
            </a:r>
            <a:r>
              <a:rPr lang="en-US" altLang="en-US" sz="3600" b="1" dirty="0">
                <a:solidFill>
                  <a:schemeClr val="bg1"/>
                </a:solidFill>
              </a:rPr>
              <a:t> 10. </a:t>
            </a:r>
            <a:r>
              <a:rPr lang="en-US" altLang="en-US" sz="3600" b="1" dirty="0" err="1">
                <a:solidFill>
                  <a:schemeClr val="bg1"/>
                </a:solidFill>
              </a:rPr>
              <a:t>Về</a:t>
            </a:r>
            <a:r>
              <a:rPr lang="en-US" altLang="en-US" sz="3600" b="1" dirty="0">
                <a:solidFill>
                  <a:schemeClr val="bg1"/>
                </a:solidFill>
              </a:rPr>
              <a:t> </a:t>
            </a:r>
            <a:r>
              <a:rPr lang="en-US" altLang="en-US" sz="3600" b="1" dirty="0" err="1">
                <a:solidFill>
                  <a:schemeClr val="bg1"/>
                </a:solidFill>
              </a:rPr>
              <a:t>nhà</a:t>
            </a: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sẽ</a:t>
            </a:r>
            <a:r>
              <a:rPr lang="en-US" altLang="en-US" sz="3600" b="1" dirty="0">
                <a:solidFill>
                  <a:schemeClr val="bg1"/>
                </a:solidFill>
              </a:rPr>
              <a:t> </a:t>
            </a:r>
            <a:r>
              <a:rPr lang="en-US" altLang="en-US" sz="3600" b="1" dirty="0" err="1">
                <a:solidFill>
                  <a:schemeClr val="bg1"/>
                </a:solidFill>
              </a:rPr>
              <a:t>khoe</a:t>
            </a:r>
            <a:r>
              <a:rPr lang="en-US" altLang="en-US" sz="3600" b="1" dirty="0">
                <a:solidFill>
                  <a:schemeClr val="bg1"/>
                </a:solidFill>
              </a:rPr>
              <a:t> </a:t>
            </a:r>
            <a:r>
              <a:rPr lang="en-US" altLang="en-US" sz="3600" b="1" dirty="0" err="1">
                <a:solidFill>
                  <a:schemeClr val="bg1"/>
                </a:solidFill>
              </a:rPr>
              <a:t>ngay</a:t>
            </a:r>
            <a:r>
              <a:rPr lang="en-US" altLang="en-US" sz="3600" b="1" dirty="0">
                <a:solidFill>
                  <a:schemeClr val="bg1"/>
                </a:solidFill>
              </a:rPr>
              <a:t> </a:t>
            </a:r>
            <a:r>
              <a:rPr lang="en-US" altLang="en-US" sz="3600" b="1" dirty="0" err="1">
                <a:solidFill>
                  <a:schemeClr val="bg1"/>
                </a:solidFill>
              </a:rPr>
              <a:t>với</a:t>
            </a:r>
            <a:r>
              <a:rPr lang="en-US" altLang="en-US" sz="3600" b="1" dirty="0">
                <a:solidFill>
                  <a:schemeClr val="bg1"/>
                </a:solidFill>
              </a:rPr>
              <a:t> </a:t>
            </a:r>
            <a:r>
              <a:rPr lang="en-US" altLang="en-US" sz="3600" b="1" dirty="0" err="1">
                <a:solidFill>
                  <a:schemeClr val="bg1"/>
                </a:solidFill>
              </a:rPr>
              <a:t>mẹ</a:t>
            </a:r>
            <a:r>
              <a:rPr lang="en-US" altLang="en-US" sz="3600" b="1" dirty="0">
                <a:solidFill>
                  <a:schemeClr val="bg1"/>
                </a:solidFill>
              </a:rPr>
              <a:t>. </a:t>
            </a:r>
            <a:r>
              <a:rPr lang="en-US" altLang="en-US" sz="3600" b="1" dirty="0" err="1">
                <a:solidFill>
                  <a:schemeClr val="bg1"/>
                </a:solidFill>
              </a:rPr>
              <a:t>Mẹ</a:t>
            </a:r>
            <a:r>
              <a:rPr lang="en-US" altLang="en-US" sz="3600" b="1" dirty="0">
                <a:solidFill>
                  <a:schemeClr val="bg1"/>
                </a:solidFill>
              </a:rPr>
              <a:t> </a:t>
            </a:r>
            <a:r>
              <a:rPr lang="en-US" altLang="en-US" sz="3600" b="1" dirty="0" err="1">
                <a:solidFill>
                  <a:schemeClr val="bg1"/>
                </a:solidFill>
              </a:rPr>
              <a:t>em</a:t>
            </a:r>
            <a:r>
              <a:rPr lang="en-US" altLang="en-US" sz="3600" b="1" dirty="0">
                <a:solidFill>
                  <a:schemeClr val="bg1"/>
                </a:solidFill>
              </a:rPr>
              <a:t> </a:t>
            </a:r>
            <a:r>
              <a:rPr lang="en-US" altLang="en-US" sz="3600" b="1" dirty="0" err="1">
                <a:solidFill>
                  <a:schemeClr val="bg1"/>
                </a:solidFill>
              </a:rPr>
              <a:t>chắc</a:t>
            </a:r>
            <a:r>
              <a:rPr lang="en-US" altLang="en-US" sz="3600" b="1" dirty="0">
                <a:solidFill>
                  <a:schemeClr val="bg1"/>
                </a:solidFill>
              </a:rPr>
              <a:t> </a:t>
            </a:r>
            <a:r>
              <a:rPr lang="en-US" altLang="en-US" sz="3600" b="1" dirty="0" err="1">
                <a:solidFill>
                  <a:schemeClr val="bg1"/>
                </a:solidFill>
              </a:rPr>
              <a:t>sẽ</a:t>
            </a:r>
            <a:r>
              <a:rPr lang="en-US" altLang="en-US" sz="3600" b="1" dirty="0">
                <a:solidFill>
                  <a:schemeClr val="bg1"/>
                </a:solidFill>
              </a:rPr>
              <a:t> </a:t>
            </a:r>
            <a:r>
              <a:rPr lang="en-US" altLang="en-US" sz="3600" b="1" dirty="0" err="1">
                <a:solidFill>
                  <a:schemeClr val="bg1"/>
                </a:solidFill>
              </a:rPr>
              <a:t>rất</a:t>
            </a:r>
            <a:r>
              <a:rPr lang="en-US" altLang="en-US" sz="3600" b="1" dirty="0">
                <a:solidFill>
                  <a:schemeClr val="bg1"/>
                </a:solidFill>
              </a:rPr>
              <a:t> </a:t>
            </a:r>
            <a:r>
              <a:rPr lang="en-US" altLang="en-US" sz="3600" b="1" dirty="0" err="1">
                <a:solidFill>
                  <a:schemeClr val="bg1"/>
                </a:solidFill>
              </a:rPr>
              <a:t>hài</a:t>
            </a:r>
            <a:r>
              <a:rPr lang="en-US" altLang="en-US" sz="3600" b="1" dirty="0">
                <a:solidFill>
                  <a:schemeClr val="bg1"/>
                </a:solidFill>
              </a:rPr>
              <a:t> </a:t>
            </a:r>
            <a:r>
              <a:rPr lang="en-US" altLang="en-US" sz="3600" b="1" dirty="0" err="1">
                <a:solidFill>
                  <a:schemeClr val="bg1"/>
                </a:solidFill>
              </a:rPr>
              <a:t>lòng</a:t>
            </a:r>
            <a:r>
              <a:rPr lang="en-US" altLang="en-US" sz="3600" b="1" dirty="0">
                <a:solidFill>
                  <a:schemeClr val="bg1"/>
                </a:solidFill>
              </a:rPr>
              <a:t>.</a:t>
            </a:r>
            <a:endParaRPr lang="en-US" altLang="en-US" sz="3600"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box(in)">
                                      <p:cBhvr>
                                        <p:cTn id="7" dur="500"/>
                                        <p:tgtEl>
                                          <p:spTgt spid="18125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1254"/>
                                        </p:tgtEl>
                                        <p:attrNameLst>
                                          <p:attrName>style.visibility</p:attrName>
                                        </p:attrNameLst>
                                      </p:cBhvr>
                                      <p:to>
                                        <p:strVal val="visible"/>
                                      </p:to>
                                    </p:set>
                                    <p:animEffect transition="in" filter="box(in)">
                                      <p:cBhvr>
                                        <p:cTn id="10" dur="500"/>
                                        <p:tgtEl>
                                          <p:spTgt spid="18125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81258"/>
                                        </p:tgtEl>
                                        <p:attrNameLst>
                                          <p:attrName>style.visibility</p:attrName>
                                        </p:attrNameLst>
                                      </p:cBhvr>
                                      <p:to>
                                        <p:strVal val="visible"/>
                                      </p:to>
                                    </p:set>
                                    <p:animEffect transition="in" filter="box(in)">
                                      <p:cBhvr>
                                        <p:cTn id="13" dur="500"/>
                                        <p:tgtEl>
                                          <p:spTgt spid="18125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81260"/>
                                        </p:tgtEl>
                                        <p:attrNameLst>
                                          <p:attrName>style.visibility</p:attrName>
                                        </p:attrNameLst>
                                      </p:cBhvr>
                                      <p:to>
                                        <p:strVal val="visible"/>
                                      </p:to>
                                    </p:set>
                                    <p:animEffect transition="in" filter="box(in)">
                                      <p:cBhvr>
                                        <p:cTn id="16" dur="500"/>
                                        <p:tgtEl>
                                          <p:spTgt spid="1812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1256"/>
                                        </p:tgtEl>
                                        <p:attrNameLst>
                                          <p:attrName>style.visibility</p:attrName>
                                        </p:attrNameLst>
                                      </p:cBhvr>
                                      <p:to>
                                        <p:strVal val="visible"/>
                                      </p:to>
                                    </p:set>
                                    <p:animEffect transition="in" filter="box(in)">
                                      <p:cBhvr>
                                        <p:cTn id="21" dur="500"/>
                                        <p:tgtEl>
                                          <p:spTgt spid="1812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81257"/>
                                        </p:tgtEl>
                                        <p:attrNameLst>
                                          <p:attrName>style.visibility</p:attrName>
                                        </p:attrNameLst>
                                      </p:cBhvr>
                                      <p:to>
                                        <p:strVal val="visible"/>
                                      </p:to>
                                    </p:set>
                                    <p:animEffect transition="in" filter="checkerboard(across)">
                                      <p:cBhvr>
                                        <p:cTn id="26" dur="500"/>
                                        <p:tgtEl>
                                          <p:spTgt spid="1812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1259"/>
                                        </p:tgtEl>
                                        <p:attrNameLst>
                                          <p:attrName>style.visibility</p:attrName>
                                        </p:attrNameLst>
                                      </p:cBhvr>
                                      <p:to>
                                        <p:strVal val="visible"/>
                                      </p:to>
                                    </p:set>
                                    <p:animEffect transition="in" filter="blinds(horizontal)">
                                      <p:cBhvr>
                                        <p:cTn id="31" dur="500"/>
                                        <p:tgtEl>
                                          <p:spTgt spid="1812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81261"/>
                                        </p:tgtEl>
                                        <p:attrNameLst>
                                          <p:attrName>style.visibility</p:attrName>
                                        </p:attrNameLst>
                                      </p:cBhvr>
                                      <p:to>
                                        <p:strVal val="visible"/>
                                      </p:to>
                                    </p:set>
                                    <p:animEffect transition="in" filter="checkerboard(across)">
                                      <p:cBhvr>
                                        <p:cTn id="36" dur="500"/>
                                        <p:tgtEl>
                                          <p:spTgt spid="181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p:bldP spid="181254" grpId="0"/>
      <p:bldP spid="181256" grpId="0"/>
      <p:bldP spid="181257" grpId="0"/>
      <p:bldP spid="181258" grpId="0"/>
      <p:bldP spid="181259" grpId="0"/>
      <p:bldP spid="181260" grpId="0"/>
      <p:bldP spid="1812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2282108"/>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401485" y="7334197"/>
            <a:ext cx="17371119"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LẮNG NGHE VÀ NHẬN XÉT</a:t>
            </a:r>
          </a:p>
        </p:txBody>
      </p:sp>
      <p:sp>
        <p:nvSpPr>
          <p:cNvPr id="7" name="TextBox 6">
            <a:extLst>
              <a:ext uri="{FF2B5EF4-FFF2-40B4-BE49-F238E27FC236}">
                <a16:creationId xmlns:a16="http://schemas.microsoft.com/office/drawing/2014/main" id="{B69ACADD-206A-4B86-AE05-EB2A3F70354D}"/>
              </a:ext>
            </a:extLst>
          </p:cNvPr>
          <p:cNvSpPr txBox="1"/>
          <p:nvPr/>
        </p:nvSpPr>
        <p:spPr>
          <a:xfrm>
            <a:off x="17772604" y="-3467100"/>
            <a:ext cx="9372600" cy="3028650"/>
          </a:xfrm>
          <a:prstGeom prst="rect">
            <a:avLst/>
          </a:prstGeom>
        </p:spPr>
        <p:txBody>
          <a:bodyPr wrap="square" lIns="0" tIns="0" rIns="0" bIns="0" rtlCol="0" anchor="t">
            <a:spAutoFit/>
          </a:bodyPr>
          <a:lstStyle/>
          <a:p>
            <a:pPr>
              <a:lnSpc>
                <a:spcPts val="12599"/>
              </a:lnSpc>
            </a:pPr>
            <a:r>
              <a:rPr lang="en-US" sz="5400">
                <a:solidFill>
                  <a:srgbClr val="E6E6E6"/>
                </a:solidFill>
                <a:latin typeface="UTM Bienvenue" panose="02040603050506020204" pitchFamily="18" charset="0"/>
              </a:rPr>
              <a:t>Học thuộc Ghi nhớ</a:t>
            </a:r>
          </a:p>
          <a:p>
            <a:pPr>
              <a:lnSpc>
                <a:spcPts val="12599"/>
              </a:lnSpc>
            </a:pPr>
            <a:r>
              <a:rPr lang="en-US" sz="5400">
                <a:solidFill>
                  <a:srgbClr val="E6E6E6"/>
                </a:solidFill>
                <a:latin typeface="UTM Bienvenue" panose="02040603050506020204" pitchFamily="18" charset="0"/>
              </a:rPr>
              <a:t>Chuẩn bị bài sau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3385" y="-1752849"/>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609600" y="5916566"/>
            <a:ext cx="6705600"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DẶN DÒ</a:t>
            </a:r>
          </a:p>
        </p:txBody>
      </p:sp>
      <p:sp>
        <p:nvSpPr>
          <p:cNvPr id="6" name="TextBox 5">
            <a:extLst>
              <a:ext uri="{FF2B5EF4-FFF2-40B4-BE49-F238E27FC236}">
                <a16:creationId xmlns:a16="http://schemas.microsoft.com/office/drawing/2014/main" id="{3C1CC18F-BE9E-4FEA-9C12-504032127F0C}"/>
              </a:ext>
            </a:extLst>
          </p:cNvPr>
          <p:cNvSpPr txBox="1"/>
          <p:nvPr/>
        </p:nvSpPr>
        <p:spPr>
          <a:xfrm>
            <a:off x="6705600" y="6650966"/>
            <a:ext cx="13809815" cy="3053785"/>
          </a:xfrm>
          <a:prstGeom prst="rect">
            <a:avLst/>
          </a:prstGeom>
        </p:spPr>
        <p:txBody>
          <a:bodyPr wrap="square" lIns="0" tIns="0" rIns="0" bIns="0" rtlCol="0" anchor="t">
            <a:spAutoFit/>
          </a:bodyPr>
          <a:lstStyle/>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Học thuộc Ghi nhớ.</a:t>
            </a:r>
          </a:p>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Chuẩn bị bài sau.</a:t>
            </a:r>
          </a:p>
        </p:txBody>
      </p:sp>
      <p:pic>
        <p:nvPicPr>
          <p:cNvPr id="7" name="Picture 4">
            <a:extLst>
              <a:ext uri="{FF2B5EF4-FFF2-40B4-BE49-F238E27FC236}">
                <a16:creationId xmlns:a16="http://schemas.microsoft.com/office/drawing/2014/main" id="{8E0F6450-3EA7-44F9-B9F9-441B9A0E4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62201">
            <a:off x="-9174294" y="15243090"/>
            <a:ext cx="6658888" cy="6707671"/>
          </a:xfrm>
          <a:prstGeom prst="rect">
            <a:avLst/>
          </a:prstGeom>
        </p:spPr>
      </p:pic>
      <p:pic>
        <p:nvPicPr>
          <p:cNvPr id="8" name="Picture 6">
            <a:extLst>
              <a:ext uri="{FF2B5EF4-FFF2-40B4-BE49-F238E27FC236}">
                <a16:creationId xmlns:a16="http://schemas.microsoft.com/office/drawing/2014/main" id="{7250D00E-C9B3-4A8A-ABC0-92412AFDA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44814">
            <a:off x="18288000" y="5230375"/>
            <a:ext cx="13809815" cy="13910982"/>
          </a:xfrm>
          <a:prstGeom prst="rect">
            <a:avLst/>
          </a:prstGeom>
          <a:effectLst>
            <a:softEdge rad="228600"/>
          </a:effectLst>
        </p:spPr>
      </p:pic>
      <p:pic>
        <p:nvPicPr>
          <p:cNvPr id="9" name="Picture 6">
            <a:extLst>
              <a:ext uri="{FF2B5EF4-FFF2-40B4-BE49-F238E27FC236}">
                <a16:creationId xmlns:a16="http://schemas.microsoft.com/office/drawing/2014/main" id="{730D4316-F35C-4499-A120-A897BC7482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77701">
            <a:off x="-4368799" y="-695835"/>
            <a:ext cx="4343399" cy="4375218"/>
          </a:xfrm>
          <a:prstGeom prst="rect">
            <a:avLst/>
          </a:prstGeom>
          <a:effectLst>
            <a:softEdge rad="317500"/>
          </a:effectLst>
        </p:spPr>
      </p:pic>
      <p:sp>
        <p:nvSpPr>
          <p:cNvPr id="10" name="TextBox 11">
            <a:extLst>
              <a:ext uri="{FF2B5EF4-FFF2-40B4-BE49-F238E27FC236}">
                <a16:creationId xmlns:a16="http://schemas.microsoft.com/office/drawing/2014/main" id="{0832BA05-EBFD-4EE7-A18A-47A731BD4A51}"/>
              </a:ext>
            </a:extLst>
          </p:cNvPr>
          <p:cNvSpPr txBox="1"/>
          <p:nvPr/>
        </p:nvSpPr>
        <p:spPr>
          <a:xfrm>
            <a:off x="4112963" y="-662111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12700">
                  <a:noFill/>
                </a:ln>
                <a:noFill/>
                <a:effectLst/>
                <a:latin typeface="UTM Gradoo" panose="02040603050506020204" pitchFamily="18" charset="0"/>
              </a:rPr>
              <a:t>Chào các em!</a:t>
            </a:r>
          </a:p>
        </p:txBody>
      </p:sp>
    </p:spTree>
    <p:extLst>
      <p:ext uri="{BB962C8B-B14F-4D97-AF65-F5344CB8AC3E}">
        <p14:creationId xmlns:p14="http://schemas.microsoft.com/office/powerpoint/2010/main" val="167147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id="{DA7DF759-581E-49E5-A385-04DF8BC33CFD}"/>
              </a:ext>
            </a:extLst>
          </p:cNvPr>
          <p:cNvSpPr txBox="1"/>
          <p:nvPr/>
        </p:nvSpPr>
        <p:spPr>
          <a:xfrm>
            <a:off x="1979167" y="5483826"/>
            <a:ext cx="14013687" cy="3693319"/>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dirty="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TẠM BIỆT!</a:t>
            </a:r>
          </a:p>
        </p:txBody>
      </p:sp>
    </p:spTree>
    <p:extLst>
      <p:ext uri="{BB962C8B-B14F-4D97-AF65-F5344CB8AC3E}">
        <p14:creationId xmlns:p14="http://schemas.microsoft.com/office/powerpoint/2010/main" val="161398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vi-VN" sz="4800" b="1" dirty="0">
                <a:solidFill>
                  <a:srgbClr val="FFFFFF"/>
                </a:solidFill>
                <a:latin typeface="Times New Roman" panose="02020603050405020304" pitchFamily="18" charset="0"/>
                <a:cs typeface="Times New Roman" panose="02020603050405020304" pitchFamily="18" charset="0"/>
              </a:rPr>
              <a:t>1. Câu in đậm trong đoạn văn sau đây được dùng làm gì? </a:t>
            </a:r>
            <a:br>
              <a:rPr lang="en-US" sz="4800" b="1" dirty="0">
                <a:solidFill>
                  <a:srgbClr val="FFFFFF"/>
                </a:solidFill>
                <a:latin typeface="Times New Roman" panose="02020603050405020304" pitchFamily="18" charset="0"/>
                <a:cs typeface="Times New Roman" panose="02020603050405020304" pitchFamily="18" charset="0"/>
              </a:rPr>
            </a:br>
            <a:r>
              <a:rPr lang="vi-VN" sz="4800" b="1" dirty="0">
                <a:solidFill>
                  <a:srgbClr val="FFFFFF"/>
                </a:solidFill>
                <a:latin typeface="Times New Roman" panose="02020603050405020304" pitchFamily="18" charset="0"/>
                <a:cs typeface="Times New Roman" panose="02020603050405020304" pitchFamily="18" charset="0"/>
              </a:rPr>
              <a:t>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381" y="2083243"/>
            <a:ext cx="7958411"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dirty="0">
                <a:solidFill>
                  <a:srgbClr val="6B0E3D"/>
                </a:solidFill>
                <a:latin typeface="+mj-lt"/>
              </a:rPr>
              <a:t>	</a:t>
            </a:r>
            <a:r>
              <a:rPr lang="vi-VN" sz="5400" dirty="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dirty="0">
                <a:solidFill>
                  <a:srgbClr val="6B0E3D"/>
                </a:solidFill>
                <a:latin typeface="+mj-lt"/>
              </a:rPr>
              <a:t>Nhưng kho báu ấy ở đâu?</a:t>
            </a:r>
            <a:endParaRPr lang="en-US" sz="5400" b="1" dirty="0">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2053752451"/>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11604">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en-US" sz="5400" b="1" dirty="0">
                <a:solidFill>
                  <a:srgbClr val="FFFFFF"/>
                </a:solidFill>
                <a:latin typeface="Times New Roman" panose="02020603050405020304" pitchFamily="18" charset="0"/>
                <a:cs typeface="Times New Roman" panose="02020603050405020304" pitchFamily="18" charset="0"/>
              </a:rPr>
              <a:t>1. </a:t>
            </a:r>
            <a:r>
              <a:rPr lang="en-US" sz="5400" b="1" dirty="0" err="1">
                <a:solidFill>
                  <a:srgbClr val="FFFFFF"/>
                </a:solidFill>
                <a:latin typeface="Times New Roman" panose="02020603050405020304" pitchFamily="18" charset="0"/>
                <a:cs typeface="Times New Roman" panose="02020603050405020304" pitchFamily="18" charset="0"/>
              </a:rPr>
              <a:t>Câu</a:t>
            </a:r>
            <a:r>
              <a:rPr lang="en-US" sz="5400" b="1" dirty="0">
                <a:solidFill>
                  <a:srgbClr val="FFFFFF"/>
                </a:solidFill>
                <a:latin typeface="Times New Roman" panose="02020603050405020304" pitchFamily="18" charset="0"/>
                <a:cs typeface="Times New Roman" panose="02020603050405020304" pitchFamily="18" charset="0"/>
              </a:rPr>
              <a:t> in </a:t>
            </a:r>
            <a:r>
              <a:rPr lang="en-US" sz="5400" b="1" dirty="0" err="1">
                <a:solidFill>
                  <a:srgbClr val="FFFFFF"/>
                </a:solidFill>
                <a:latin typeface="Times New Roman" panose="02020603050405020304" pitchFamily="18" charset="0"/>
                <a:cs typeface="Times New Roman" panose="02020603050405020304" pitchFamily="18" charset="0"/>
              </a:rPr>
              <a:t>đậm</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trong</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đoạn</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văn</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sau</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đây</a:t>
            </a:r>
            <a:r>
              <a:rPr lang="en-US" sz="5400" b="1" dirty="0">
                <a:solidFill>
                  <a:srgbClr val="FFFFFF"/>
                </a:solidFill>
                <a:latin typeface="Times New Roman" panose="02020603050405020304" pitchFamily="18" charset="0"/>
                <a:cs typeface="Times New Roman" panose="02020603050405020304" pitchFamily="18" charset="0"/>
              </a:rPr>
              <a:t> đ</a:t>
            </a:r>
            <a:r>
              <a:rPr lang="vi-VN" sz="5400" b="1" dirty="0">
                <a:solidFill>
                  <a:srgbClr val="FFFFFF"/>
                </a:solidFill>
                <a:latin typeface="Times New Roman" panose="02020603050405020304" pitchFamily="18" charset="0"/>
                <a:cs typeface="Times New Roman" panose="02020603050405020304" pitchFamily="18" charset="0"/>
              </a:rPr>
              <a:t>ư</a:t>
            </a:r>
            <a:r>
              <a:rPr lang="en-US" sz="5400" b="1" dirty="0" err="1">
                <a:solidFill>
                  <a:srgbClr val="FFFFFF"/>
                </a:solidFill>
                <a:latin typeface="Times New Roman" panose="02020603050405020304" pitchFamily="18" charset="0"/>
                <a:cs typeface="Times New Roman" panose="02020603050405020304" pitchFamily="18" charset="0"/>
              </a:rPr>
              <a:t>ợc</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dùng</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làm</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gì</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Cuối</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câu</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ấy</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có</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dấu</a:t>
            </a:r>
            <a:r>
              <a:rPr lang="en-US" sz="5400" b="1" dirty="0">
                <a:solidFill>
                  <a:srgbClr val="FFFFFF"/>
                </a:solidFill>
                <a:latin typeface="Times New Roman" panose="02020603050405020304" pitchFamily="18" charset="0"/>
                <a:cs typeface="Times New Roman" panose="02020603050405020304" pitchFamily="18" charset="0"/>
              </a:rPr>
              <a:t> </a:t>
            </a:r>
            <a:r>
              <a:rPr lang="en-US" sz="5400" b="1" dirty="0" err="1">
                <a:solidFill>
                  <a:srgbClr val="FFFFFF"/>
                </a:solidFill>
                <a:latin typeface="Times New Roman" panose="02020603050405020304" pitchFamily="18" charset="0"/>
                <a:cs typeface="Times New Roman" panose="02020603050405020304" pitchFamily="18" charset="0"/>
              </a:rPr>
              <a:t>gì</a:t>
            </a:r>
            <a:r>
              <a:rPr lang="en-US" sz="5400" b="1" dirty="0">
                <a:solidFill>
                  <a:srgbClr val="FFFFFF"/>
                </a:solidFill>
                <a:latin typeface="Times New Roman" panose="02020603050405020304" pitchFamily="18" charset="0"/>
                <a:cs typeface="Times New Roman" panose="02020603050405020304" pitchFamily="18" charset="0"/>
              </a:rPr>
              <a:t>?</a:t>
            </a:r>
          </a:p>
        </p:txBody>
      </p:sp>
      <p:pic>
        <p:nvPicPr>
          <p:cNvPr id="11"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9705" y="2110291"/>
            <a:ext cx="5393007" cy="3033209"/>
          </a:xfrm>
          <a:prstGeom prst="rect">
            <a:avLst/>
          </a:prstGeom>
          <a:effectLst>
            <a:softEdge rad="63500"/>
          </a:effectLst>
        </p:spPr>
      </p:pic>
      <p:sp>
        <p:nvSpPr>
          <p:cNvPr id="13" name="TextBox 13"/>
          <p:cNvSpPr txBox="1"/>
          <p:nvPr/>
        </p:nvSpPr>
        <p:spPr>
          <a:xfrm>
            <a:off x="8293976" y="3636678"/>
            <a:ext cx="9418649" cy="5789149"/>
          </a:xfrm>
          <a:prstGeom prst="rect">
            <a:avLst/>
          </a:prstGeom>
        </p:spPr>
        <p:txBody>
          <a:bodyPr wrap="square" lIns="0" tIns="0" rIns="0" bIns="0" rtlCol="0" anchor="t">
            <a:spAutoFit/>
          </a:bodyPr>
          <a:lstStyle/>
          <a:p>
            <a:pPr algn="just">
              <a:lnSpc>
                <a:spcPct val="114000"/>
              </a:lnSpc>
            </a:pPr>
            <a:r>
              <a:rPr lang="en-US" sz="5400" dirty="0">
                <a:solidFill>
                  <a:srgbClr val="6B0E3D"/>
                </a:solidFill>
                <a:latin typeface="+mj-lt"/>
              </a:rPr>
              <a:t>	</a:t>
            </a:r>
            <a:r>
              <a:rPr lang="vi-VN" sz="5400" dirty="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6000" b="1" dirty="0">
                <a:solidFill>
                  <a:srgbClr val="6B0E3D"/>
                </a:solidFill>
                <a:latin typeface="+mj-lt"/>
              </a:rPr>
              <a:t>Nhưng kho báu ấy ở đâu?</a:t>
            </a:r>
            <a:endParaRPr lang="en-US" sz="5400" b="1" dirty="0">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843318" cy="4597003"/>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5400" b="1">
                <a:solidFill>
                  <a:srgbClr val="EE246B"/>
                </a:solidFill>
                <a:latin typeface="Times New Roman" panose="02020603050405020304" pitchFamily="18" charset="0"/>
                <a:cs typeface="Times New Roman" panose="02020603050405020304" pitchFamily="18" charset="0"/>
              </a:rPr>
              <a:t>	</a:t>
            </a:r>
            <a:r>
              <a:rPr lang="vi-VN" sz="5400" b="1">
                <a:solidFill>
                  <a:srgbClr val="EE246B"/>
                </a:solidFill>
                <a:latin typeface="Times New Roman" panose="02020603050405020304" pitchFamily="18" charset="0"/>
                <a:cs typeface="Times New Roman" panose="02020603050405020304" pitchFamily="18" charset="0"/>
              </a:rPr>
              <a:t>Câu in đậm trong đoạn văn đã cho là </a:t>
            </a:r>
            <a:r>
              <a:rPr lang="vi-VN" sz="5400" b="1">
                <a:solidFill>
                  <a:schemeClr val="tx2"/>
                </a:solidFill>
                <a:latin typeface="Times New Roman" panose="02020603050405020304" pitchFamily="18" charset="0"/>
                <a:cs typeface="Times New Roman" panose="02020603050405020304" pitchFamily="18" charset="0"/>
              </a:rPr>
              <a:t>câu hỏi </a:t>
            </a:r>
            <a:r>
              <a:rPr lang="vi-VN" sz="5400" b="1">
                <a:solidFill>
                  <a:srgbClr val="EE246B"/>
                </a:solidFill>
                <a:latin typeface="Times New Roman" panose="02020603050405020304" pitchFamily="18" charset="0"/>
                <a:cs typeface="Times New Roman" panose="02020603050405020304" pitchFamily="18" charset="0"/>
              </a:rPr>
              <a:t>về một điều chưa biết. Cuối câu có </a:t>
            </a:r>
            <a:r>
              <a:rPr lang="vi-VN" sz="5400" b="1">
                <a:solidFill>
                  <a:schemeClr val="tx2"/>
                </a:solidFill>
                <a:latin typeface="Times New Roman" panose="02020603050405020304" pitchFamily="18" charset="0"/>
                <a:cs typeface="Times New Roman" panose="02020603050405020304" pitchFamily="18" charset="0"/>
              </a:rPr>
              <a:t>dấu chấm hỏi</a:t>
            </a:r>
            <a:r>
              <a:rPr lang="en-US" sz="5400" b="1">
                <a:solidFill>
                  <a:srgbClr val="EE246B"/>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en-US" sz="4800" b="1">
                <a:solidFill>
                  <a:srgbClr val="FFFFFF"/>
                </a:solidFill>
                <a:latin typeface="Times New Roman" panose="02020603050405020304" pitchFamily="18" charset="0"/>
                <a:cs typeface="Times New Roman" panose="02020603050405020304" pitchFamily="18" charset="0"/>
              </a:rPr>
              <a:t>2. </a:t>
            </a:r>
            <a:r>
              <a:rPr lang="vi-VN" sz="4800" b="1">
                <a:solidFill>
                  <a:srgbClr val="FFFFFF"/>
                </a:solidFill>
                <a:latin typeface="Times New Roman" panose="02020603050405020304" pitchFamily="18" charset="0"/>
                <a:cs typeface="Times New Roman" panose="02020603050405020304" pitchFamily="18" charset="0"/>
              </a:rPr>
              <a:t>Những câu còn lại trong đoạn văn trên được dùng làm gì? Cuối mỗi câu có dấu gì?</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2" y="2083243"/>
            <a:ext cx="7958408"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57740353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7253">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6987426"/>
          </a:xfrm>
          <a:prstGeom prst="rect">
            <a:avLst/>
          </a:prstGeom>
        </p:spPr>
        <p:txBody>
          <a:bodyPr wrap="square" lIns="0" tIns="0" rIns="0" bIns="0" rtlCol="0" anchor="t">
            <a:spAutoFit/>
          </a:bodyPr>
          <a:lstStyle/>
          <a:p>
            <a:pPr algn="just">
              <a:lnSpc>
                <a:spcPct val="114000"/>
              </a:lnSpc>
            </a:pPr>
            <a:r>
              <a:rPr lang="en-US" sz="5400" dirty="0">
                <a:solidFill>
                  <a:srgbClr val="6B0E3D"/>
                </a:solidFill>
                <a:latin typeface="+mj-lt"/>
              </a:rPr>
              <a:t>	</a:t>
            </a:r>
            <a:r>
              <a:rPr lang="vi-VN" sz="6000" dirty="0">
                <a:solidFill>
                  <a:srgbClr val="6B0E3D"/>
                </a:solidFill>
                <a:latin typeface="+mj-lt"/>
              </a:rPr>
              <a:t>Bu-ra-ti-nô là một chú bé bằng gỗ.</a:t>
            </a:r>
            <a:r>
              <a:rPr lang="vi-VN" sz="5400" dirty="0">
                <a:solidFill>
                  <a:srgbClr val="6B0E3D"/>
                </a:solidFill>
                <a:latin typeface="+mj-lt"/>
              </a:rPr>
              <a:t> Chú có cái mũi rất dài. Chú người gỗ được bác rùa tốt bụng Toóc-ti-la tặng cho chiếc chìa khóa vàng để mở một kho báu. </a:t>
            </a:r>
            <a:r>
              <a:rPr lang="vi-VN" sz="6000" b="1" dirty="0">
                <a:solidFill>
                  <a:srgbClr val="6B0E3D"/>
                </a:solidFill>
                <a:latin typeface="+mj-lt"/>
              </a:rPr>
              <a:t>Nhưng kho báu ấy ở đâu?</a:t>
            </a:r>
            <a:endParaRPr lang="en-US" sz="5400" b="1" dirty="0">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giới thiệu</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3481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90741">
            <a:off x="16405006" y="2531560"/>
            <a:ext cx="4447780" cy="4447780"/>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70561">
            <a:off x="-2813238" y="2963731"/>
            <a:ext cx="5817614" cy="581761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6882140"/>
          </a:xfrm>
          <a:prstGeom prst="rect">
            <a:avLst/>
          </a:prstGeom>
        </p:spPr>
        <p:txBody>
          <a:bodyPr wrap="square" lIns="0" tIns="0" rIns="0" bIns="0" rtlCol="0" anchor="t">
            <a:spAutoFit/>
          </a:bodyPr>
          <a:lstStyle/>
          <a:p>
            <a:pPr algn="just">
              <a:lnSpc>
                <a:spcPct val="114000"/>
              </a:lnSpc>
            </a:pPr>
            <a:r>
              <a:rPr lang="en-US" sz="5400" dirty="0">
                <a:solidFill>
                  <a:srgbClr val="6B0E3D"/>
                </a:solidFill>
                <a:latin typeface="+mj-lt"/>
              </a:rPr>
              <a:t>	</a:t>
            </a:r>
            <a:r>
              <a:rPr lang="vi-VN" sz="5400" dirty="0">
                <a:solidFill>
                  <a:srgbClr val="6B0E3D"/>
                </a:solidFill>
                <a:latin typeface="+mj-lt"/>
              </a:rPr>
              <a:t>Bu-ra-ti-nô là một chú bé bằng gỗ. </a:t>
            </a:r>
            <a:r>
              <a:rPr lang="vi-VN" sz="6000" b="1" dirty="0">
                <a:solidFill>
                  <a:srgbClr val="6B0E3D"/>
                </a:solidFill>
                <a:latin typeface="+mj-lt"/>
              </a:rPr>
              <a:t>Chú có cái mũi rất dài.</a:t>
            </a:r>
            <a:r>
              <a:rPr lang="vi-VN" sz="5400" dirty="0">
                <a:solidFill>
                  <a:srgbClr val="6B0E3D"/>
                </a:solidFill>
                <a:latin typeface="+mj-lt"/>
              </a:rPr>
              <a:t> Chú người gỗ được bác rùa tốt bụng Toóc-ti-la tặng cho chiếc chìa khóa vàng để mở một kho báu. </a:t>
            </a:r>
            <a:r>
              <a:rPr lang="vi-VN" sz="6000" b="1" dirty="0">
                <a:solidFill>
                  <a:srgbClr val="6B0E3D"/>
                </a:solidFill>
                <a:latin typeface="+mj-lt"/>
              </a:rPr>
              <a:t>Nhưng kho báu ấy ở đâu?</a:t>
            </a:r>
            <a:endParaRPr lang="en-US" sz="5400" b="1" dirty="0">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miêu tả</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73733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a:extLst>
              <a:ext uri="{FF2B5EF4-FFF2-40B4-BE49-F238E27FC236}">
                <a16:creationId xmlns:a16="http://schemas.microsoft.com/office/drawing/2014/main" id="{E90FF8D6-556B-49E2-97D2-F896DE7AA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23" y="8469594"/>
            <a:ext cx="1143000" cy="642862"/>
          </a:xfrm>
          <a:prstGeom prst="rect">
            <a:avLst/>
          </a:prstGeom>
          <a:effectLst>
            <a:softEdge rad="63500"/>
          </a:effectLst>
        </p:spPr>
      </p:pic>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46957">
            <a:off x="16403111" y="486249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10541">
            <a:off x="-2031860" y="6463397"/>
            <a:ext cx="6384294" cy="6384294"/>
          </a:xfrm>
          <a:prstGeom prst="rect">
            <a:avLst/>
          </a:prstGeom>
        </p:spPr>
      </p:pic>
      <p:grpSp>
        <p:nvGrpSpPr>
          <p:cNvPr id="4" name="Group 4"/>
          <p:cNvGrpSpPr/>
          <p:nvPr/>
        </p:nvGrpSpPr>
        <p:grpSpPr>
          <a:xfrm>
            <a:off x="7267048" y="2499421"/>
            <a:ext cx="10302683" cy="7256205"/>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7197996"/>
          </a:xfrm>
          <a:prstGeom prst="rect">
            <a:avLst/>
          </a:prstGeom>
        </p:spPr>
        <p:txBody>
          <a:bodyPr wrap="square" lIns="0" tIns="0" rIns="0" bIns="0" rtlCol="0" anchor="t">
            <a:spAutoFit/>
          </a:bodyPr>
          <a:lstStyle/>
          <a:p>
            <a:pPr algn="just">
              <a:lnSpc>
                <a:spcPct val="114000"/>
              </a:lnSpc>
            </a:pPr>
            <a:r>
              <a:rPr lang="en-US" sz="5400" dirty="0">
                <a:solidFill>
                  <a:srgbClr val="6B0E3D"/>
                </a:solidFill>
                <a:latin typeface="+mj-lt"/>
              </a:rPr>
              <a:t>	</a:t>
            </a:r>
            <a:r>
              <a:rPr lang="vi-VN" sz="5400" dirty="0">
                <a:solidFill>
                  <a:srgbClr val="6B0E3D"/>
                </a:solidFill>
                <a:latin typeface="+mj-lt"/>
              </a:rPr>
              <a:t>Bu-ra-ti-nô là một chú bé bằng gỗ. Chú có cái mũi rất dài. </a:t>
            </a:r>
            <a:r>
              <a:rPr lang="vi-VN" sz="6000" dirty="0">
                <a:solidFill>
                  <a:srgbClr val="CA3134"/>
                </a:solidFill>
                <a:latin typeface="+mj-lt"/>
              </a:rPr>
              <a:t>Chú người gỗ được bác rùa tốt bụng Toóc-ti-la tặng cho chiếc chìa khóa vàng để mở một kho báu</a:t>
            </a:r>
            <a:r>
              <a:rPr lang="vi-VN" sz="6000" dirty="0">
                <a:solidFill>
                  <a:srgbClr val="6B0E3D"/>
                </a:solidFill>
                <a:latin typeface="+mj-lt"/>
              </a:rPr>
              <a:t>.</a:t>
            </a:r>
            <a:r>
              <a:rPr lang="vi-VN" sz="5400" dirty="0">
                <a:solidFill>
                  <a:srgbClr val="6B0E3D"/>
                </a:solidFill>
                <a:latin typeface="+mj-lt"/>
              </a:rPr>
              <a:t> </a:t>
            </a:r>
            <a:r>
              <a:rPr lang="vi-VN" sz="6000" b="1" dirty="0">
                <a:solidFill>
                  <a:srgbClr val="6B0E3D"/>
                </a:solidFill>
                <a:latin typeface="+mj-lt"/>
              </a:rPr>
              <a:t>Nhưng kho báu ấy ở đâu?</a:t>
            </a:r>
            <a:endParaRPr lang="en-US" sz="5400" b="1" dirty="0">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606910"/>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kể về một sự việc</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88931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6612">
            <a:off x="15245313" y="930854"/>
            <a:ext cx="5210647" cy="5210647"/>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40167" y="4033264"/>
            <a:ext cx="8190576" cy="819057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572681"/>
                </a:solidFill>
                <a:latin typeface="+mj-lt"/>
              </a:rPr>
              <a:t>Ba-ra-ba uống rượu đã say. Vừa hơ bộ râu, lão vừa nói:</a:t>
            </a:r>
          </a:p>
          <a:p>
            <a:pPr algn="just">
              <a:lnSpc>
                <a:spcPct val="114000"/>
              </a:lnSpc>
            </a:pPr>
            <a:r>
              <a:rPr lang="vi-VN" sz="5400">
                <a:solidFill>
                  <a:srgbClr val="572681"/>
                </a:solidFill>
                <a:latin typeface="+mj-lt"/>
              </a:rPr>
              <a:t>- Bắt được thằng người gỗ, ta sẽ tống nó vào cái lò sưởi này.</a:t>
            </a:r>
            <a:endParaRPr lang="en-US" sz="5400">
              <a:solidFill>
                <a:srgbClr val="572681"/>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4" name="Picture 11">
            <a:extLst>
              <a:ext uri="{FF2B5EF4-FFF2-40B4-BE49-F238E27FC236}">
                <a16:creationId xmlns:a16="http://schemas.microsoft.com/office/drawing/2014/main" id="{BA9B9008-9B21-4327-B858-F40B1D0D43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10400" y="5855535"/>
            <a:ext cx="4267200" cy="4167632"/>
          </a:xfrm>
          <a:prstGeom prst="rect">
            <a:avLst/>
          </a:prstGeom>
          <a:effectLst>
            <a:glow rad="63500">
              <a:schemeClr val="accent5">
                <a:satMod val="175000"/>
                <a:alpha val="40000"/>
              </a:schemeClr>
            </a:glow>
            <a:softEdge rad="63500"/>
          </a:effectLst>
        </p:spPr>
      </p:pic>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90448" y="9029700"/>
            <a:ext cx="5361452" cy="5361452"/>
          </a:xfrm>
          <a:prstGeom prst="rect">
            <a:avLst/>
          </a:prstGeom>
        </p:spPr>
      </p:pic>
      <p:pic>
        <p:nvPicPr>
          <p:cNvPr id="28" name="Picture 3">
            <a:extLst>
              <a:ext uri="{FF2B5EF4-FFF2-40B4-BE49-F238E27FC236}">
                <a16:creationId xmlns:a16="http://schemas.microsoft.com/office/drawing/2014/main" id="{C1AC0797-C37F-41C9-AF2D-709AC85C9A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0390516" y="6070217"/>
            <a:ext cx="6443556" cy="6443556"/>
          </a:xfrm>
          <a:prstGeom prst="rect">
            <a:avLst/>
          </a:prstGeom>
        </p:spPr>
      </p:pic>
    </p:spTree>
    <p:extLst>
      <p:ext uri="{BB962C8B-B14F-4D97-AF65-F5344CB8AC3E}">
        <p14:creationId xmlns:p14="http://schemas.microsoft.com/office/powerpoint/2010/main" val="1137559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4207452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423</TotalTime>
  <Words>2076</Words>
  <Application>Microsoft Office PowerPoint</Application>
  <PresentationFormat>Custom</PresentationFormat>
  <Paragraphs>123</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Times New Roman</vt:lpstr>
      <vt:lpstr>UTM Edwardian</vt:lpstr>
      <vt:lpstr>UTM Gradoo</vt:lpstr>
      <vt:lpstr>UTM Bienvenue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Thy Tho</cp:keywords>
  <dc:description>U</dc:description>
  <cp:lastModifiedBy>Bui Nhat Vy</cp:lastModifiedBy>
  <cp:revision>3</cp:revision>
  <dcterms:created xsi:type="dcterms:W3CDTF">2006-08-16T00:00:00Z</dcterms:created>
  <dcterms:modified xsi:type="dcterms:W3CDTF">2021-12-23T02:54:52Z</dcterms:modified>
  <cp:category>U</cp:category>
  <dc:identifier>DAEyOEqN9Qw</dc:identifier>
  <cp:version>V14</cp:version>
</cp:coreProperties>
</file>