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4"/>
  </p:notesMasterIdLst>
  <p:sldIdLst>
    <p:sldId id="423" r:id="rId3"/>
    <p:sldId id="407" r:id="rId4"/>
    <p:sldId id="425" r:id="rId5"/>
    <p:sldId id="428" r:id="rId6"/>
    <p:sldId id="429" r:id="rId7"/>
    <p:sldId id="431" r:id="rId8"/>
    <p:sldId id="408" r:id="rId9"/>
    <p:sldId id="421" r:id="rId10"/>
    <p:sldId id="432" r:id="rId11"/>
    <p:sldId id="433" r:id="rId12"/>
    <p:sldId id="420" r:id="rId13"/>
  </p:sldIdLst>
  <p:sldSz cx="6858000" cy="5143500"/>
  <p:notesSz cx="6858000" cy="9144000"/>
  <p:embeddedFontLst>
    <p:embeddedFont>
      <p:font typeface="Kalam" panose="020B0604020202020204" charset="0"/>
      <p:regular r:id="rId15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Aachen" panose="02020500000000000000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Fredoka One" panose="020B0604020202020204" charset="0"/>
      <p:regular r:id="rId28"/>
    </p:embeddedFont>
    <p:embeddedFont>
      <p:font typeface="UTM Cookies" panose="020B0604020202020204" charset="0"/>
      <p:regular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90" d="100"/>
          <a:sy n="90" d="100"/>
        </p:scale>
        <p:origin x="1268" y="5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9452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72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443357" y="443575"/>
            <a:ext cx="3979125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47069" y="3892925"/>
            <a:ext cx="1563975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94701" y="847922"/>
            <a:ext cx="2276775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7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687673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240863" y="274950"/>
            <a:ext cx="6376275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68629" tIns="68629" rIns="68629" bIns="686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9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540000" y="539400"/>
            <a:ext cx="5783175" cy="533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91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  <p:sldLayoutId id="214748370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:a16="http://schemas.microsoft.com/office/drawing/2014/main" id="{4570D112-FEDC-4F25-BA62-DF0C7C54C284}"/>
              </a:ext>
            </a:extLst>
          </p:cNvPr>
          <p:cNvSpPr/>
          <p:nvPr/>
        </p:nvSpPr>
        <p:spPr>
          <a:xfrm>
            <a:off x="6465197" y="779119"/>
            <a:ext cx="804727" cy="39959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68629" tIns="68629" rIns="68629" bIns="68629" anchor="ctr" anchorCtr="0">
            <a:noAutofit/>
          </a:bodyPr>
          <a:lstStyle/>
          <a:p>
            <a:endParaRPr sz="789"/>
          </a:p>
        </p:txBody>
      </p:sp>
      <p:grpSp>
        <p:nvGrpSpPr>
          <p:cNvPr id="8" name="Google Shape;592;p33">
            <a:extLst>
              <a:ext uri="{FF2B5EF4-FFF2-40B4-BE49-F238E27FC236}">
                <a16:creationId xmlns:a16="http://schemas.microsoft.com/office/drawing/2014/main" id="{47B62DF2-55CF-4583-8766-4F925AC85004}"/>
              </a:ext>
            </a:extLst>
          </p:cNvPr>
          <p:cNvGrpSpPr/>
          <p:nvPr/>
        </p:nvGrpSpPr>
        <p:grpSpPr>
          <a:xfrm>
            <a:off x="6281362" y="1972425"/>
            <a:ext cx="367671" cy="457741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:a16="http://schemas.microsoft.com/office/drawing/2014/main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51554" tIns="51554" rIns="51554" bIns="51554" anchor="ctr" anchorCtr="0">
              <a:noAutofit/>
            </a:bodyPr>
            <a:lstStyle/>
            <a:p>
              <a:endParaRPr sz="789"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:a16="http://schemas.microsoft.com/office/drawing/2014/main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51554" tIns="51554" rIns="51554" bIns="51554" anchor="ctr" anchorCtr="0">
              <a:noAutofit/>
            </a:bodyPr>
            <a:lstStyle/>
            <a:p>
              <a:endParaRPr sz="789"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:a16="http://schemas.microsoft.com/office/drawing/2014/main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51554" tIns="51554" rIns="51554" bIns="51554" anchor="ctr" anchorCtr="0">
              <a:noAutofit/>
            </a:bodyPr>
            <a:lstStyle/>
            <a:p>
              <a:endParaRPr sz="789"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:a16="http://schemas.microsoft.com/office/drawing/2014/main" id="{53FFF7FA-92A1-4623-B807-16FF6A01498A}"/>
              </a:ext>
            </a:extLst>
          </p:cNvPr>
          <p:cNvSpPr/>
          <p:nvPr/>
        </p:nvSpPr>
        <p:spPr>
          <a:xfrm>
            <a:off x="9061093" y="3375119"/>
            <a:ext cx="52" cy="105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68629" tIns="68629" rIns="68629" bIns="68629" anchor="ctr" anchorCtr="0">
            <a:noAutofit/>
          </a:bodyPr>
          <a:lstStyle/>
          <a:p>
            <a:endParaRPr sz="789"/>
          </a:p>
        </p:txBody>
      </p:sp>
      <p:sp>
        <p:nvSpPr>
          <p:cNvPr id="13" name="Google Shape;597;p33">
            <a:extLst>
              <a:ext uri="{FF2B5EF4-FFF2-40B4-BE49-F238E27FC236}">
                <a16:creationId xmlns:a16="http://schemas.microsoft.com/office/drawing/2014/main" id="{A4554B69-9354-4A8C-A9D7-BE721E1616EC}"/>
              </a:ext>
            </a:extLst>
          </p:cNvPr>
          <p:cNvSpPr/>
          <p:nvPr/>
        </p:nvSpPr>
        <p:spPr>
          <a:xfrm>
            <a:off x="10208630" y="3345774"/>
            <a:ext cx="21232" cy="21337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68629" tIns="68629" rIns="68629" bIns="68629" anchor="ctr" anchorCtr="0">
            <a:noAutofit/>
          </a:bodyPr>
          <a:lstStyle/>
          <a:p>
            <a:endParaRPr sz="789"/>
          </a:p>
        </p:txBody>
      </p:sp>
      <p:sp>
        <p:nvSpPr>
          <p:cNvPr id="14" name="Google Shape;598;p33">
            <a:extLst>
              <a:ext uri="{FF2B5EF4-FFF2-40B4-BE49-F238E27FC236}">
                <a16:creationId xmlns:a16="http://schemas.microsoft.com/office/drawing/2014/main" id="{49D85DA6-377F-4061-A98F-C335DD1DD00F}"/>
              </a:ext>
            </a:extLst>
          </p:cNvPr>
          <p:cNvSpPr/>
          <p:nvPr/>
        </p:nvSpPr>
        <p:spPr>
          <a:xfrm>
            <a:off x="10115766" y="3385234"/>
            <a:ext cx="20234" cy="20284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68629" tIns="68629" rIns="68629" bIns="68629" anchor="ctr" anchorCtr="0">
            <a:noAutofit/>
          </a:bodyPr>
          <a:lstStyle/>
          <a:p>
            <a:endParaRPr sz="789"/>
          </a:p>
        </p:txBody>
      </p:sp>
      <p:grpSp>
        <p:nvGrpSpPr>
          <p:cNvPr id="15" name="Google Shape;599;p33">
            <a:extLst>
              <a:ext uri="{FF2B5EF4-FFF2-40B4-BE49-F238E27FC236}">
                <a16:creationId xmlns:a16="http://schemas.microsoft.com/office/drawing/2014/main" id="{10F94882-FC1E-4D0C-94EF-9D361CA9E21D}"/>
              </a:ext>
            </a:extLst>
          </p:cNvPr>
          <p:cNvGrpSpPr/>
          <p:nvPr/>
        </p:nvGrpSpPr>
        <p:grpSpPr>
          <a:xfrm>
            <a:off x="1794376" y="859580"/>
            <a:ext cx="502874" cy="32970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:a16="http://schemas.microsoft.com/office/drawing/2014/main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51554" tIns="51554" rIns="51554" bIns="51554" anchor="ctr" anchorCtr="0">
              <a:noAutofit/>
            </a:bodyPr>
            <a:lstStyle/>
            <a:p>
              <a:endParaRPr sz="789"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:a16="http://schemas.microsoft.com/office/drawing/2014/main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51554" tIns="51554" rIns="51554" bIns="51554" anchor="ctr" anchorCtr="0">
              <a:noAutofit/>
            </a:bodyPr>
            <a:lstStyle/>
            <a:p>
              <a:endParaRPr sz="789"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:a16="http://schemas.microsoft.com/office/drawing/2014/main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51554" tIns="51554" rIns="51554" bIns="51554" anchor="ctr" anchorCtr="0">
              <a:noAutofit/>
            </a:bodyPr>
            <a:lstStyle/>
            <a:p>
              <a:endParaRPr sz="789"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:a16="http://schemas.microsoft.com/office/drawing/2014/main" id="{C6A246AD-8F90-4AE5-AA69-587D8849CCF2}"/>
              </a:ext>
            </a:extLst>
          </p:cNvPr>
          <p:cNvGrpSpPr/>
          <p:nvPr/>
        </p:nvGrpSpPr>
        <p:grpSpPr>
          <a:xfrm>
            <a:off x="700472" y="839503"/>
            <a:ext cx="735964" cy="401792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:a16="http://schemas.microsoft.com/office/drawing/2014/main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51554" tIns="51554" rIns="51554" bIns="51554" anchor="ctr" anchorCtr="0">
              <a:noAutofit/>
            </a:bodyPr>
            <a:lstStyle/>
            <a:p>
              <a:endParaRPr sz="789"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:a16="http://schemas.microsoft.com/office/drawing/2014/main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554" tIns="51554" rIns="51554" bIns="51554" anchor="ctr" anchorCtr="0">
              <a:noAutofit/>
            </a:bodyPr>
            <a:lstStyle/>
            <a:p>
              <a:endParaRPr sz="789"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:a16="http://schemas.microsoft.com/office/drawing/2014/main" id="{939F34E5-DC93-407B-8E7C-5D01943786DA}"/>
              </a:ext>
            </a:extLst>
          </p:cNvPr>
          <p:cNvGrpSpPr/>
          <p:nvPr/>
        </p:nvGrpSpPr>
        <p:grpSpPr>
          <a:xfrm>
            <a:off x="6019096" y="1293635"/>
            <a:ext cx="367679" cy="267590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:a16="http://schemas.microsoft.com/office/drawing/2014/main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51554" tIns="51554" rIns="51554" bIns="51554" anchor="ctr" anchorCtr="0">
              <a:noAutofit/>
            </a:bodyPr>
            <a:lstStyle/>
            <a:p>
              <a:endParaRPr sz="789"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:a16="http://schemas.microsoft.com/office/drawing/2014/main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554" tIns="51554" rIns="51554" bIns="51554" anchor="ctr" anchorCtr="0">
              <a:noAutofit/>
            </a:bodyPr>
            <a:lstStyle/>
            <a:p>
              <a:endParaRPr sz="789"/>
            </a:p>
          </p:txBody>
        </p:sp>
      </p:grpSp>
      <p:sp>
        <p:nvSpPr>
          <p:cNvPr id="26" name="Google Shape;585;p33">
            <a:extLst>
              <a:ext uri="{FF2B5EF4-FFF2-40B4-BE49-F238E27FC236}">
                <a16:creationId xmlns:a16="http://schemas.microsoft.com/office/drawing/2014/main" id="{BD3C4A11-217B-4897-ADD7-3D57F675362C}"/>
              </a:ext>
            </a:extLst>
          </p:cNvPr>
          <p:cNvSpPr txBox="1">
            <a:spLocks/>
          </p:cNvSpPr>
          <p:nvPr/>
        </p:nvSpPr>
        <p:spPr>
          <a:xfrm>
            <a:off x="607623" y="1758111"/>
            <a:ext cx="5642679" cy="123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29" tIns="68629" rIns="68629" bIns="686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751"/>
              </a:spcAft>
            </a:pPr>
            <a:r>
              <a:rPr lang="vi-VN" sz="3045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3045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6</a:t>
            </a:r>
            <a:r>
              <a:rPr lang="vi-VN" sz="3045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3045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751"/>
              </a:spcAft>
            </a:pPr>
            <a:r>
              <a:rPr lang="vi-VN" sz="3045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/>
            </a:r>
            <a:br>
              <a:rPr lang="vi-VN" sz="3045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3045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TRÊN CÁC MIỀN </a:t>
            </a:r>
          </a:p>
          <a:p>
            <a:pPr>
              <a:spcAft>
                <a:spcPts val="751"/>
              </a:spcAft>
            </a:pPr>
            <a:r>
              <a:rPr lang="en-US" sz="3045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ĐẤT NƯỚC</a:t>
            </a:r>
            <a:endParaRPr lang="vi-VN" sz="3045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A25DEC-65B2-4270-8422-1D310FEE739F}"/>
              </a:ext>
            </a:extLst>
          </p:cNvPr>
          <p:cNvSpPr txBox="1"/>
          <p:nvPr/>
        </p:nvSpPr>
        <p:spPr>
          <a:xfrm>
            <a:off x="1569885" y="3562909"/>
            <a:ext cx="3718154" cy="77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VIẾT ĐOẠN</a:t>
            </a:r>
            <a:endParaRPr lang="en-US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1485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893841" y="852998"/>
            <a:ext cx="5076585" cy="710776"/>
          </a:xfrm>
          <a:prstGeom prst="rect">
            <a:avLst/>
          </a:prstGeom>
        </p:spPr>
        <p:txBody>
          <a:bodyPr spcFirstLastPara="1" wrap="square" lIns="68629" tIns="68629" rIns="68629" bIns="68629" anchor="t" anchorCtr="0">
            <a:noAutofit/>
          </a:bodyPr>
          <a:lstStyle/>
          <a:p>
            <a:pPr algn="ctr"/>
            <a:r>
              <a:rPr lang="en" sz="2481">
                <a:latin typeface="+mj-lt"/>
              </a:rPr>
              <a:t>DẶN DÒ</a:t>
            </a:r>
            <a:endParaRPr sz="248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4202438" y="1798311"/>
            <a:ext cx="1804690" cy="18046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629" tIns="68629" rIns="68629" bIns="68629" anchor="ctr" anchorCtr="0">
            <a:noAutofit/>
          </a:bodyPr>
          <a:lstStyle/>
          <a:p>
            <a:endParaRPr sz="789"/>
          </a:p>
        </p:txBody>
      </p:sp>
      <p:sp>
        <p:nvSpPr>
          <p:cNvPr id="418" name="Google Shape;418;p36"/>
          <p:cNvSpPr/>
          <p:nvPr/>
        </p:nvSpPr>
        <p:spPr>
          <a:xfrm>
            <a:off x="869968" y="1669405"/>
            <a:ext cx="1804690" cy="18046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629" tIns="68629" rIns="68629" bIns="68629" anchor="ctr" anchorCtr="0">
            <a:noAutofit/>
          </a:bodyPr>
          <a:lstStyle/>
          <a:p>
            <a:endParaRPr sz="789"/>
          </a:p>
        </p:txBody>
      </p:sp>
      <p:sp>
        <p:nvSpPr>
          <p:cNvPr id="419" name="Google Shape;419;p36"/>
          <p:cNvSpPr/>
          <p:nvPr/>
        </p:nvSpPr>
        <p:spPr>
          <a:xfrm>
            <a:off x="2559179" y="1609087"/>
            <a:ext cx="1804690" cy="18046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629" tIns="68629" rIns="68629" bIns="68629" anchor="ctr" anchorCtr="0">
            <a:noAutofit/>
          </a:bodyPr>
          <a:lstStyle/>
          <a:p>
            <a:endParaRPr sz="789"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2674658" y="2266492"/>
            <a:ext cx="1689211" cy="434164"/>
          </a:xfrm>
          <a:prstGeom prst="rect">
            <a:avLst/>
          </a:prstGeom>
        </p:spPr>
        <p:txBody>
          <a:bodyPr spcFirstLastPara="1" wrap="square" lIns="68629" tIns="68629" rIns="68629" bIns="68629" anchor="ctr" anchorCtr="0">
            <a:noAutofit/>
          </a:bodyPr>
          <a:lstStyle/>
          <a:p>
            <a:pPr algn="ctr"/>
            <a:r>
              <a:rPr lang="en-US" sz="2481">
                <a:solidFill>
                  <a:srgbClr val="FF0000"/>
                </a:solidFill>
                <a:latin typeface="+mj-lt"/>
              </a:rPr>
              <a:t>H</a:t>
            </a:r>
            <a:r>
              <a:rPr lang="en" sz="2481">
                <a:solidFill>
                  <a:srgbClr val="FF0000"/>
                </a:solidFill>
                <a:latin typeface="+mj-lt"/>
              </a:rPr>
              <a:t>oàn thành bài</a:t>
            </a:r>
            <a:endParaRPr sz="248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936957" y="2331405"/>
            <a:ext cx="1654299" cy="400817"/>
          </a:xfrm>
          <a:prstGeom prst="rect">
            <a:avLst/>
          </a:prstGeom>
        </p:spPr>
        <p:txBody>
          <a:bodyPr spcFirstLastPara="1" wrap="square" lIns="68629" tIns="68629" rIns="68629" bIns="68629" anchor="ctr" anchorCtr="0">
            <a:noAutofit/>
          </a:bodyPr>
          <a:lstStyle/>
          <a:p>
            <a:pPr algn="ctr"/>
            <a:r>
              <a:rPr lang="en-US" sz="2481">
                <a:solidFill>
                  <a:srgbClr val="FFFFFF"/>
                </a:solidFill>
                <a:latin typeface="+mj-lt"/>
              </a:rPr>
              <a:t>Xe</a:t>
            </a:r>
            <a:r>
              <a:rPr lang="en" sz="2481">
                <a:solidFill>
                  <a:srgbClr val="FFFFFF"/>
                </a:solidFill>
                <a:latin typeface="+mj-lt"/>
              </a:rPr>
              <a:t>m lại bài đã học </a:t>
            </a:r>
            <a:endParaRPr sz="248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4447271" y="2483127"/>
            <a:ext cx="1315025" cy="435059"/>
          </a:xfrm>
          <a:prstGeom prst="rect">
            <a:avLst/>
          </a:prstGeom>
        </p:spPr>
        <p:txBody>
          <a:bodyPr spcFirstLastPara="1" wrap="square" lIns="68629" tIns="68629" rIns="68629" bIns="68629" anchor="ctr" anchorCtr="0">
            <a:noAutofit/>
          </a:bodyPr>
          <a:lstStyle/>
          <a:p>
            <a:pPr algn="ctr"/>
            <a:r>
              <a:rPr lang="en" sz="2256">
                <a:solidFill>
                  <a:srgbClr val="FFFFFF"/>
                </a:solidFill>
                <a:latin typeface="+mj-lt"/>
              </a:rPr>
              <a:t>C</a:t>
            </a:r>
            <a:r>
              <a:rPr lang="en-US" sz="2256">
                <a:solidFill>
                  <a:srgbClr val="FFFFFF"/>
                </a:solidFill>
                <a:latin typeface="+mj-lt"/>
              </a:rPr>
              <a:t>h</a:t>
            </a:r>
            <a:r>
              <a:rPr lang="en" sz="2256">
                <a:solidFill>
                  <a:srgbClr val="FFFFFF"/>
                </a:solidFill>
                <a:latin typeface="+mj-lt"/>
              </a:rPr>
              <a:t>uẩn bị bài mới</a:t>
            </a:r>
            <a:endParaRPr sz="2256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BE5EC-101B-4A05-99E5-445A55133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927" y="946652"/>
            <a:ext cx="4473473" cy="3917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966C4D-26E5-4205-825F-D22B9321F870}"/>
              </a:ext>
            </a:extLst>
          </p:cNvPr>
          <p:cNvSpPr/>
          <p:nvPr/>
        </p:nvSpPr>
        <p:spPr>
          <a:xfrm>
            <a:off x="471482" y="235707"/>
            <a:ext cx="6029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tên các đồ vật được làm từ tre hoặc gỗ và công dụng của chúng.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A973A-51E0-473F-BD97-9CC0EAA68F8D}"/>
              </a:ext>
            </a:extLst>
          </p:cNvPr>
          <p:cNvSpPr txBox="1"/>
          <p:nvPr/>
        </p:nvSpPr>
        <p:spPr>
          <a:xfrm>
            <a:off x="532781" y="1231461"/>
            <a:ext cx="1042018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1A61D-33F7-45D7-B0F8-AACA4AEE20F4}"/>
              </a:ext>
            </a:extLst>
          </p:cNvPr>
          <p:cNvSpPr txBox="1"/>
          <p:nvPr/>
        </p:nvSpPr>
        <p:spPr>
          <a:xfrm>
            <a:off x="471482" y="1648420"/>
            <a:ext cx="110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gắp thức ăn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80D43-293C-4923-AC72-13B13E1F2962}"/>
              </a:ext>
            </a:extLst>
          </p:cNvPr>
          <p:cNvSpPr txBox="1"/>
          <p:nvPr/>
        </p:nvSpPr>
        <p:spPr>
          <a:xfrm>
            <a:off x="3721101" y="1925419"/>
            <a:ext cx="2665417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 đựng cốc chén</a:t>
            </a:r>
            <a:endParaRPr lang="vi-VN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BF37B-7869-4509-A0A8-A0F9AD61832D}"/>
              </a:ext>
            </a:extLst>
          </p:cNvPr>
          <p:cNvSpPr txBox="1"/>
          <p:nvPr/>
        </p:nvSpPr>
        <p:spPr>
          <a:xfrm>
            <a:off x="1053790" y="4056376"/>
            <a:ext cx="1257253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ghế bằng tre</a:t>
            </a:r>
            <a:endParaRPr lang="vi-VN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53005-DFCF-4118-B360-0C2695380A3C}"/>
              </a:ext>
            </a:extLst>
          </p:cNvPr>
          <p:cNvSpPr txBox="1"/>
          <p:nvPr/>
        </p:nvSpPr>
        <p:spPr>
          <a:xfrm>
            <a:off x="3822052" y="4024384"/>
            <a:ext cx="266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ngồi ăn, nghỉ ngơi, làm việc,...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0498" y="74314"/>
            <a:ext cx="6371303" cy="46283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Kể tên các đồ vật làm bằng tre, gỗ khác?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164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8" grpId="0" animBg="1"/>
      <p:bldP spid="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ộc đáo dụng cụ làm bằng tre thân thiện môi trường">
            <a:extLst>
              <a:ext uri="{FF2B5EF4-FFF2-40B4-BE49-F238E27FC236}">
                <a16:creationId xmlns:a16="http://schemas.microsoft.com/office/drawing/2014/main" id="{A9E966F5-529F-4195-BE2B-D4E15C72C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8" y="538366"/>
            <a:ext cx="2635868" cy="20333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lý do nên chọn vật dụng bằng tre - SNF Bamboo and Craft">
            <a:extLst>
              <a:ext uri="{FF2B5EF4-FFF2-40B4-BE49-F238E27FC236}">
                <a16:creationId xmlns:a16="http://schemas.microsoft.com/office/drawing/2014/main" id="{2ACBA99C-433E-44C0-8E27-D58BB449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66" y="588260"/>
            <a:ext cx="2896366" cy="19335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8 công dụng thần kì của phèn chua ít người biết đến | Cooky.vn">
            <a:extLst>
              <a:ext uri="{FF2B5EF4-FFF2-40B4-BE49-F238E27FC236}">
                <a16:creationId xmlns:a16="http://schemas.microsoft.com/office/drawing/2014/main" id="{E1178CEB-996F-48A4-9703-33FCEFB6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0" y="2796007"/>
            <a:ext cx="3107993" cy="17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ộ Dụng Cụ Nhà Bếp 6 Món,Bằng Tre,Kèm Giá Đỡ - Buy Gỗ Đồ Dùng,Gỗ Đồ Dùng  Nấu Ăn Thiết Lập,Nấu Ăn Bằng Gỗ Đồ Dùng Product on Alibaba.com">
            <a:extLst>
              <a:ext uri="{FF2B5EF4-FFF2-40B4-BE49-F238E27FC236}">
                <a16:creationId xmlns:a16="http://schemas.microsoft.com/office/drawing/2014/main" id="{CBDB9A39-A006-419D-8DD8-0A129F44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01" y="2393049"/>
            <a:ext cx="2750451" cy="27504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216B-066F-4BE8-94F6-FF537AF7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Đồ Dùng Nhà Bếp Bằng Gỗ Thiết Thực Và An Toàn">
            <a:extLst>
              <a:ext uri="{FF2B5EF4-FFF2-40B4-BE49-F238E27FC236}">
                <a16:creationId xmlns:a16="http://schemas.microsoft.com/office/drawing/2014/main" id="{42698EA8-B363-4804-BAD7-5883F6B3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6" y="323647"/>
            <a:ext cx="2451524" cy="24515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iện nay mọi người sử dụng đồ dùng trong nhà bằng gỗ tự nhiên">
            <a:extLst>
              <a:ext uri="{FF2B5EF4-FFF2-40B4-BE49-F238E27FC236}">
                <a16:creationId xmlns:a16="http://schemas.microsoft.com/office/drawing/2014/main" id="{4B886C97-0C25-410F-905E-37DB9683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14" y="323647"/>
            <a:ext cx="3677285" cy="24515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ách chị em yêu hàng mây tre đan 5 địa chỉ Việt bán từ túi xách tới đồ đồ  decor trong nhà">
            <a:extLst>
              <a:ext uri="{FF2B5EF4-FFF2-40B4-BE49-F238E27FC236}">
                <a16:creationId xmlns:a16="http://schemas.microsoft.com/office/drawing/2014/main" id="{912C315E-7CB2-42E4-A09B-5F0168A76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90" y="2477730"/>
            <a:ext cx="3212194" cy="25674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ện nay mọi người sử dụng đồ dùng trong nhà bằng gỗ tự nhiên">
            <a:extLst>
              <a:ext uri="{FF2B5EF4-FFF2-40B4-BE49-F238E27FC236}">
                <a16:creationId xmlns:a16="http://schemas.microsoft.com/office/drawing/2014/main" id="{6D98FD42-076C-4E60-B00E-0C7C2D41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4" y="451341"/>
            <a:ext cx="3308621" cy="24814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iết kế thi công đồ gỗ nội thất cao cấp cực kỳ sang trọng ở bài viết này.">
            <a:extLst>
              <a:ext uri="{FF2B5EF4-FFF2-40B4-BE49-F238E27FC236}">
                <a16:creationId xmlns:a16="http://schemas.microsoft.com/office/drawing/2014/main" id="{A21D5402-90D3-4864-B718-F43D11DB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18" y="2452540"/>
            <a:ext cx="3587945" cy="26909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3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645" y="147484"/>
            <a:ext cx="6304639" cy="4336026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2BA04-EB20-42C1-A8C2-0D1BDCD1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31" y="1219200"/>
            <a:ext cx="6153953" cy="29111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77752F-8E6D-4FD8-AD56-29D56D5D06DC}"/>
              </a:ext>
            </a:extLst>
          </p:cNvPr>
          <p:cNvSpPr/>
          <p:nvPr/>
        </p:nvSpPr>
        <p:spPr>
          <a:xfrm>
            <a:off x="258652" y="342876"/>
            <a:ext cx="692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4 – 5 câu giới thiệu một đồ vật được làm từ tre hoặc gỗ.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9092" y="688201"/>
            <a:ext cx="1209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86767" y="693061"/>
            <a:ext cx="33353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96645" y="147484"/>
            <a:ext cx="6304639" cy="4336026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72BA04-EB20-42C1-A8C2-0D1BDCD108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31" y="1219200"/>
            <a:ext cx="6153953" cy="29111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77752F-8E6D-4FD8-AD56-29D56D5D06DC}"/>
              </a:ext>
            </a:extLst>
          </p:cNvPr>
          <p:cNvSpPr/>
          <p:nvPr/>
        </p:nvSpPr>
        <p:spPr>
          <a:xfrm>
            <a:off x="258652" y="342876"/>
            <a:ext cx="692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4 – 5 câu giới thiệu một đồ vật được làm từ tre hoặc gỗ.</a:t>
            </a:r>
          </a:p>
        </p:txBody>
      </p:sp>
      <p:sp>
        <p:nvSpPr>
          <p:cNvPr id="4" name="Google Shape;599;p9">
            <a:extLst>
              <a:ext uri="{FF2B5EF4-FFF2-40B4-BE49-F238E27FC236}">
                <a16:creationId xmlns:a16="http://schemas.microsoft.com/office/drawing/2014/main" id="{689ABF85-C011-43BB-A744-3A7FB78280FC}"/>
              </a:ext>
            </a:extLst>
          </p:cNvPr>
          <p:cNvSpPr/>
          <p:nvPr/>
        </p:nvSpPr>
        <p:spPr>
          <a:xfrm>
            <a:off x="2218195" y="1219200"/>
            <a:ext cx="2144398" cy="7362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5" name="Google Shape;606;p9">
            <a:extLst>
              <a:ext uri="{FF2B5EF4-FFF2-40B4-BE49-F238E27FC236}">
                <a16:creationId xmlns:a16="http://schemas.microsoft.com/office/drawing/2014/main" id="{CBFB92CC-F988-4BCC-AD7E-9626ED4D13A8}"/>
              </a:ext>
            </a:extLst>
          </p:cNvPr>
          <p:cNvCxnSpPr/>
          <p:nvPr/>
        </p:nvCxnSpPr>
        <p:spPr>
          <a:xfrm flipV="1">
            <a:off x="4449199" y="1148399"/>
            <a:ext cx="604816" cy="36457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" name="Google Shape;608;p9">
            <a:extLst>
              <a:ext uri="{FF2B5EF4-FFF2-40B4-BE49-F238E27FC236}">
                <a16:creationId xmlns:a16="http://schemas.microsoft.com/office/drawing/2014/main" id="{280E92FA-ADAF-4DBA-B465-B44F4D2CBAFD}"/>
              </a:ext>
            </a:extLst>
          </p:cNvPr>
          <p:cNvCxnSpPr/>
          <p:nvPr/>
        </p:nvCxnSpPr>
        <p:spPr>
          <a:xfrm>
            <a:off x="4449199" y="1512971"/>
            <a:ext cx="866553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" name="Google Shape;609;p9">
            <a:extLst>
              <a:ext uri="{FF2B5EF4-FFF2-40B4-BE49-F238E27FC236}">
                <a16:creationId xmlns:a16="http://schemas.microsoft.com/office/drawing/2014/main" id="{06DD94C3-891E-4E18-B353-99F65721FC2E}"/>
              </a:ext>
            </a:extLst>
          </p:cNvPr>
          <p:cNvCxnSpPr/>
          <p:nvPr/>
        </p:nvCxnSpPr>
        <p:spPr>
          <a:xfrm>
            <a:off x="4450235" y="1517940"/>
            <a:ext cx="690387" cy="30688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" name="Google Shape;607;p9">
            <a:extLst>
              <a:ext uri="{FF2B5EF4-FFF2-40B4-BE49-F238E27FC236}">
                <a16:creationId xmlns:a16="http://schemas.microsoft.com/office/drawing/2014/main" id="{C7B2C964-3F52-4588-BBFD-E3804DCCAB5B}"/>
              </a:ext>
            </a:extLst>
          </p:cNvPr>
          <p:cNvSpPr txBox="1"/>
          <p:nvPr/>
        </p:nvSpPr>
        <p:spPr>
          <a:xfrm>
            <a:off x="5206450" y="1009920"/>
            <a:ext cx="148855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endParaRPr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Google Shape;611;p9">
            <a:extLst>
              <a:ext uri="{FF2B5EF4-FFF2-40B4-BE49-F238E27FC236}">
                <a16:creationId xmlns:a16="http://schemas.microsoft.com/office/drawing/2014/main" id="{363A23C5-5179-476D-98B8-AC8769E6883C}"/>
              </a:ext>
            </a:extLst>
          </p:cNvPr>
          <p:cNvSpPr txBox="1"/>
          <p:nvPr/>
        </p:nvSpPr>
        <p:spPr>
          <a:xfrm>
            <a:off x="5381729" y="1342032"/>
            <a:ext cx="205208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 câu hỏi</a:t>
            </a:r>
            <a:endParaRPr sz="12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610;p9">
            <a:extLst>
              <a:ext uri="{FF2B5EF4-FFF2-40B4-BE49-F238E27FC236}">
                <a16:creationId xmlns:a16="http://schemas.microsoft.com/office/drawing/2014/main" id="{7E2041ED-E7ED-4360-BF87-2BF55776C6D3}"/>
              </a:ext>
            </a:extLst>
          </p:cNvPr>
          <p:cNvSpPr txBox="1"/>
          <p:nvPr/>
        </p:nvSpPr>
        <p:spPr>
          <a:xfrm>
            <a:off x="5381729" y="1734619"/>
            <a:ext cx="20414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 câu đố</a:t>
            </a:r>
            <a:endParaRPr sz="12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39092" y="688201"/>
            <a:ext cx="1209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86767" y="693061"/>
            <a:ext cx="33353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645" y="147484"/>
            <a:ext cx="6304639" cy="4336026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2BA04-EB20-42C1-A8C2-0D1BDCD1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31" y="1219200"/>
            <a:ext cx="6153953" cy="29111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77752F-8E6D-4FD8-AD56-29D56D5D06DC}"/>
              </a:ext>
            </a:extLst>
          </p:cNvPr>
          <p:cNvSpPr/>
          <p:nvPr/>
        </p:nvSpPr>
        <p:spPr>
          <a:xfrm>
            <a:off x="258652" y="342876"/>
            <a:ext cx="692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4 – 5 câu giới thiệu một đồ vật được làm từ tre hoặc gỗ.</a:t>
            </a:r>
          </a:p>
        </p:txBody>
      </p:sp>
      <p:sp>
        <p:nvSpPr>
          <p:cNvPr id="5" name="Google Shape;599;p9">
            <a:extLst>
              <a:ext uri="{FF2B5EF4-FFF2-40B4-BE49-F238E27FC236}">
                <a16:creationId xmlns:a16="http://schemas.microsoft.com/office/drawing/2014/main" id="{689ABF85-C011-43BB-A744-3A7FB78280FC}"/>
              </a:ext>
            </a:extLst>
          </p:cNvPr>
          <p:cNvSpPr/>
          <p:nvPr/>
        </p:nvSpPr>
        <p:spPr>
          <a:xfrm>
            <a:off x="2218195" y="1219200"/>
            <a:ext cx="2144398" cy="7362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6" name="Google Shape;606;p9">
            <a:extLst>
              <a:ext uri="{FF2B5EF4-FFF2-40B4-BE49-F238E27FC236}">
                <a16:creationId xmlns:a16="http://schemas.microsoft.com/office/drawing/2014/main" id="{CBFB92CC-F988-4BCC-AD7E-9626ED4D13A8}"/>
              </a:ext>
            </a:extLst>
          </p:cNvPr>
          <p:cNvCxnSpPr/>
          <p:nvPr/>
        </p:nvCxnSpPr>
        <p:spPr>
          <a:xfrm flipV="1">
            <a:off x="4449199" y="1148399"/>
            <a:ext cx="604816" cy="36457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" name="Google Shape;608;p9">
            <a:extLst>
              <a:ext uri="{FF2B5EF4-FFF2-40B4-BE49-F238E27FC236}">
                <a16:creationId xmlns:a16="http://schemas.microsoft.com/office/drawing/2014/main" id="{280E92FA-ADAF-4DBA-B465-B44F4D2CBAFD}"/>
              </a:ext>
            </a:extLst>
          </p:cNvPr>
          <p:cNvCxnSpPr/>
          <p:nvPr/>
        </p:nvCxnSpPr>
        <p:spPr>
          <a:xfrm>
            <a:off x="4449199" y="1512971"/>
            <a:ext cx="866553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" name="Google Shape;609;p9">
            <a:extLst>
              <a:ext uri="{FF2B5EF4-FFF2-40B4-BE49-F238E27FC236}">
                <a16:creationId xmlns:a16="http://schemas.microsoft.com/office/drawing/2014/main" id="{06DD94C3-891E-4E18-B353-99F65721FC2E}"/>
              </a:ext>
            </a:extLst>
          </p:cNvPr>
          <p:cNvCxnSpPr/>
          <p:nvPr/>
        </p:nvCxnSpPr>
        <p:spPr>
          <a:xfrm>
            <a:off x="4450235" y="1517940"/>
            <a:ext cx="690387" cy="30688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" name="Google Shape;607;p9">
            <a:extLst>
              <a:ext uri="{FF2B5EF4-FFF2-40B4-BE49-F238E27FC236}">
                <a16:creationId xmlns:a16="http://schemas.microsoft.com/office/drawing/2014/main" id="{C7B2C964-3F52-4588-BBFD-E3804DCCAB5B}"/>
              </a:ext>
            </a:extLst>
          </p:cNvPr>
          <p:cNvSpPr txBox="1"/>
          <p:nvPr/>
        </p:nvSpPr>
        <p:spPr>
          <a:xfrm>
            <a:off x="5206450" y="1009920"/>
            <a:ext cx="148855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endParaRPr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611;p9">
            <a:extLst>
              <a:ext uri="{FF2B5EF4-FFF2-40B4-BE49-F238E27FC236}">
                <a16:creationId xmlns:a16="http://schemas.microsoft.com/office/drawing/2014/main" id="{363A23C5-5179-476D-98B8-AC8769E6883C}"/>
              </a:ext>
            </a:extLst>
          </p:cNvPr>
          <p:cNvSpPr txBox="1"/>
          <p:nvPr/>
        </p:nvSpPr>
        <p:spPr>
          <a:xfrm>
            <a:off x="5381729" y="1342032"/>
            <a:ext cx="205208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 câu hỏi</a:t>
            </a:r>
            <a:endParaRPr sz="12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610;p9">
            <a:extLst>
              <a:ext uri="{FF2B5EF4-FFF2-40B4-BE49-F238E27FC236}">
                <a16:creationId xmlns:a16="http://schemas.microsoft.com/office/drawing/2014/main" id="{7E2041ED-E7ED-4360-BF87-2BF55776C6D3}"/>
              </a:ext>
            </a:extLst>
          </p:cNvPr>
          <p:cNvSpPr txBox="1"/>
          <p:nvPr/>
        </p:nvSpPr>
        <p:spPr>
          <a:xfrm>
            <a:off x="5381729" y="1734619"/>
            <a:ext cx="20414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 câu đố</a:t>
            </a:r>
            <a:endParaRPr sz="12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9092" y="688201"/>
            <a:ext cx="1209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86767" y="693061"/>
            <a:ext cx="33353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599;p9">
            <a:extLst>
              <a:ext uri="{FF2B5EF4-FFF2-40B4-BE49-F238E27FC236}">
                <a16:creationId xmlns:a16="http://schemas.microsoft.com/office/drawing/2014/main" id="{689ABF85-C011-43BB-A744-3A7FB78280FC}"/>
              </a:ext>
            </a:extLst>
          </p:cNvPr>
          <p:cNvSpPr/>
          <p:nvPr/>
        </p:nvSpPr>
        <p:spPr>
          <a:xfrm>
            <a:off x="4362593" y="2094303"/>
            <a:ext cx="1959545" cy="97401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" name="Google Shape;599;p9">
            <a:extLst>
              <a:ext uri="{FF2B5EF4-FFF2-40B4-BE49-F238E27FC236}">
                <a16:creationId xmlns:a16="http://schemas.microsoft.com/office/drawing/2014/main" id="{689ABF85-C011-43BB-A744-3A7FB78280FC}"/>
              </a:ext>
            </a:extLst>
          </p:cNvPr>
          <p:cNvSpPr/>
          <p:nvPr/>
        </p:nvSpPr>
        <p:spPr>
          <a:xfrm>
            <a:off x="2086425" y="3199062"/>
            <a:ext cx="2524904" cy="93129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Google Shape;599;p9">
            <a:extLst>
              <a:ext uri="{FF2B5EF4-FFF2-40B4-BE49-F238E27FC236}">
                <a16:creationId xmlns:a16="http://schemas.microsoft.com/office/drawing/2014/main" id="{689ABF85-C011-43BB-A744-3A7FB78280FC}"/>
              </a:ext>
            </a:extLst>
          </p:cNvPr>
          <p:cNvSpPr/>
          <p:nvPr/>
        </p:nvSpPr>
        <p:spPr>
          <a:xfrm>
            <a:off x="542761" y="2215562"/>
            <a:ext cx="1675434" cy="94809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0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4078" y="225515"/>
            <a:ext cx="6650132" cy="47207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52FBE4-D9E7-4F9C-9E44-FA17AADA7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76" y="1257813"/>
            <a:ext cx="2985460" cy="13280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44811" y="2979215"/>
            <a:ext cx="4618745" cy="1829294"/>
            <a:chOff x="1429845" y="4140091"/>
            <a:chExt cx="6096000" cy="1983465"/>
          </a:xfrm>
        </p:grpSpPr>
        <p:sp>
          <p:nvSpPr>
            <p:cNvPr id="4" name="Rectangle 3"/>
            <p:cNvSpPr/>
            <p:nvPr/>
          </p:nvSpPr>
          <p:spPr>
            <a:xfrm>
              <a:off x="1429845" y="4230730"/>
              <a:ext cx="6096000" cy="18928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TIÊU CHÍ VIẾT </a:t>
              </a:r>
            </a:p>
            <a:p>
              <a:pPr lvl="0">
                <a:defRPr/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     - Đoạn văn đủ số câu.</a:t>
              </a:r>
            </a:p>
            <a:p>
              <a:pPr lvl="0">
                <a:defRPr/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     - Đoạn văn nêu được:</a:t>
              </a:r>
            </a:p>
            <a:p>
              <a:pPr>
                <a:defRPr/>
              </a:pPr>
              <a:r>
                <a:rPr lang="en-US"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(Tên, đặc điểm nổi bật, em dùng lúc nào, tình cảm)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     - Diễn đạt rõ ràng, mạch lạc.</a:t>
              </a:r>
            </a:p>
            <a:p>
              <a:pPr lvl="0">
                <a:defRPr/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     - Trình bày đúng, chữ viết sạch sẽ.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439910" y="4140091"/>
              <a:ext cx="4940490" cy="1935755"/>
            </a:xfrm>
            <a:prstGeom prst="roundRect">
              <a:avLst/>
            </a:prstGeom>
            <a:noFill/>
            <a:ln w="38100">
              <a:solidFill>
                <a:srgbClr val="B45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777752F-8E6D-4FD8-AD56-29D56D5D06DC}"/>
              </a:ext>
            </a:extLst>
          </p:cNvPr>
          <p:cNvSpPr/>
          <p:nvPr/>
        </p:nvSpPr>
        <p:spPr>
          <a:xfrm>
            <a:off x="404604" y="274050"/>
            <a:ext cx="692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4 – 5 câu giới thiệu một đồ vật được làm từ tre hoặc gỗ.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2BA04-EB20-42C1-A8C2-0D1BDCD108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11807"/>
            <a:ext cx="3675022" cy="17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229</Words>
  <Application>Microsoft Office PowerPoint</Application>
  <PresentationFormat>Custom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Kalam</vt:lpstr>
      <vt:lpstr>UTM Avo</vt:lpstr>
      <vt:lpstr>Calibri Light</vt:lpstr>
      <vt:lpstr>Frankfurter</vt:lpstr>
      <vt:lpstr>Times New Roman</vt:lpstr>
      <vt:lpstr>Aachen</vt:lpstr>
      <vt:lpstr>Calibri</vt:lpstr>
      <vt:lpstr>Montserrat</vt:lpstr>
      <vt:lpstr>Arial</vt:lpstr>
      <vt:lpstr>Fredoka One</vt:lpstr>
      <vt:lpstr>UTM Cookies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ASUS</cp:lastModifiedBy>
  <cp:revision>291</cp:revision>
  <dcterms:modified xsi:type="dcterms:W3CDTF">2022-05-10T02:39:26Z</dcterms:modified>
</cp:coreProperties>
</file>