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99" r:id="rId3"/>
    <p:sldId id="257" r:id="rId4"/>
    <p:sldId id="294" r:id="rId5"/>
    <p:sldId id="258" r:id="rId6"/>
    <p:sldId id="290" r:id="rId7"/>
    <p:sldId id="295" r:id="rId8"/>
    <p:sldId id="280" r:id="rId9"/>
    <p:sldId id="282" r:id="rId10"/>
    <p:sldId id="285" r:id="rId11"/>
    <p:sldId id="284" r:id="rId12"/>
    <p:sldId id="297" r:id="rId13"/>
    <p:sldId id="298" r:id="rId14"/>
    <p:sldId id="300" r:id="rId15"/>
    <p:sldId id="291" r:id="rId16"/>
    <p:sldId id="292" r:id="rId17"/>
    <p:sldId id="293" r:id="rId18"/>
    <p:sldId id="302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0066"/>
    <a:srgbClr val="A27B00"/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8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08939-2960-43D3-BDA6-52B5C966A99A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7ECFE-4338-45CC-A75F-955ACE2FE4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2200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ECFE-4338-45CC-A75F-955ACE2FE48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797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517BC-9365-4044-B97B-98E092FD7C92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F9B20-B94B-4A68-8E10-09B133057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BF1EE-712F-4C54-BD0F-B6DB2E946F00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80B6D-6DEC-46F9-85BF-C5EBFBB4C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E7B5D-EED1-4BC9-A852-756F26B92D19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F8AE0-D08A-4720-A3C4-B076D8A39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45899-AD90-4A44-8F2F-C8297752A96C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CE966-C3B1-4C0E-A137-864421E44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4CC7-111F-4718-9684-F0D76C04D5F1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28DCF-52B4-45FB-ACE8-A6E0A3C6A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143E3-2E4D-48D5-815A-14C711521D8D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9FE9A-A64E-41B2-B087-472F05A8D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CF408-80E8-4F5A-B595-EEC1B4753809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5DBB0-260F-4BD6-A576-8C9016B0B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91914-1FDD-482E-8967-9FDBA4A78BC4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BF79-0D3E-4722-AF5B-5294C313E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6E69E-A5A0-46D4-9B58-D22EC3736283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B68B4-5D6E-4C93-B1EB-E61153050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FAA04-C560-4478-B463-C963738FF102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63406-CDC2-44DF-9A63-944BF740F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847A6-EAAC-422A-989E-5D15E4DD29BA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6D7A1-CAC9-481B-B55F-F4256A6B2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66CA66-99D8-41C9-BB4E-03C5D174E9E1}" type="datetimeFigureOut">
              <a:rPr lang="en-US"/>
              <a:pPr>
                <a:defRPr/>
              </a:pPr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1C335D-9E94-44AD-9230-C07D8796F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3" descr="40%"/>
          <p:cNvSpPr>
            <a:spLocks noChangeArrowheads="1" noChangeShapeType="1" noTextEdit="1"/>
          </p:cNvSpPr>
          <p:nvPr/>
        </p:nvSpPr>
        <p:spPr bwMode="auto">
          <a:xfrm>
            <a:off x="2627782" y="2412132"/>
            <a:ext cx="44545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06"/>
              </a:avLst>
            </a:prstTxWarp>
          </a:bodyPr>
          <a:lstStyle/>
          <a:p>
            <a:pPr algn="ctr"/>
            <a:r>
              <a:rPr lang="en-US" sz="3200" b="1" kern="10" dirty="0" err="1" smtClean="0"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200" b="1" kern="10" dirty="0" smtClean="0"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: TOÁN</a:t>
            </a:r>
            <a:endParaRPr lang="en-US" sz="3200" b="1" kern="10" dirty="0">
              <a:ln w="38100">
                <a:solidFill>
                  <a:srgbClr val="FF0066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  <p:sndAc>
          <p:stSnd>
            <p:snd r:embed="rId4" name="applause.wav"/>
          </p:stSnd>
        </p:sndAc>
      </p:transition>
    </mc:Choice>
    <mc:Fallback>
      <p:transition spd="med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-91244" y="548680"/>
            <a:ext cx="9631288" cy="1787525"/>
          </a:xfrm>
        </p:spPr>
        <p:txBody>
          <a:bodyPr/>
          <a:lstStyle/>
          <a:p>
            <a:pPr algn="l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Viết mỗi số sau thành tổng (theo mẫu):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8723 ; 9171 ; 3082 ; 7006.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96652" y="2678211"/>
            <a:ext cx="3543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8723 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=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9600" y="3676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9171= 9000 + 100 + 70 + 1 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-28353" y="461866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3082 = 3000 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+ </a:t>
            </a: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80 + 2 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612576" y="568247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7006 = 7000 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+ </a:t>
            </a: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6 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24200" y="2864991"/>
            <a:ext cx="19431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8000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67200" y="2864991"/>
            <a:ext cx="19431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700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861248" y="2864991"/>
            <a:ext cx="1600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+ 20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04248" y="2864991"/>
            <a:ext cx="1600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+ 3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50304" y="0"/>
            <a:ext cx="365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 3: </a:t>
            </a:r>
          </a:p>
        </p:txBody>
      </p:sp>
      <p:sp>
        <p:nvSpPr>
          <p:cNvPr id="2" name="Rectangle 1"/>
          <p:cNvSpPr/>
          <p:nvPr/>
        </p:nvSpPr>
        <p:spPr>
          <a:xfrm>
            <a:off x="50304" y="2276872"/>
            <a:ext cx="12682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Mẫu: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04" y="5733256"/>
            <a:ext cx="1139475" cy="64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765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562328" y="2348880"/>
            <a:ext cx="21861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7351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588224" y="3390091"/>
            <a:ext cx="21861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6230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660232" y="4611216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>
                <a:latin typeface="Times New Roman" pitchFamily="18" charset="0"/>
              </a:rPr>
              <a:t>6203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671937" y="5518009"/>
            <a:ext cx="21861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5002</a:t>
            </a:r>
          </a:p>
        </p:txBody>
      </p:sp>
      <p:sp>
        <p:nvSpPr>
          <p:cNvPr id="9222" name="TextBox 1"/>
          <p:cNvSpPr txBox="1">
            <a:spLocks noChangeArrowheads="1"/>
          </p:cNvSpPr>
          <p:nvPr/>
        </p:nvSpPr>
        <p:spPr bwMode="auto">
          <a:xfrm>
            <a:off x="251520" y="116632"/>
            <a:ext cx="4876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b) Viết theo mẫu 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7802" y="1301859"/>
            <a:ext cx="66625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rgbClr val="FF3300"/>
                </a:solidFill>
                <a:latin typeface="Times New Roman" pitchFamily="18" charset="0"/>
              </a:rPr>
              <a:t>9000 + 200 + 30 + 2 = </a:t>
            </a:r>
            <a:endParaRPr lang="en-US" altLang="en-US" sz="48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16216" y="1268760"/>
            <a:ext cx="187383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solidFill>
                  <a:srgbClr val="FF3300"/>
                </a:solidFill>
                <a:latin typeface="Times New Roman" pitchFamily="18" charset="0"/>
              </a:rPr>
              <a:t>9232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5794" y="2381979"/>
            <a:ext cx="5840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7000 + 300 + 50 + 1 =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3787" y="3462099"/>
            <a:ext cx="59885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800" dirty="0">
                <a:latin typeface="Times New Roman" pitchFamily="18" charset="0"/>
              </a:rPr>
              <a:t> 6000 + 200 + </a:t>
            </a:r>
            <a:r>
              <a:rPr lang="en-US" altLang="en-US" sz="4800" dirty="0" smtClean="0">
                <a:latin typeface="Times New Roman" pitchFamily="18" charset="0"/>
              </a:rPr>
              <a:t>30       </a:t>
            </a:r>
            <a:r>
              <a:rPr lang="en-US" altLang="en-US" sz="4800" dirty="0">
                <a:latin typeface="Times New Roman" pitchFamily="18" charset="0"/>
              </a:rPr>
              <a:t>=</a:t>
            </a:r>
            <a:endParaRPr lang="en-US" altLang="en-US" sz="4800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7895" y="4605935"/>
            <a:ext cx="62646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6000 + 200 + </a:t>
            </a:r>
            <a:r>
              <a:rPr lang="en-US" altLang="en-US" sz="4800" dirty="0" smtClean="0">
                <a:latin typeface="Times New Roman" pitchFamily="18" charset="0"/>
              </a:rPr>
              <a:t>3         = </a:t>
            </a:r>
            <a:endParaRPr lang="en-US" altLang="en-US" sz="48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7567" y="5631597"/>
            <a:ext cx="64087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latin typeface="Times New Roman" pitchFamily="18" charset="0"/>
              </a:rPr>
              <a:t>5000 + </a:t>
            </a:r>
            <a:r>
              <a:rPr lang="en-US" altLang="en-US" sz="4800" dirty="0" smtClean="0">
                <a:latin typeface="Times New Roman" pitchFamily="18" charset="0"/>
              </a:rPr>
              <a:t>2                   =</a:t>
            </a:r>
            <a:endParaRPr lang="en-US" altLang="en-US" sz="4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40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4" grpId="0"/>
      <p:bldP spid="4" grpId="0"/>
      <p:bldP spid="5" grpId="0"/>
      <p:bldP spid="7" grpId="0"/>
      <p:bldP spid="8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979712" y="333625"/>
            <a:ext cx="55964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vi </a:t>
            </a: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360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36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" name="Picture 7" descr="Description: Toán 4 Trang 3 Ôn tập các số đến 100 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1427" y="2564904"/>
            <a:ext cx="9195427" cy="3024336"/>
          </a:xfrm>
          <a:prstGeom prst="rect">
            <a:avLst/>
          </a:prstGeom>
          <a:noFill/>
          <a:extLst/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-22444" y="379625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304" y="194829"/>
            <a:ext cx="21454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endParaRPr lang="en-US" altLang="en-US" sz="4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3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69124" y="-14407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Chu vi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 + 3 + 4 + 4 = 17(cm)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7803" y="2276872"/>
            <a:ext cx="92370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b) Chu vi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MNPQ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(4 + 8) x 2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24(cm)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0337" y="3995678"/>
            <a:ext cx="90719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c) Chu vi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GHIK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 x 4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20(cm)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a) 17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cm</a:t>
            </a:r>
          </a:p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b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 24 cm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c) 20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xmlns="" val="78452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905000"/>
            <a:ext cx="78790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RUNG CHUÔNG VÀNG </a:t>
            </a:r>
            <a:endParaRPr lang="en-US" sz="5400" b="1" cap="none" spc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712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xfrm>
            <a:off x="0" y="692696"/>
            <a:ext cx="932452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		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Viết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số sau: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mươi ba nghìn sáu trăm linh </a:t>
            </a:r>
            <a:r>
              <a:rPr lang="en-US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năm.</a:t>
            </a:r>
            <a:endParaRPr lang="en-US" sz="4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627784" y="4149080"/>
            <a:ext cx="4608512" cy="1512168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83605</a:t>
            </a:r>
            <a:endParaRPr lang="en-US" sz="66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712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323528" y="1052736"/>
            <a:ext cx="9828584" cy="2351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5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2. Chuyển tổng sau thành số: </a:t>
            </a:r>
            <a:br>
              <a:rPr lang="en-US" sz="5400" b="1" dirty="0" smtClean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5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r>
              <a:rPr lang="en-US" sz="5400" b="1" dirty="0" smtClean="0">
                <a:solidFill>
                  <a:srgbClr val="FF006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7000 + 700 +70 +7</a:t>
            </a:r>
            <a:endParaRPr lang="en-US" sz="5400" b="1" dirty="0">
              <a:solidFill>
                <a:srgbClr val="FF0066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267744" y="3857124"/>
            <a:ext cx="3816424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7777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990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9512" y="692696"/>
            <a:ext cx="896448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3. Viết số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4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mươi nghìn không trăm linh một.</a:t>
            </a:r>
            <a:endParaRPr lang="en-US" sz="4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 Same Side Corner Rectangle 1"/>
          <p:cNvSpPr/>
          <p:nvPr/>
        </p:nvSpPr>
        <p:spPr>
          <a:xfrm>
            <a:off x="2555776" y="3861048"/>
            <a:ext cx="3456384" cy="115212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40001</a:t>
            </a:r>
            <a:endParaRPr lang="en-US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14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912495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 bị </a:t>
            </a:r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 tập các số đến 10 000 </a:t>
            </a:r>
          </a:p>
          <a:p>
            <a:pPr algn="ctr" eaLnBrk="1" hangingPunct="1"/>
            <a:r>
              <a:rPr lang="en-US" altLang="en-US" sz="6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(tiếp theo)- Trang 4</a:t>
            </a:r>
            <a:endParaRPr lang="en-US" altLang="en-US" sz="6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36513" y="7938"/>
            <a:ext cx="9169401" cy="6877050"/>
          </a:xfrm>
        </p:spPr>
      </p:pic>
      <p:pic>
        <p:nvPicPr>
          <p:cNvPr id="24580" name="Picture 43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642620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3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642620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43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435100" y="4778375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43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7343775" y="4841875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3590925"/>
            <a:ext cx="38671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835696" y="912495"/>
            <a:ext cx="66967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Giờ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học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kết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thúc</a:t>
            </a:r>
            <a:endParaRPr lang="en-US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/>
          </p:cNvPr>
          <p:cNvSpPr/>
          <p:nvPr/>
        </p:nvSpPr>
        <p:spPr>
          <a:xfrm>
            <a:off x="2061036" y="914400"/>
            <a:ext cx="4907627" cy="71558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defRPr/>
            </a:pPr>
            <a:r>
              <a:rPr lang="en-US" sz="4050" b="1" dirty="0">
                <a:ln/>
                <a:solidFill>
                  <a:schemeClr val="accent4"/>
                </a:solidFill>
              </a:rPr>
              <a:t>NỘI QUY LỚP HỌC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1" y="1576388"/>
            <a:ext cx="1888331" cy="222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1" y="1601392"/>
            <a:ext cx="2059781" cy="222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1" y="1607344"/>
            <a:ext cx="2059781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0850" y="1591867"/>
            <a:ext cx="2114550" cy="222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7535" y="3765948"/>
            <a:ext cx="2059781" cy="217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3066" y="3746898"/>
            <a:ext cx="1997869" cy="217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5735" y="3737373"/>
            <a:ext cx="2114550" cy="217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0162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79512" y="2852936"/>
            <a:ext cx="8712968" cy="1427212"/>
          </a:xfrm>
          <a:prstGeom prst="rect">
            <a:avLst/>
          </a:prstGeom>
        </p:spPr>
        <p:txBody>
          <a:bodyPr lIns="0" tIns="0" rIns="0" bIns="0"/>
          <a:lstStyle/>
          <a:p>
            <a:pPr algn="ctr">
              <a:lnSpc>
                <a:spcPct val="90000"/>
              </a:lnSpc>
              <a:defRPr/>
            </a:pPr>
            <a:r>
              <a:rPr lang="en-US" sz="4800" b="1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Tiết</a:t>
            </a: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1: </a:t>
            </a:r>
            <a:r>
              <a:rPr lang="en-US" sz="4800" b="1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Ôn</a:t>
            </a: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800" b="1" kern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r>
              <a:rPr lang="en-US" sz="48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800" b="1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8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số đến 100 </a:t>
            </a: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000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 </a:t>
            </a:r>
            <a:r>
              <a:rPr lang="en-US" sz="4800" b="1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Trang</a:t>
            </a:r>
            <a:r>
              <a:rPr lang="en-US" sz="48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3)</a:t>
            </a:r>
            <a:endParaRPr lang="en-US" sz="4800" b="1" kern="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60459" y="1412776"/>
            <a:ext cx="2613985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118676" y="74526"/>
            <a:ext cx="7693808" cy="107721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</a:rPr>
              <a:t>) Viết số thích hợp vào dưới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vạch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</a:rPr>
              <a:t>của tia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số: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TextBox 2"/>
          <p:cNvSpPr txBox="1">
            <a:spLocks noChangeArrowheads="1"/>
          </p:cNvSpPr>
          <p:nvPr/>
        </p:nvSpPr>
        <p:spPr bwMode="auto">
          <a:xfrm>
            <a:off x="56272" y="34717"/>
            <a:ext cx="2210947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8433" y="1547970"/>
            <a:ext cx="9036496" cy="1231900"/>
            <a:chOff x="195602" y="2973388"/>
            <a:chExt cx="8467369" cy="1231900"/>
          </a:xfrm>
        </p:grpSpPr>
        <p:grpSp>
          <p:nvGrpSpPr>
            <p:cNvPr id="30" name="Group 17"/>
            <p:cNvGrpSpPr>
              <a:grpSpLocks noChangeAspect="1"/>
            </p:cNvGrpSpPr>
            <p:nvPr/>
          </p:nvGrpSpPr>
          <p:grpSpPr bwMode="auto">
            <a:xfrm>
              <a:off x="195602" y="2973388"/>
              <a:ext cx="8467369" cy="1231900"/>
              <a:chOff x="136" y="2775"/>
              <a:chExt cx="5510" cy="776"/>
            </a:xfrm>
          </p:grpSpPr>
          <p:sp>
            <p:nvSpPr>
              <p:cNvPr id="38" name="Line 18"/>
              <p:cNvSpPr>
                <a:spLocks noChangeShapeType="1"/>
              </p:cNvSpPr>
              <p:nvPr/>
            </p:nvSpPr>
            <p:spPr bwMode="auto">
              <a:xfrm>
                <a:off x="172" y="2998"/>
                <a:ext cx="5474" cy="1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Line 19"/>
              <p:cNvSpPr>
                <a:spLocks noChangeShapeType="1"/>
              </p:cNvSpPr>
              <p:nvPr/>
            </p:nvSpPr>
            <p:spPr bwMode="auto">
              <a:xfrm>
                <a:off x="5463" y="2775"/>
                <a:ext cx="176" cy="223"/>
              </a:xfrm>
              <a:prstGeom prst="line">
                <a:avLst/>
              </a:prstGeom>
              <a:noFill/>
              <a:ln w="1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Line 20"/>
              <p:cNvSpPr>
                <a:spLocks noChangeShapeType="1"/>
              </p:cNvSpPr>
              <p:nvPr/>
            </p:nvSpPr>
            <p:spPr bwMode="auto">
              <a:xfrm flipH="1">
                <a:off x="5463" y="2998"/>
                <a:ext cx="176" cy="223"/>
              </a:xfrm>
              <a:prstGeom prst="line">
                <a:avLst/>
              </a:prstGeom>
              <a:noFill/>
              <a:ln w="1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694" y="3360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US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Rectangle 48"/>
              <p:cNvSpPr>
                <a:spLocks noChangeArrowheads="1"/>
              </p:cNvSpPr>
              <p:nvPr/>
            </p:nvSpPr>
            <p:spPr bwMode="auto">
              <a:xfrm>
                <a:off x="4702" y="2982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Rectangle 49"/>
              <p:cNvSpPr>
                <a:spLocks noChangeArrowheads="1"/>
              </p:cNvSpPr>
              <p:nvPr/>
            </p:nvSpPr>
            <p:spPr bwMode="auto">
              <a:xfrm>
                <a:off x="3535" y="3332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US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Rectangle 50"/>
              <p:cNvSpPr>
                <a:spLocks noChangeArrowheads="1"/>
              </p:cNvSpPr>
              <p:nvPr/>
            </p:nvSpPr>
            <p:spPr bwMode="auto">
              <a:xfrm>
                <a:off x="3128" y="2968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Rectangle 51"/>
              <p:cNvSpPr>
                <a:spLocks noChangeArrowheads="1"/>
              </p:cNvSpPr>
              <p:nvPr/>
            </p:nvSpPr>
            <p:spPr bwMode="auto">
              <a:xfrm>
                <a:off x="3868" y="2982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" name="Rectangle 52"/>
              <p:cNvSpPr>
                <a:spLocks noChangeArrowheads="1"/>
              </p:cNvSpPr>
              <p:nvPr/>
            </p:nvSpPr>
            <p:spPr bwMode="auto">
              <a:xfrm>
                <a:off x="2191" y="3233"/>
                <a:ext cx="711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30 000</a:t>
                </a:r>
                <a:endParaRPr lang="en-US" altLang="en-US" sz="105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Rectangle 54"/>
              <p:cNvSpPr>
                <a:spLocks noChangeArrowheads="1"/>
              </p:cNvSpPr>
              <p:nvPr/>
            </p:nvSpPr>
            <p:spPr bwMode="auto">
              <a:xfrm>
                <a:off x="574" y="3233"/>
                <a:ext cx="711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10 000</a:t>
                </a:r>
              </a:p>
            </p:txBody>
          </p:sp>
          <p:sp>
            <p:nvSpPr>
              <p:cNvPr id="48" name="Rectangle 55"/>
              <p:cNvSpPr>
                <a:spLocks noChangeArrowheads="1"/>
              </p:cNvSpPr>
              <p:nvPr/>
            </p:nvSpPr>
            <p:spPr bwMode="auto">
              <a:xfrm>
                <a:off x="136" y="3241"/>
                <a:ext cx="129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</p:grpSp>
        <p:cxnSp>
          <p:nvCxnSpPr>
            <p:cNvPr id="31" name="Straight Connector 30"/>
            <p:cNvCxnSpPr/>
            <p:nvPr/>
          </p:nvCxnSpPr>
          <p:spPr>
            <a:xfrm>
              <a:off x="251520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475656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644586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851920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004048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228184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7394135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ectangle 48"/>
          <p:cNvSpPr>
            <a:spLocks noChangeArrowheads="1"/>
          </p:cNvSpPr>
          <p:nvPr/>
        </p:nvSpPr>
        <p:spPr bwMode="auto">
          <a:xfrm>
            <a:off x="2474881" y="1639378"/>
            <a:ext cx="303403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5600" dirty="0">
                <a:solidFill>
                  <a:srgbClr val="000000"/>
                </a:solidFill>
                <a:latin typeface="VNI-Times" pitchFamily="2" charset="0"/>
              </a:rPr>
              <a:t>...</a:t>
            </a:r>
            <a:endParaRPr lang="en-US" altLang="en-US" dirty="0">
              <a:latin typeface="Arial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97259" y="5445224"/>
            <a:ext cx="88407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itchFamily="18" charset="0"/>
              </a:rPr>
              <a:t>36 </a:t>
            </a:r>
            <a:r>
              <a:rPr lang="en-US" altLang="en-US" sz="3200" b="1" dirty="0">
                <a:latin typeface="Times New Roman" pitchFamily="18" charset="0"/>
              </a:rPr>
              <a:t>000 ; 37 000 ; . . . . </a:t>
            </a:r>
            <a:r>
              <a:rPr lang="en-US" altLang="en-US" sz="3200" b="1" dirty="0" smtClean="0">
                <a:latin typeface="Times New Roman" pitchFamily="18" charset="0"/>
              </a:rPr>
              <a:t>.;</a:t>
            </a:r>
            <a:r>
              <a:rPr lang="en-US" altLang="en-US" sz="32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smtClean="0">
                <a:latin typeface="Times New Roman" pitchFamily="18" charset="0"/>
              </a:rPr>
              <a:t> </a:t>
            </a:r>
            <a:r>
              <a:rPr lang="en-US" altLang="en-US" sz="3200" b="1" dirty="0">
                <a:latin typeface="Times New Roman" pitchFamily="18" charset="0"/>
              </a:rPr>
              <a:t>. . . </a:t>
            </a:r>
            <a:r>
              <a:rPr lang="en-US" altLang="en-US" sz="3200" b="1" dirty="0" smtClean="0">
                <a:latin typeface="Times New Roman" pitchFamily="18" charset="0"/>
              </a:rPr>
              <a:t>; </a:t>
            </a:r>
            <a:r>
              <a:rPr lang="en-US" altLang="en-US" sz="3200" b="1" dirty="0">
                <a:latin typeface="Times New Roman" pitchFamily="18" charset="0"/>
              </a:rPr>
              <a:t>. . . . . </a:t>
            </a:r>
            <a:r>
              <a:rPr lang="en-US" altLang="en-US" sz="3200" b="1" dirty="0" smtClean="0">
                <a:latin typeface="Times New Roman" pitchFamily="18" charset="0"/>
              </a:rPr>
              <a:t> ; 41 </a:t>
            </a:r>
            <a:r>
              <a:rPr lang="en-US" altLang="en-US" sz="3200" b="1" dirty="0">
                <a:latin typeface="Times New Roman" pitchFamily="18" charset="0"/>
              </a:rPr>
              <a:t>000 ; </a:t>
            </a:r>
            <a:r>
              <a:rPr lang="en-US" altLang="en-US" sz="3200" b="1" dirty="0" smtClean="0">
                <a:latin typeface="Times New Roman" pitchFamily="18" charset="0"/>
              </a:rPr>
              <a:t>  </a:t>
            </a:r>
            <a:r>
              <a:rPr lang="en-US" altLang="en-US" sz="3200" b="1" dirty="0">
                <a:latin typeface="Times New Roman" pitchFamily="18" charset="0"/>
              </a:rPr>
              <a:t>. . . </a:t>
            </a:r>
            <a:endParaRPr lang="en-US" altLang="en-US" sz="3200" b="1" dirty="0" smtClean="0">
              <a:latin typeface="Times New Roman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0514" y="4437112"/>
            <a:ext cx="63158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b) Viết số thích hợp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chỗ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chấm:</a:t>
            </a:r>
          </a:p>
        </p:txBody>
      </p:sp>
    </p:spTree>
    <p:extLst>
      <p:ext uri="{BB962C8B-B14F-4D97-AF65-F5344CB8AC3E}">
        <p14:creationId xmlns:p14="http://schemas.microsoft.com/office/powerpoint/2010/main" xmlns="" val="26536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764" y="332656"/>
            <a:ext cx="910273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>
                <a:latin typeface="Times New Roman" pitchFamily="18" charset="0"/>
              </a:rPr>
              <a:t> </a:t>
            </a:r>
            <a:r>
              <a:rPr lang="en-US" altLang="en-US" sz="4000" dirty="0">
                <a:latin typeface="Times New Roman" pitchFamily="18" charset="0"/>
              </a:rPr>
              <a:t>a) Viết số thích hợp vào dưới mỗi vạch của tia </a:t>
            </a:r>
            <a:r>
              <a:rPr lang="en-US" altLang="en-US" sz="4000" dirty="0" smtClean="0">
                <a:latin typeface="Times New Roman" pitchFamily="18" charset="0"/>
              </a:rPr>
              <a:t>số:</a:t>
            </a:r>
            <a:endParaRPr lang="en-US" altLang="en-US" sz="4000" dirty="0">
              <a:latin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231" y="1828800"/>
            <a:ext cx="9036496" cy="1349375"/>
            <a:chOff x="195602" y="2973388"/>
            <a:chExt cx="8467369" cy="1349375"/>
          </a:xfrm>
        </p:grpSpPr>
        <p:grpSp>
          <p:nvGrpSpPr>
            <p:cNvPr id="12" name="Group 17"/>
            <p:cNvGrpSpPr>
              <a:grpSpLocks noChangeAspect="1"/>
            </p:cNvGrpSpPr>
            <p:nvPr/>
          </p:nvGrpSpPr>
          <p:grpSpPr bwMode="auto">
            <a:xfrm>
              <a:off x="195602" y="2973388"/>
              <a:ext cx="8467369" cy="1349375"/>
              <a:chOff x="136" y="2775"/>
              <a:chExt cx="5510" cy="850"/>
            </a:xfrm>
          </p:grpSpPr>
          <p:sp>
            <p:nvSpPr>
              <p:cNvPr id="14" name="Line 18"/>
              <p:cNvSpPr>
                <a:spLocks noChangeShapeType="1"/>
              </p:cNvSpPr>
              <p:nvPr/>
            </p:nvSpPr>
            <p:spPr bwMode="auto">
              <a:xfrm>
                <a:off x="172" y="2998"/>
                <a:ext cx="5474" cy="1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19"/>
              <p:cNvSpPr>
                <a:spLocks noChangeShapeType="1"/>
              </p:cNvSpPr>
              <p:nvPr/>
            </p:nvSpPr>
            <p:spPr bwMode="auto">
              <a:xfrm>
                <a:off x="5463" y="2775"/>
                <a:ext cx="176" cy="223"/>
              </a:xfrm>
              <a:prstGeom prst="line">
                <a:avLst/>
              </a:prstGeom>
              <a:noFill/>
              <a:ln w="1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 flipH="1">
                <a:off x="5463" y="2998"/>
                <a:ext cx="176" cy="223"/>
              </a:xfrm>
              <a:prstGeom prst="line">
                <a:avLst/>
              </a:prstGeom>
              <a:noFill/>
              <a:ln w="1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Rectangle 47"/>
              <p:cNvSpPr>
                <a:spLocks noChangeArrowheads="1"/>
              </p:cNvSpPr>
              <p:nvPr/>
            </p:nvSpPr>
            <p:spPr bwMode="auto">
              <a:xfrm>
                <a:off x="4694" y="3360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US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Rectangle 48"/>
              <p:cNvSpPr>
                <a:spLocks noChangeArrowheads="1"/>
              </p:cNvSpPr>
              <p:nvPr/>
            </p:nvSpPr>
            <p:spPr bwMode="auto">
              <a:xfrm>
                <a:off x="4702" y="3082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Rectangle 49"/>
              <p:cNvSpPr>
                <a:spLocks noChangeArrowheads="1"/>
              </p:cNvSpPr>
              <p:nvPr/>
            </p:nvSpPr>
            <p:spPr bwMode="auto">
              <a:xfrm>
                <a:off x="3535" y="3332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US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Rectangle 50"/>
              <p:cNvSpPr>
                <a:spLocks noChangeArrowheads="1"/>
              </p:cNvSpPr>
              <p:nvPr/>
            </p:nvSpPr>
            <p:spPr bwMode="auto">
              <a:xfrm>
                <a:off x="3128" y="3068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Rectangle 51"/>
              <p:cNvSpPr>
                <a:spLocks noChangeArrowheads="1"/>
              </p:cNvSpPr>
              <p:nvPr/>
            </p:nvSpPr>
            <p:spPr bwMode="auto">
              <a:xfrm>
                <a:off x="3868" y="3082"/>
                <a:ext cx="328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56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...</a:t>
                </a:r>
                <a:endParaRPr lang="en-US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Rectangle 52"/>
              <p:cNvSpPr>
                <a:spLocks noChangeArrowheads="1"/>
              </p:cNvSpPr>
              <p:nvPr/>
            </p:nvSpPr>
            <p:spPr bwMode="auto">
              <a:xfrm>
                <a:off x="2191" y="3233"/>
                <a:ext cx="711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altLang="en-US" sz="3200" b="1" dirty="0">
                    <a:latin typeface="Times New Roman" pitchFamily="18" charset="0"/>
                    <a:cs typeface="Times New Roman" pitchFamily="18" charset="0"/>
                  </a:rPr>
                  <a:t>30 000</a:t>
                </a:r>
                <a:endParaRPr lang="en-US" altLang="en-US" sz="105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Rectangle 54"/>
              <p:cNvSpPr>
                <a:spLocks noChangeArrowheads="1"/>
              </p:cNvSpPr>
              <p:nvPr/>
            </p:nvSpPr>
            <p:spPr bwMode="auto">
              <a:xfrm>
                <a:off x="574" y="3233"/>
                <a:ext cx="711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 dirty="0">
                    <a:latin typeface="Times New Roman" pitchFamily="18" charset="0"/>
                    <a:cs typeface="Times New Roman" pitchFamily="18" charset="0"/>
                  </a:rPr>
                  <a:t>10 000</a:t>
                </a:r>
              </a:p>
            </p:txBody>
          </p:sp>
          <p:sp>
            <p:nvSpPr>
              <p:cNvPr id="39" name="Rectangle 55"/>
              <p:cNvSpPr>
                <a:spLocks noChangeArrowheads="1"/>
              </p:cNvSpPr>
              <p:nvPr/>
            </p:nvSpPr>
            <p:spPr bwMode="auto">
              <a:xfrm>
                <a:off x="136" y="3241"/>
                <a:ext cx="129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2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251520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475656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644586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851920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004048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228184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7394135" y="3068960"/>
              <a:ext cx="0" cy="531020"/>
            </a:xfrm>
            <a:prstGeom prst="line">
              <a:avLst/>
            </a:prstGeom>
            <a:ln w="28575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54"/>
          <p:cNvSpPr>
            <a:spLocks noChangeArrowheads="1"/>
          </p:cNvSpPr>
          <p:nvPr/>
        </p:nvSpPr>
        <p:spPr bwMode="auto">
          <a:xfrm>
            <a:off x="2057400" y="2601527"/>
            <a:ext cx="11285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7" name="Rectangle 54"/>
          <p:cNvSpPr>
            <a:spLocks noChangeArrowheads="1"/>
          </p:cNvSpPr>
          <p:nvPr/>
        </p:nvSpPr>
        <p:spPr bwMode="auto">
          <a:xfrm>
            <a:off x="7239000" y="2587459"/>
            <a:ext cx="11285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8" name="Rectangle 54"/>
          <p:cNvSpPr>
            <a:spLocks noChangeArrowheads="1"/>
          </p:cNvSpPr>
          <p:nvPr/>
        </p:nvSpPr>
        <p:spPr bwMode="auto">
          <a:xfrm>
            <a:off x="5867400" y="2600280"/>
            <a:ext cx="11285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9" name="Rectangle 54"/>
          <p:cNvSpPr>
            <a:spLocks noChangeArrowheads="1"/>
          </p:cNvSpPr>
          <p:nvPr/>
        </p:nvSpPr>
        <p:spPr bwMode="auto">
          <a:xfrm>
            <a:off x="4572000" y="2600280"/>
            <a:ext cx="112851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50" name="Rectangle 48"/>
          <p:cNvSpPr>
            <a:spLocks noChangeArrowheads="1"/>
          </p:cNvSpPr>
          <p:nvPr/>
        </p:nvSpPr>
        <p:spPr bwMode="auto">
          <a:xfrm>
            <a:off x="2390495" y="2341488"/>
            <a:ext cx="303403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5600" dirty="0">
                <a:solidFill>
                  <a:srgbClr val="000000"/>
                </a:solidFill>
                <a:latin typeface="VNI-Times" pitchFamily="2" charset="0"/>
              </a:rPr>
              <a:t>...</a:t>
            </a:r>
            <a:endParaRPr lang="en-US" altLang="en-US" dirty="0">
              <a:latin typeface="Arial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0" y="3568005"/>
            <a:ext cx="910273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latin typeface="Times New Roman" pitchFamily="18" charset="0"/>
              </a:rPr>
              <a:t> </a:t>
            </a:r>
            <a:r>
              <a:rPr lang="en-US" altLang="en-US" sz="4000" smtClean="0">
                <a:latin typeface="Times New Roman" pitchFamily="18" charset="0"/>
              </a:rPr>
              <a:t>Nêu đặc điểm của dãy số?</a:t>
            </a:r>
            <a:endParaRPr lang="en-US" altLang="en-US" sz="4000" dirty="0"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28600" y="1447800"/>
            <a:ext cx="8915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latin typeface="Times New Roman" pitchFamily="18" charset="0"/>
              </a:rPr>
              <a:t> 36 </a:t>
            </a:r>
            <a:r>
              <a:rPr lang="en-US" altLang="en-US" sz="3600" b="1" dirty="0">
                <a:latin typeface="Times New Roman" pitchFamily="18" charset="0"/>
              </a:rPr>
              <a:t>000 ; 37 000 ; . . . . . </a:t>
            </a:r>
            <a:r>
              <a:rPr lang="en-US" altLang="en-US" sz="3600" b="1" dirty="0" smtClean="0">
                <a:latin typeface="Times New Roman" pitchFamily="18" charset="0"/>
              </a:rPr>
              <a:t>   ;</a:t>
            </a:r>
            <a:r>
              <a:rPr lang="en-US" altLang="en-US" sz="36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smtClean="0">
                <a:latin typeface="Times New Roman" pitchFamily="18" charset="0"/>
              </a:rPr>
              <a:t> </a:t>
            </a:r>
            <a:r>
              <a:rPr lang="en-US" altLang="en-US" sz="3600" b="1" dirty="0">
                <a:latin typeface="Times New Roman" pitchFamily="18" charset="0"/>
              </a:rPr>
              <a:t>. . . </a:t>
            </a:r>
            <a:r>
              <a:rPr lang="en-US" altLang="en-US" sz="3600" b="1" dirty="0" smtClean="0">
                <a:latin typeface="Times New Roman" pitchFamily="18" charset="0"/>
              </a:rPr>
              <a:t>…  ; </a:t>
            </a:r>
            <a:r>
              <a:rPr lang="en-US" altLang="en-US" sz="3600" b="1" dirty="0">
                <a:latin typeface="Times New Roman" pitchFamily="18" charset="0"/>
              </a:rPr>
              <a:t>. . . . . </a:t>
            </a:r>
            <a:r>
              <a:rPr lang="en-US" altLang="en-US" sz="3600" b="1" dirty="0" smtClean="0">
                <a:latin typeface="Times New Roman" pitchFamily="18" charset="0"/>
              </a:rPr>
              <a:t>. ;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latin typeface="Times New Roman" pitchFamily="18" charset="0"/>
              </a:rPr>
              <a:t>41 </a:t>
            </a:r>
            <a:r>
              <a:rPr lang="en-US" altLang="en-US" sz="3600" b="1" dirty="0">
                <a:latin typeface="Times New Roman" pitchFamily="18" charset="0"/>
              </a:rPr>
              <a:t>000 ; </a:t>
            </a:r>
            <a:r>
              <a:rPr lang="en-US" altLang="en-US" sz="3600" b="1" dirty="0" smtClean="0">
                <a:latin typeface="Times New Roman" pitchFamily="18" charset="0"/>
              </a:rPr>
              <a:t>  </a:t>
            </a:r>
            <a:r>
              <a:rPr lang="en-US" altLang="en-US" sz="3600" b="1" dirty="0">
                <a:latin typeface="Times New Roman" pitchFamily="18" charset="0"/>
              </a:rPr>
              <a:t>. . . . . </a:t>
            </a:r>
            <a:r>
              <a:rPr lang="en-US" altLang="en-US" sz="3600" b="1" dirty="0" smtClean="0">
                <a:latin typeface="Times New Roman" pitchFamily="18" charset="0"/>
              </a:rPr>
              <a:t>. .</a:t>
            </a:r>
            <a:endParaRPr lang="en-US" altLang="en-US" sz="3600" b="1" dirty="0"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400" y="1447800"/>
            <a:ext cx="145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38 000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0" y="1447800"/>
            <a:ext cx="145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39 000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6600" y="1447800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40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000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86000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42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000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404664"/>
            <a:ext cx="9468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itchFamily="18" charset="0"/>
              </a:rPr>
              <a:t>b) Viết số thích hợp </a:t>
            </a:r>
            <a:r>
              <a:rPr lang="en-US" altLang="en-US" sz="3600" dirty="0" err="1">
                <a:latin typeface="Times New Roman" pitchFamily="18" charset="0"/>
              </a:rPr>
              <a:t>vào</a:t>
            </a:r>
            <a:r>
              <a:rPr lang="en-US" altLang="en-US" sz="3600" dirty="0">
                <a:latin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</a:rPr>
              <a:t>chỗ</a:t>
            </a:r>
            <a:r>
              <a:rPr lang="en-US" altLang="en-US" sz="3600" dirty="0" smtClean="0">
                <a:latin typeface="Times New Roman" pitchFamily="18" charset="0"/>
              </a:rPr>
              <a:t> </a:t>
            </a:r>
            <a:r>
              <a:rPr lang="en-US" altLang="en-US" sz="3600" dirty="0">
                <a:latin typeface="Times New Roman" pitchFamily="18" charset="0"/>
              </a:rPr>
              <a:t>chấm: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3568005"/>
            <a:ext cx="910273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latin typeface="Times New Roman" pitchFamily="18" charset="0"/>
              </a:rPr>
              <a:t> </a:t>
            </a:r>
            <a:r>
              <a:rPr lang="en-US" altLang="en-US" sz="4000" smtClean="0">
                <a:latin typeface="Times New Roman" pitchFamily="18" charset="0"/>
              </a:rPr>
              <a:t>Các số trong dãy có đặc điểm gì?</a:t>
            </a:r>
            <a:endParaRPr lang="en-US" altLang="en-US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2282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0" y="76200"/>
            <a:ext cx="67818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smtClean="0">
                <a:latin typeface="Times New Roman" pitchFamily="18" charset="0"/>
              </a:rPr>
              <a:t>Viết </a:t>
            </a:r>
            <a:r>
              <a:rPr lang="en-US" altLang="en-US" sz="3600" b="1" dirty="0">
                <a:latin typeface="Times New Roman" pitchFamily="18" charset="0"/>
              </a:rPr>
              <a:t>theo </a:t>
            </a:r>
            <a:r>
              <a:rPr lang="en-US" altLang="en-US" sz="3600" b="1" dirty="0" smtClean="0">
                <a:latin typeface="Times New Roman" pitchFamily="18" charset="0"/>
              </a:rPr>
              <a:t>mẫu:</a:t>
            </a:r>
            <a:endParaRPr lang="en-US" altLang="en-US" sz="3600" b="1" dirty="0">
              <a:latin typeface="Times New Roman" pitchFamily="18" charset="0"/>
            </a:endParaRPr>
          </a:p>
        </p:txBody>
      </p:sp>
      <p:graphicFrame>
        <p:nvGraphicFramePr>
          <p:cNvPr id="6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6631330"/>
              </p:ext>
            </p:extLst>
          </p:nvPr>
        </p:nvGraphicFramePr>
        <p:xfrm>
          <a:off x="35497" y="647108"/>
          <a:ext cx="8956105" cy="6076042"/>
        </p:xfrm>
        <a:graphic>
          <a:graphicData uri="http://schemas.openxmlformats.org/drawingml/2006/table">
            <a:tbl>
              <a:tblPr/>
              <a:tblGrid>
                <a:gridCol w="11328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3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87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67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48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91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09979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995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95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4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78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16 212</a:t>
                      </a:r>
                    </a:p>
                  </a:txBody>
                  <a:tcPr marL="91443" marR="91443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2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Tám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nghìn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một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trăm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linh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năm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5496" y="664843"/>
            <a:ext cx="1143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Viết số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115616" y="664843"/>
            <a:ext cx="1143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Chục nghìn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123728" y="870524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Nghìn</a:t>
            </a:r>
            <a:endParaRPr lang="en-US" altLang="en-US" sz="3200" dirty="0">
              <a:solidFill>
                <a:srgbClr val="000066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293368" y="878660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 smtClean="0">
                <a:solidFill>
                  <a:srgbClr val="000066"/>
                </a:solidFill>
                <a:latin typeface="Times New Roman" pitchFamily="18" charset="0"/>
              </a:rPr>
              <a:t>Trăm</a:t>
            </a:r>
            <a:endParaRPr lang="en-US" altLang="en-US" sz="3200" dirty="0">
              <a:solidFill>
                <a:srgbClr val="000066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07768" y="878660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Chục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76056" y="661396"/>
            <a:ext cx="990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Đơn vị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16216" y="878660"/>
            <a:ext cx="190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Đọc số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-180528" y="1886048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42 517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217712" y="188604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4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297832" y="188604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297560" y="1886048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>
                <a:latin typeface="Times New Roman" pitchFamily="18" charset="0"/>
              </a:rPr>
              <a:t>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25280" y="1886048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1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226224" y="188604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>
                <a:latin typeface="Times New Roman" pitchFamily="18" charset="0"/>
              </a:rPr>
              <a:t>7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015608" y="1685264"/>
            <a:ext cx="29759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itchFamily="18" charset="0"/>
              </a:rPr>
              <a:t>Bốn mươi hai </a:t>
            </a:r>
            <a:r>
              <a:rPr lang="en-US" altLang="en-US" sz="2400" b="1" dirty="0" err="1">
                <a:latin typeface="Times New Roman" pitchFamily="18" charset="0"/>
              </a:rPr>
              <a:t>nghìn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endParaRPr lang="en-US" altLang="en-US" sz="2400" b="1" dirty="0" smtClean="0">
              <a:latin typeface="Times New Roman" pitchFamily="18" charset="0"/>
            </a:endParaRPr>
          </a:p>
          <a:p>
            <a:pPr eaLnBrk="1" hangingPunct="1"/>
            <a:r>
              <a:rPr lang="en-US" altLang="en-US" sz="2400" b="1" dirty="0" err="1" smtClean="0">
                <a:latin typeface="Times New Roman" pitchFamily="18" charset="0"/>
              </a:rPr>
              <a:t>năm</a:t>
            </a:r>
            <a:r>
              <a:rPr lang="en-US" altLang="en-US" sz="2400" b="1" dirty="0" smtClean="0">
                <a:latin typeface="Times New Roman" pitchFamily="18" charset="0"/>
              </a:rPr>
              <a:t> </a:t>
            </a:r>
            <a:r>
              <a:rPr lang="en-US" altLang="en-US" sz="2400" b="1" dirty="0">
                <a:latin typeface="Times New Roman" pitchFamily="18" charset="0"/>
              </a:rPr>
              <a:t>trăm bảy </a:t>
            </a:r>
            <a:r>
              <a:rPr lang="en-US" altLang="en-US" sz="2400" b="1" dirty="0" err="1">
                <a:latin typeface="Times New Roman" pitchFamily="18" charset="0"/>
              </a:rPr>
              <a:t>mươi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endParaRPr lang="en-US" altLang="en-US" sz="2400" b="1" dirty="0" smtClean="0">
              <a:latin typeface="Times New Roman" pitchFamily="18" charset="0"/>
            </a:endParaRPr>
          </a:p>
          <a:p>
            <a:pPr eaLnBrk="1" hangingPunct="1"/>
            <a:r>
              <a:rPr lang="en-US" altLang="en-US" sz="2400" b="1" dirty="0" err="1" smtClean="0">
                <a:latin typeface="Times New Roman" pitchFamily="18" charset="0"/>
              </a:rPr>
              <a:t>mốt</a:t>
            </a:r>
            <a:r>
              <a:rPr lang="en-US" altLang="en-US" sz="2400" b="1" dirty="0" smtClean="0">
                <a:latin typeface="Times New Roman" pitchFamily="18" charset="0"/>
              </a:rPr>
              <a:t>.</a:t>
            </a:r>
            <a:endParaRPr lang="en-US" altLang="en-US" sz="2400" b="1" dirty="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931200" y="2851037"/>
            <a:ext cx="312839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Sáu mươi ba nghìn tám trăm năm </a:t>
            </a:r>
            <a:r>
              <a:rPr lang="en-US" altLang="en-US" sz="2400" b="1" dirty="0" smtClean="0">
                <a:latin typeface="Times New Roman" pitchFamily="18" charset="0"/>
              </a:rPr>
              <a:t>mươi.</a:t>
            </a:r>
            <a:endParaRPr lang="en-US" altLang="en-US" sz="2400" b="1" dirty="0">
              <a:latin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-78804" y="3842674"/>
            <a:ext cx="137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</a:rPr>
              <a:t>91 907</a:t>
            </a:r>
          </a:p>
        </p:txBody>
      </p:sp>
    </p:spTree>
    <p:extLst>
      <p:ext uri="{BB962C8B-B14F-4D97-AF65-F5344CB8AC3E}">
        <p14:creationId xmlns:p14="http://schemas.microsoft.com/office/powerpoint/2010/main" xmlns="" val="294109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52400" y="76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smtClean="0">
                <a:latin typeface="Times New Roman" pitchFamily="18" charset="0"/>
              </a:rPr>
              <a:t>Viết </a:t>
            </a:r>
            <a:r>
              <a:rPr lang="en-US" altLang="en-US" sz="4000" b="1" dirty="0">
                <a:latin typeface="Times New Roman" pitchFamily="18" charset="0"/>
              </a:rPr>
              <a:t>theo </a:t>
            </a:r>
            <a:r>
              <a:rPr lang="en-US" altLang="en-US" sz="4000" b="1" dirty="0" smtClean="0">
                <a:latin typeface="Times New Roman" pitchFamily="18" charset="0"/>
              </a:rPr>
              <a:t>mẫu:</a:t>
            </a:r>
            <a:endParaRPr lang="en-US" altLang="en-US" sz="4000" b="1" dirty="0">
              <a:latin typeface="Times New Roman" pitchFamily="18" charset="0"/>
            </a:endParaRPr>
          </a:p>
        </p:txBody>
      </p:sp>
      <p:graphicFrame>
        <p:nvGraphicFramePr>
          <p:cNvPr id="7303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3535189"/>
              </p:ext>
            </p:extLst>
          </p:nvPr>
        </p:nvGraphicFramePr>
        <p:xfrm>
          <a:off x="35496" y="965200"/>
          <a:ext cx="9108505" cy="5892800"/>
        </p:xfrm>
        <a:graphic>
          <a:graphicData uri="http://schemas.openxmlformats.org/drawingml/2006/table">
            <a:tbl>
              <a:tblPr/>
              <a:tblGrid>
                <a:gridCol w="10557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0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0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8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61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13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1525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14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0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99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57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299" name="Text Box 131"/>
          <p:cNvSpPr txBox="1">
            <a:spLocks noChangeArrowheads="1"/>
          </p:cNvSpPr>
          <p:nvPr/>
        </p:nvSpPr>
        <p:spPr bwMode="auto">
          <a:xfrm>
            <a:off x="-61664" y="414908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63 850</a:t>
            </a:r>
          </a:p>
        </p:txBody>
      </p:sp>
      <p:sp>
        <p:nvSpPr>
          <p:cNvPr id="7304" name="Text Box 136"/>
          <p:cNvSpPr txBox="1">
            <a:spLocks noChangeArrowheads="1"/>
          </p:cNvSpPr>
          <p:nvPr/>
        </p:nvSpPr>
        <p:spPr bwMode="auto">
          <a:xfrm>
            <a:off x="1259632" y="4134023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7305" name="Text Box 137"/>
          <p:cNvSpPr txBox="1">
            <a:spLocks noChangeArrowheads="1"/>
          </p:cNvSpPr>
          <p:nvPr/>
        </p:nvSpPr>
        <p:spPr bwMode="auto">
          <a:xfrm>
            <a:off x="2305472" y="414908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306" name="Text Box 138"/>
          <p:cNvSpPr txBox="1">
            <a:spLocks noChangeArrowheads="1"/>
          </p:cNvSpPr>
          <p:nvPr/>
        </p:nvSpPr>
        <p:spPr bwMode="auto">
          <a:xfrm>
            <a:off x="3448472" y="414908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7307" name="Text Box 139"/>
          <p:cNvSpPr txBox="1">
            <a:spLocks noChangeArrowheads="1"/>
          </p:cNvSpPr>
          <p:nvPr/>
        </p:nvSpPr>
        <p:spPr bwMode="auto">
          <a:xfrm>
            <a:off x="4362872" y="414908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308" name="Text Box 140"/>
          <p:cNvSpPr txBox="1">
            <a:spLocks noChangeArrowheads="1"/>
          </p:cNvSpPr>
          <p:nvPr/>
        </p:nvSpPr>
        <p:spPr bwMode="auto">
          <a:xfrm>
            <a:off x="5220072" y="4161656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7309" name="Text Box 141"/>
          <p:cNvSpPr txBox="1">
            <a:spLocks noChangeArrowheads="1"/>
          </p:cNvSpPr>
          <p:nvPr/>
        </p:nvSpPr>
        <p:spPr bwMode="auto">
          <a:xfrm>
            <a:off x="1289720" y="5862215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7310" name="Text Box 142"/>
          <p:cNvSpPr txBox="1">
            <a:spLocks noChangeArrowheads="1"/>
          </p:cNvSpPr>
          <p:nvPr/>
        </p:nvSpPr>
        <p:spPr bwMode="auto">
          <a:xfrm>
            <a:off x="2258616" y="5849640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0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311" name="Text Box 143"/>
          <p:cNvSpPr txBox="1">
            <a:spLocks noChangeArrowheads="1"/>
          </p:cNvSpPr>
          <p:nvPr/>
        </p:nvSpPr>
        <p:spPr bwMode="auto">
          <a:xfrm>
            <a:off x="3401616" y="5849640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0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7312" name="Text Box 144"/>
          <p:cNvSpPr txBox="1">
            <a:spLocks noChangeArrowheads="1"/>
          </p:cNvSpPr>
          <p:nvPr/>
        </p:nvSpPr>
        <p:spPr bwMode="auto">
          <a:xfrm>
            <a:off x="4427984" y="5877272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7313" name="Text Box 145"/>
          <p:cNvSpPr txBox="1">
            <a:spLocks noChangeArrowheads="1"/>
          </p:cNvSpPr>
          <p:nvPr/>
        </p:nvSpPr>
        <p:spPr bwMode="auto">
          <a:xfrm>
            <a:off x="5220072" y="5862216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7314" name="Text Box 146"/>
          <p:cNvSpPr txBox="1">
            <a:spLocks noChangeArrowheads="1"/>
          </p:cNvSpPr>
          <p:nvPr/>
        </p:nvSpPr>
        <p:spPr bwMode="auto">
          <a:xfrm>
            <a:off x="6015608" y="5301208"/>
            <a:ext cx="312839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</a:rPr>
              <a:t>Chín mươi mốt nghìn chín trăm linh 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bảy.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496" y="982935"/>
            <a:ext cx="114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Viết số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5616" y="982935"/>
            <a:ext cx="114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Chục nghìn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23728" y="1188616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itchFamily="18" charset="0"/>
              </a:rPr>
              <a:t>Nghìn</a:t>
            </a:r>
            <a:endParaRPr lang="en-US" altLang="en-US" sz="2800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93368" y="1196752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latin typeface="Times New Roman" pitchFamily="18" charset="0"/>
              </a:rPr>
              <a:t>Trăm</a:t>
            </a:r>
            <a:endParaRPr lang="en-US" altLang="en-US" sz="2800" b="1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07768" y="1196752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Chục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76056" y="979488"/>
            <a:ext cx="990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Đơn vị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16216" y="119675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Đọc số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180528" y="2492896"/>
            <a:ext cx="144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42 517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7712" y="249289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>
                <a:latin typeface="Times New Roman" pitchFamily="18" charset="0"/>
              </a:rPr>
              <a:t>4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97832" y="249289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>
                <a:latin typeface="Times New Roman" pitchFamily="18" charset="0"/>
              </a:rPr>
              <a:t>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97560" y="2492896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latin typeface="Times New Roman" pitchFamily="18" charset="0"/>
              </a:rPr>
              <a:t>5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25280" y="2492896"/>
            <a:ext cx="106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>
                <a:latin typeface="Times New Roman" pitchFamily="18" charset="0"/>
              </a:rPr>
              <a:t>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26224" y="249289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>
                <a:latin typeface="Times New Roman" pitchFamily="18" charset="0"/>
              </a:rPr>
              <a:t>7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15608" y="2003356"/>
            <a:ext cx="352494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Times New Roman" pitchFamily="18" charset="0"/>
              </a:rPr>
              <a:t>Bốn mươi hai nghìn năm trăm bảy mươi </a:t>
            </a:r>
            <a:r>
              <a:rPr lang="en-US" altLang="en-US" sz="3200" b="1" dirty="0" smtClean="0">
                <a:latin typeface="Times New Roman" pitchFamily="18" charset="0"/>
              </a:rPr>
              <a:t>mốt.</a:t>
            </a:r>
            <a:endParaRPr lang="en-US" altLang="en-US" sz="3200" b="1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15608" y="3659540"/>
            <a:ext cx="312839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latin typeface="Times New Roman" pitchFamily="18" charset="0"/>
              </a:rPr>
              <a:t>Sáu mươi ba nghìn tám trăm năm </a:t>
            </a:r>
            <a:r>
              <a:rPr lang="en-US" altLang="en-US" sz="3200" b="1" dirty="0" smtClean="0">
                <a:latin typeface="Times New Roman" pitchFamily="18" charset="0"/>
              </a:rPr>
              <a:t>mươi.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-111968" y="5857453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latin typeface="Times New Roman" pitchFamily="18" charset="0"/>
              </a:rPr>
              <a:t>91 907</a:t>
            </a:r>
          </a:p>
        </p:txBody>
      </p:sp>
    </p:spTree>
    <p:extLst>
      <p:ext uri="{BB962C8B-B14F-4D97-AF65-F5344CB8AC3E}">
        <p14:creationId xmlns:p14="http://schemas.microsoft.com/office/powerpoint/2010/main" xmlns="" val="42750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9" grpId="0"/>
      <p:bldP spid="7304" grpId="0"/>
      <p:bldP spid="7305" grpId="0"/>
      <p:bldP spid="7306" grpId="0"/>
      <p:bldP spid="7307" grpId="0"/>
      <p:bldP spid="7308" grpId="0"/>
      <p:bldP spid="7309" grpId="0"/>
      <p:bldP spid="7310" grpId="0"/>
      <p:bldP spid="7311" grpId="0"/>
      <p:bldP spid="7312" grpId="0"/>
      <p:bldP spid="7313" grpId="0"/>
      <p:bldP spid="7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03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5457248"/>
              </p:ext>
            </p:extLst>
          </p:nvPr>
        </p:nvGraphicFramePr>
        <p:xfrm>
          <a:off x="35496" y="48071"/>
          <a:ext cx="9108505" cy="6877841"/>
        </p:xfrm>
        <a:graphic>
          <a:graphicData uri="http://schemas.openxmlformats.org/drawingml/2006/table">
            <a:tbl>
              <a:tblPr/>
              <a:tblGrid>
                <a:gridCol w="10557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70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70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39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507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13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1525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04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43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70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1443" marR="91443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299" name="Text Box 131"/>
          <p:cNvSpPr txBox="1">
            <a:spLocks noChangeArrowheads="1"/>
          </p:cNvSpPr>
          <p:nvPr/>
        </p:nvSpPr>
        <p:spPr bwMode="auto">
          <a:xfrm>
            <a:off x="-61664" y="3573016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8 105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305" name="Text Box 137"/>
          <p:cNvSpPr txBox="1">
            <a:spLocks noChangeArrowheads="1"/>
          </p:cNvSpPr>
          <p:nvPr/>
        </p:nvSpPr>
        <p:spPr bwMode="auto">
          <a:xfrm>
            <a:off x="2305472" y="357301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8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306" name="Text Box 138"/>
          <p:cNvSpPr txBox="1">
            <a:spLocks noChangeArrowheads="1"/>
          </p:cNvSpPr>
          <p:nvPr/>
        </p:nvSpPr>
        <p:spPr bwMode="auto">
          <a:xfrm>
            <a:off x="3448472" y="3564305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307" name="Text Box 139"/>
          <p:cNvSpPr txBox="1">
            <a:spLocks noChangeArrowheads="1"/>
          </p:cNvSpPr>
          <p:nvPr/>
        </p:nvSpPr>
        <p:spPr bwMode="auto">
          <a:xfrm>
            <a:off x="4362872" y="357301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0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308" name="Text Box 140"/>
          <p:cNvSpPr txBox="1">
            <a:spLocks noChangeArrowheads="1"/>
          </p:cNvSpPr>
          <p:nvPr/>
        </p:nvSpPr>
        <p:spPr bwMode="auto">
          <a:xfrm>
            <a:off x="5250160" y="3564305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5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309" name="Text Box 141"/>
          <p:cNvSpPr txBox="1">
            <a:spLocks noChangeArrowheads="1"/>
          </p:cNvSpPr>
          <p:nvPr/>
        </p:nvSpPr>
        <p:spPr bwMode="auto">
          <a:xfrm>
            <a:off x="1289720" y="5601815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itchFamily="18" charset="0"/>
              </a:rPr>
              <a:t>7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7310" name="Text Box 142"/>
          <p:cNvSpPr txBox="1">
            <a:spLocks noChangeArrowheads="1"/>
          </p:cNvSpPr>
          <p:nvPr/>
        </p:nvSpPr>
        <p:spPr bwMode="auto">
          <a:xfrm>
            <a:off x="2369840" y="5589240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itchFamily="18" charset="0"/>
              </a:rPr>
              <a:t>0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7311" name="Text Box 143"/>
          <p:cNvSpPr txBox="1">
            <a:spLocks noChangeArrowheads="1"/>
          </p:cNvSpPr>
          <p:nvPr/>
        </p:nvSpPr>
        <p:spPr bwMode="auto">
          <a:xfrm>
            <a:off x="3401616" y="5589240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itchFamily="18" charset="0"/>
              </a:rPr>
              <a:t>0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7312" name="Text Box 144"/>
          <p:cNvSpPr txBox="1">
            <a:spLocks noChangeArrowheads="1"/>
          </p:cNvSpPr>
          <p:nvPr/>
        </p:nvSpPr>
        <p:spPr bwMode="auto">
          <a:xfrm>
            <a:off x="4427984" y="5616872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0</a:t>
            </a:r>
          </a:p>
        </p:txBody>
      </p:sp>
      <p:sp>
        <p:nvSpPr>
          <p:cNvPr id="7313" name="Text Box 145"/>
          <p:cNvSpPr txBox="1">
            <a:spLocks noChangeArrowheads="1"/>
          </p:cNvSpPr>
          <p:nvPr/>
        </p:nvSpPr>
        <p:spPr bwMode="auto">
          <a:xfrm>
            <a:off x="5220072" y="5601816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latin typeface="Times New Roman" pitchFamily="18" charset="0"/>
              </a:rPr>
              <a:t>8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7314" name="Text Box 146"/>
          <p:cNvSpPr txBox="1">
            <a:spLocks noChangeArrowheads="1"/>
          </p:cNvSpPr>
          <p:nvPr/>
        </p:nvSpPr>
        <p:spPr bwMode="auto">
          <a:xfrm>
            <a:off x="6015608" y="5013176"/>
            <a:ext cx="3128392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300" b="1" dirty="0" smtClean="0">
                <a:solidFill>
                  <a:srgbClr val="C00000"/>
                </a:solidFill>
                <a:latin typeface="Times New Roman" pitchFamily="18" charset="0"/>
              </a:rPr>
              <a:t>Bảy mươi nghìn không trăm linh tám.</a:t>
            </a:r>
            <a:endParaRPr lang="en-US" altLang="en-US" sz="33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496" y="48071"/>
            <a:ext cx="1143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Viết số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5616" y="48071"/>
            <a:ext cx="1143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Chục nghìn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23728" y="253752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Nghìn</a:t>
            </a:r>
            <a:endParaRPr lang="en-US" altLang="en-US" sz="3200" dirty="0">
              <a:solidFill>
                <a:srgbClr val="000066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93368" y="261888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 smtClean="0">
                <a:solidFill>
                  <a:srgbClr val="000066"/>
                </a:solidFill>
                <a:latin typeface="Times New Roman" pitchFamily="18" charset="0"/>
              </a:rPr>
              <a:t>Trăm</a:t>
            </a:r>
            <a:endParaRPr lang="en-US" altLang="en-US" sz="3200" dirty="0">
              <a:solidFill>
                <a:srgbClr val="000066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25280" y="261888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Chục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65576" y="44624"/>
            <a:ext cx="990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Đơn vị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16216" y="261888"/>
            <a:ext cx="190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66"/>
                </a:solidFill>
                <a:latin typeface="Times New Roman" pitchFamily="18" charset="0"/>
              </a:rPr>
              <a:t>Đọc số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180528" y="1686292"/>
            <a:ext cx="144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 smtClean="0">
                <a:latin typeface="Times New Roman" pitchFamily="18" charset="0"/>
              </a:rPr>
              <a:t>16 212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7712" y="1686292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1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334798" y="1686292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6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97560" y="1686292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2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25280" y="1686292"/>
            <a:ext cx="106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26224" y="1686292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1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15608" y="1196752"/>
            <a:ext cx="3128392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300" b="1" dirty="0" smtClean="0">
                <a:solidFill>
                  <a:srgbClr val="C00000"/>
                </a:solidFill>
                <a:latin typeface="Times New Roman" pitchFamily="18" charset="0"/>
              </a:rPr>
              <a:t>Mười sáu nghìn hai trăm mười hai.</a:t>
            </a:r>
            <a:endParaRPr lang="en-US" altLang="en-US" sz="33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82072" y="3311405"/>
            <a:ext cx="3128392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300" b="1" dirty="0" smtClean="0">
                <a:latin typeface="Times New Roman" pitchFamily="18" charset="0"/>
              </a:rPr>
              <a:t>Tám nghìn  một trăm linh một.</a:t>
            </a:r>
            <a:endParaRPr lang="en-US" altLang="en-US" sz="3300" b="1" dirty="0">
              <a:latin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-111968" y="5597053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70 008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038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9" grpId="0"/>
      <p:bldP spid="7305" grpId="0"/>
      <p:bldP spid="7306" grpId="0"/>
      <p:bldP spid="7307" grpId="0"/>
      <p:bldP spid="7308" grpId="0"/>
      <p:bldP spid="7314" grpId="0"/>
      <p:bldP spid="11" grpId="0"/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1044</TotalTime>
  <Words>537</Words>
  <Application>Microsoft Office PowerPoint</Application>
  <PresentationFormat>On-screen Show (4:3)</PresentationFormat>
  <Paragraphs>171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a) Viết mỗi số sau thành tổng (theo mẫu):    8723 ; 9171 ; 3082 ; 7006.</vt:lpstr>
      <vt:lpstr>Slide 11</vt:lpstr>
      <vt:lpstr>Slide 12</vt:lpstr>
      <vt:lpstr>Slide 13</vt:lpstr>
      <vt:lpstr>Slide 14</vt:lpstr>
      <vt:lpstr>   1. Viết số sau:   Tám mươi ba nghìn sáu trăm linh năm.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130</cp:revision>
  <dcterms:created xsi:type="dcterms:W3CDTF">2015-03-01T15:54:52Z</dcterms:created>
  <dcterms:modified xsi:type="dcterms:W3CDTF">2021-08-25T07:29:34Z</dcterms:modified>
</cp:coreProperties>
</file>