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8" r:id="rId2"/>
    <p:sldId id="259" r:id="rId3"/>
    <p:sldId id="295" r:id="rId4"/>
    <p:sldId id="262" r:id="rId5"/>
    <p:sldId id="263" r:id="rId6"/>
    <p:sldId id="265" r:id="rId7"/>
    <p:sldId id="289" r:id="rId8"/>
    <p:sldId id="291" r:id="rId9"/>
    <p:sldId id="290" r:id="rId10"/>
    <p:sldId id="269" r:id="rId11"/>
    <p:sldId id="279" r:id="rId12"/>
    <p:sldId id="292" r:id="rId13"/>
    <p:sldId id="294" r:id="rId14"/>
    <p:sldId id="270" r:id="rId15"/>
    <p:sldId id="293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ivvic Bold" panose="020B0604020202020204" charset="0"/>
      <p:regular r:id="rId22"/>
    </p:embeddedFont>
    <p:embeddedFont>
      <p:font typeface="Livvic Bold Bold" panose="020B0604020202020204" charset="0"/>
      <p:regular r:id="rId23"/>
    </p:embeddedFont>
    <p:embeddedFont>
      <p:font typeface="Now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1D3"/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5" d="100"/>
          <a:sy n="45" d="100"/>
        </p:scale>
        <p:origin x="6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16009-7D3B-44CD-AA2F-7AC06982F191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4E287-5D9E-4ACB-B389-50FA3963D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6.svg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2.svg"/><Relationship Id="rId11" Type="http://schemas.openxmlformats.org/officeDocument/2006/relationships/image" Target="../media/image20.png"/><Relationship Id="rId5" Type="http://schemas.openxmlformats.org/officeDocument/2006/relationships/image" Target="../media/image41.png"/><Relationship Id="rId10" Type="http://schemas.openxmlformats.org/officeDocument/2006/relationships/image" Target="../media/image19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7.gif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.gi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7.gif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.gif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51223" y="-7376"/>
            <a:ext cx="18346996" cy="103828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4" y="3948472"/>
            <a:ext cx="18286488" cy="64612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3" y="1657198"/>
            <a:ext cx="17859802" cy="2413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43" y="3239479"/>
            <a:ext cx="2462580" cy="34134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7326606"/>
            <a:ext cx="8207766" cy="2671736"/>
          </a:xfrm>
          <a:prstGeom prst="rect">
            <a:avLst/>
          </a:prstGeom>
        </p:spPr>
      </p:pic>
      <p:sp>
        <p:nvSpPr>
          <p:cNvPr id="10" name="矩形 65">
            <a:extLst>
              <a:ext uri="{FF2B5EF4-FFF2-40B4-BE49-F238E27FC236}">
                <a16:creationId xmlns:a16="http://schemas.microsoft.com/office/drawing/2014/main" id="{F52A7B97-B932-44C7-9956-976D106016C6}"/>
              </a:ext>
            </a:extLst>
          </p:cNvPr>
          <p:cNvSpPr/>
          <p:nvPr/>
        </p:nvSpPr>
        <p:spPr>
          <a:xfrm>
            <a:off x="2261420" y="-7376"/>
            <a:ext cx="14126496" cy="136854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2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CAEA4DE8-72B6-43BE-A314-E5F119AF49A2}"/>
              </a:ext>
            </a:extLst>
          </p:cNvPr>
          <p:cNvSpPr txBox="1"/>
          <p:nvPr/>
        </p:nvSpPr>
        <p:spPr>
          <a:xfrm>
            <a:off x="4097847" y="2165098"/>
            <a:ext cx="100907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1</a:t>
            </a:r>
          </a:p>
        </p:txBody>
      </p:sp>
      <p:pic>
        <p:nvPicPr>
          <p:cNvPr id="12" name="图片 66">
            <a:extLst>
              <a:ext uri="{FF2B5EF4-FFF2-40B4-BE49-F238E27FC236}">
                <a16:creationId xmlns:a16="http://schemas.microsoft.com/office/drawing/2014/main" id="{EB952CF3-B4B9-41DE-9A6A-746A5BC3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16430">
            <a:off x="14714186" y="765013"/>
            <a:ext cx="3086618" cy="228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2593D-0BD8-4F48-988B-7346D8223A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719" y="627981"/>
            <a:ext cx="2469918" cy="2048513"/>
          </a:xfrm>
          <a:prstGeom prst="rect">
            <a:avLst/>
          </a:prstGeom>
        </p:spPr>
      </p:pic>
      <p:pic>
        <p:nvPicPr>
          <p:cNvPr id="14" name="Picture 8" descr="New Years Yes Sticker by Nora Fikse">
            <a:extLst>
              <a:ext uri="{FF2B5EF4-FFF2-40B4-BE49-F238E27FC236}">
                <a16:creationId xmlns:a16="http://schemas.microsoft.com/office/drawing/2014/main" id="{46E1B9A7-9E34-4FAF-98DC-02F03659F6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985" y="261543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w Years Yes Sticker by Nora Fikse">
            <a:extLst>
              <a:ext uri="{FF2B5EF4-FFF2-40B4-BE49-F238E27FC236}">
                <a16:creationId xmlns:a16="http://schemas.microsoft.com/office/drawing/2014/main" id="{D16E2F04-D9AD-4D54-BE52-4AF5F58026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68" y="2855827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New Years Yes Sticker by Nora Fikse">
            <a:extLst>
              <a:ext uri="{FF2B5EF4-FFF2-40B4-BE49-F238E27FC236}">
                <a16:creationId xmlns:a16="http://schemas.microsoft.com/office/drawing/2014/main" id="{2166AF6D-B1F7-4E62-912C-6431B10E5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76" y="2067727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New Years Yes Sticker by Nora Fikse">
            <a:extLst>
              <a:ext uri="{FF2B5EF4-FFF2-40B4-BE49-F238E27FC236}">
                <a16:creationId xmlns:a16="http://schemas.microsoft.com/office/drawing/2014/main" id="{596CE277-CC42-45A0-A83D-0089EE688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387" y="2701229"/>
            <a:ext cx="2157494" cy="23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AAE12C-3058-4CA9-9967-1DDFB89D95C7}"/>
              </a:ext>
            </a:extLst>
          </p:cNvPr>
          <p:cNvSpPr txBox="1"/>
          <p:nvPr/>
        </p:nvSpPr>
        <p:spPr>
          <a:xfrm>
            <a:off x="1371600" y="3837066"/>
            <a:ext cx="146303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vi-VN" alt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5311" y="525131"/>
            <a:ext cx="8832631" cy="92367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67593">
            <a:off x="1028841" y="3195716"/>
            <a:ext cx="7892646" cy="5287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Nhớ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lại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bầu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thích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để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endParaRPr lang="en-US" sz="4900" dirty="0">
              <a:solidFill>
                <a:srgbClr val="000000"/>
              </a:solidFill>
              <a:latin typeface="Now"/>
            </a:endParaRP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ông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sao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cho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hợp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lý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trang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trí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và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đậm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Now"/>
              </a:rPr>
              <a:t>nhạt</a:t>
            </a:r>
            <a:r>
              <a:rPr lang="en-US" sz="4900" dirty="0">
                <a:solidFill>
                  <a:srgbClr val="000000"/>
                </a:solidFill>
                <a:latin typeface="Now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811302">
            <a:off x="15740000" y="485694"/>
            <a:ext cx="1616035" cy="1638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63600" y="6060632"/>
            <a:ext cx="5285635" cy="4459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86729">
            <a:off x="11201132" y="2497025"/>
            <a:ext cx="4918809" cy="5378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6558">
            <a:off x="9459167" y="198678"/>
            <a:ext cx="3165919" cy="3272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293A4-1CB0-497E-A963-621E5A0D62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" y="99168"/>
            <a:ext cx="2469918" cy="2048513"/>
          </a:xfrm>
          <a:prstGeom prst="rect">
            <a:avLst/>
          </a:prstGeom>
        </p:spPr>
      </p:pic>
    </p:spTree>
  </p:cSld>
  <p:clrMapOvr>
    <a:masterClrMapping/>
  </p:clrMapOvr>
  <p:transition spd="med" advTm="1510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22400">
            <a:off x="15777336" y="-85962"/>
            <a:ext cx="2148763" cy="17971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B1E1B-E660-4896-A8EC-F82E44F5D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866" y="2019300"/>
            <a:ext cx="7010400" cy="701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52059-9746-4F91-B606-AC5A1EE51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6044">
            <a:off x="10057244" y="2724818"/>
            <a:ext cx="7488220" cy="5921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CECEC-9040-4B9F-9D87-C2FF1BE009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14086" y="7124178"/>
            <a:ext cx="5285635" cy="4459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6C4001-C616-460B-94F6-7B7F9B7EB4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2" y="8258303"/>
            <a:ext cx="2469918" cy="204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6"/>
    </mc:Choice>
    <mc:Fallback xmlns="">
      <p:transition spd="slow" advTm="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6111E-6 3.7037E-7 L -4.86111E-6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600" y="-2171700"/>
            <a:ext cx="4381466" cy="38666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22400">
            <a:off x="14818126" y="549738"/>
            <a:ext cx="2148763" cy="1797148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A1DA6D4-A62D-484F-B496-B51788F00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4687F-BF17-4DAB-A942-EAC136E6B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80178">
            <a:off x="1892669" y="1128950"/>
            <a:ext cx="7102394" cy="73983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EA3DF9-EDB6-4D4E-9506-9C54BCFB28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688" r="7431"/>
          <a:stretch/>
        </p:blipFill>
        <p:spPr>
          <a:xfrm>
            <a:off x="10050428" y="1713066"/>
            <a:ext cx="7229873" cy="693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A4DBAD-63E9-43E6-B537-CA8FE4D692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144974" y="6328131"/>
            <a:ext cx="5285635" cy="445975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11C9263C-1AEA-4FAB-9B77-5E63C092658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776558">
            <a:off x="15943040" y="7172873"/>
            <a:ext cx="3165919" cy="327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"/>
    </mc:Choice>
    <mc:Fallback xmlns="">
      <p:transition spd="slow" advTm="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222632" y="2476500"/>
            <a:ext cx="9645494" cy="2415763"/>
            <a:chOff x="-2285697" y="348741"/>
            <a:chExt cx="12860659" cy="3221017"/>
          </a:xfrm>
        </p:grpSpPr>
        <p:sp>
          <p:nvSpPr>
            <p:cNvPr id="9" name="TextBox 9"/>
            <p:cNvSpPr txBox="1"/>
            <p:nvPr/>
          </p:nvSpPr>
          <p:spPr>
            <a:xfrm>
              <a:off x="-1972941" y="2270257"/>
              <a:ext cx="12547903" cy="1299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Em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hãy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vẽ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và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trang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trí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ông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Mặt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trời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theo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ý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thích</a:t>
              </a:r>
              <a:endParaRPr lang="en-US" sz="3181" dirty="0">
                <a:solidFill>
                  <a:srgbClr val="000000"/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2285697" y="348741"/>
              <a:ext cx="12860659" cy="12956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600" dirty="0">
                  <a:solidFill>
                    <a:srgbClr val="FF0000"/>
                  </a:solidFill>
                  <a:latin typeface="Livvic Bold Bold"/>
                </a:rPr>
                <a:t>3.Luyện </a:t>
              </a:r>
              <a:r>
                <a:rPr lang="en-US" sz="6600" dirty="0" err="1">
                  <a:solidFill>
                    <a:srgbClr val="FF0000"/>
                  </a:solidFill>
                  <a:latin typeface="Livvic Bold Bold"/>
                </a:rPr>
                <a:t>tập</a:t>
              </a:r>
              <a:r>
                <a:rPr lang="en-US" sz="6600" dirty="0">
                  <a:solidFill>
                    <a:srgbClr val="FF0000"/>
                  </a:solidFill>
                  <a:latin typeface="Livvic Bold Bold"/>
                </a:rPr>
                <a:t> – </a:t>
              </a:r>
              <a:r>
                <a:rPr lang="en-US" sz="6600" dirty="0" err="1">
                  <a:solidFill>
                    <a:srgbClr val="FF0000"/>
                  </a:solidFill>
                  <a:latin typeface="Livvic Bold Bold"/>
                </a:rPr>
                <a:t>Sáng</a:t>
              </a:r>
              <a:r>
                <a:rPr lang="en-US" sz="66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Livvic Bold Bold"/>
                </a:rPr>
                <a:t>tạo</a:t>
              </a:r>
              <a:endParaRPr lang="en-US" sz="6600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3625D8E7-1D66-4ABC-8079-D1D0852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76558">
            <a:off x="14768135" y="6649263"/>
            <a:ext cx="3165919" cy="32722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59000" y="-1745750"/>
            <a:ext cx="5285635" cy="4459755"/>
          </a:xfrm>
          <a:prstGeom prst="rect">
            <a:avLst/>
          </a:prstGeom>
        </p:spPr>
      </p:pic>
      <p:pic>
        <p:nvPicPr>
          <p:cNvPr id="1026" name="Picture 2" descr="Lớp Họa Sĩ Nhí Cô Hằng Lê - Posts | Facebook">
            <a:extLst>
              <a:ext uri="{FF2B5EF4-FFF2-40B4-BE49-F238E27FC236}">
                <a16:creationId xmlns:a16="http://schemas.microsoft.com/office/drawing/2014/main" id="{F19D357B-0871-4FF7-8D6D-8D764CF66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13" y="1392772"/>
            <a:ext cx="5032178" cy="50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CDEE02-AC76-4788-9FD4-0282785120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881" y="5774753"/>
            <a:ext cx="5285635" cy="4459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9F6C55-0D17-4024-A714-9EA060295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645">
            <a:off x="4649924" y="2156266"/>
            <a:ext cx="1343792" cy="104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9324"/>
      </p:ext>
    </p:extLst>
  </p:cSld>
  <p:clrMapOvr>
    <a:masterClrMapping/>
  </p:clrMapOvr>
  <p:transition spd="med" advTm="108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084344" y="2230009"/>
            <a:ext cx="8810462" cy="2684890"/>
            <a:chOff x="0" y="0"/>
            <a:chExt cx="11747283" cy="3579852"/>
          </a:xfrm>
        </p:grpSpPr>
        <p:sp>
          <p:nvSpPr>
            <p:cNvPr id="9" name="TextBox 9"/>
            <p:cNvSpPr txBox="1"/>
            <p:nvPr/>
          </p:nvSpPr>
          <p:spPr>
            <a:xfrm>
              <a:off x="282741" y="1579841"/>
              <a:ext cx="11146676" cy="20000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EM HÃY GIỚI THIỆU VÀ CHIA SẺ SẢN PHẨM CỦA MÌNH TỚI NGƯỜI THÂN NHÉ ! </a:t>
              </a: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3625D8E7-1D66-4ABC-8079-D1D0852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76558">
            <a:off x="13661238" y="4982338"/>
            <a:ext cx="3165919" cy="3272268"/>
          </a:xfrm>
          <a:prstGeom prst="rect">
            <a:avLst/>
          </a:prstGeom>
        </p:spPr>
      </p:pic>
      <p:pic>
        <p:nvPicPr>
          <p:cNvPr id="4100" name="Picture 4" descr="vector trẻ em">
            <a:extLst>
              <a:ext uri="{FF2B5EF4-FFF2-40B4-BE49-F238E27FC236}">
                <a16:creationId xmlns:a16="http://schemas.microsoft.com/office/drawing/2014/main" id="{2F1CD4F6-E6BB-44F9-9309-B8E08D264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/>
        </p:blipFill>
        <p:spPr bwMode="auto">
          <a:xfrm>
            <a:off x="1447800" y="135201"/>
            <a:ext cx="6972073" cy="64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039657-8DB2-4B04-BD72-397A835E9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645">
            <a:off x="5619568" y="2066629"/>
            <a:ext cx="1062604" cy="881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5235" y="5730144"/>
            <a:ext cx="5285635" cy="4459755"/>
          </a:xfrm>
          <a:prstGeom prst="rect">
            <a:avLst/>
          </a:prstGeom>
        </p:spPr>
      </p:pic>
    </p:spTree>
  </p:cSld>
  <p:clrMapOvr>
    <a:masterClrMapping/>
  </p:clrMapOvr>
  <p:transition spd="med" advTm="108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7924800" y="2034391"/>
            <a:ext cx="9496262" cy="2159507"/>
            <a:chOff x="-914400" y="0"/>
            <a:chExt cx="12661683" cy="2879342"/>
          </a:xfrm>
        </p:grpSpPr>
        <p:sp>
          <p:nvSpPr>
            <p:cNvPr id="9" name="TextBox 9"/>
            <p:cNvSpPr txBox="1"/>
            <p:nvPr/>
          </p:nvSpPr>
          <p:spPr>
            <a:xfrm>
              <a:off x="-406400" y="1579841"/>
              <a:ext cx="11835818" cy="1299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17"/>
                </a:lnSpc>
              </a:pP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Em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hãy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chia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sẻ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điều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em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biết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về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mặt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trời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và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mây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trong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tự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 </a:t>
              </a:r>
              <a:r>
                <a:rPr lang="en-US" sz="3181" dirty="0" err="1">
                  <a:solidFill>
                    <a:srgbClr val="000000"/>
                  </a:solidFill>
                  <a:latin typeface="Livvic Bold"/>
                </a:rPr>
                <a:t>nhiên</a:t>
              </a:r>
              <a:r>
                <a:rPr lang="en-US" sz="3181" dirty="0">
                  <a:solidFill>
                    <a:srgbClr val="000000"/>
                  </a:solidFill>
                  <a:latin typeface="Livvic Bold"/>
                </a:rPr>
                <a:t>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914400" y="0"/>
              <a:ext cx="12661683" cy="1271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5.Vận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dụng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–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Phát</a:t>
              </a:r>
              <a:r>
                <a:rPr lang="en-US" sz="6000" dirty="0">
                  <a:solidFill>
                    <a:srgbClr val="FF0000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Livvic Bold Bold"/>
                </a:rPr>
                <a:t>triển</a:t>
              </a:r>
              <a:endParaRPr lang="en-US" sz="6000" dirty="0">
                <a:solidFill>
                  <a:srgbClr val="FF0000"/>
                </a:solidFill>
                <a:latin typeface="Livvic Bold Bold"/>
              </a:endParaRPr>
            </a:p>
          </p:txBody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3625D8E7-1D66-4ABC-8079-D1D085261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76558">
            <a:off x="13661238" y="4982338"/>
            <a:ext cx="3165919" cy="3272268"/>
          </a:xfrm>
          <a:prstGeom prst="rect">
            <a:avLst/>
          </a:prstGeom>
        </p:spPr>
      </p:pic>
      <p:pic>
        <p:nvPicPr>
          <p:cNvPr id="4100" name="Picture 4" descr="vector trẻ em">
            <a:extLst>
              <a:ext uri="{FF2B5EF4-FFF2-40B4-BE49-F238E27FC236}">
                <a16:creationId xmlns:a16="http://schemas.microsoft.com/office/drawing/2014/main" id="{2F1CD4F6-E6BB-44F9-9309-B8E08D264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/>
        </p:blipFill>
        <p:spPr bwMode="auto">
          <a:xfrm>
            <a:off x="934508" y="135201"/>
            <a:ext cx="6972073" cy="648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039657-8DB2-4B04-BD72-397A835E9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645">
            <a:off x="5619568" y="2066629"/>
            <a:ext cx="1062604" cy="881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35E7F8-1032-454E-B35F-4A51DA78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5235" y="5730144"/>
            <a:ext cx="5285635" cy="44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89791"/>
      </p:ext>
    </p:extLst>
  </p:cSld>
  <p:clrMapOvr>
    <a:masterClrMapping/>
  </p:clrMapOvr>
  <p:transition spd="med" advTm="108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2"/>
            <a:ext cx="18433032" cy="10287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-1981200" y="187591"/>
            <a:ext cx="23317199" cy="10034296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026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898879" y="610238"/>
            <a:ext cx="5777866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800" b="1" dirty="0" err="1">
                <a:solidFill>
                  <a:srgbClr val="FF0000"/>
                </a:solidFill>
                <a:latin typeface="Livvic Bold" panose="020B0604020202020204" charset="0"/>
              </a:rPr>
              <a:t>Đồ</a:t>
            </a:r>
            <a:r>
              <a:rPr lang="en-US" sz="88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Livvic Bold" panose="020B0604020202020204" charset="0"/>
              </a:rPr>
              <a:t>dùng</a:t>
            </a:r>
            <a:endParaRPr lang="en-US" sz="88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2" y="6352142"/>
            <a:ext cx="2663352" cy="26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54" y="3478526"/>
            <a:ext cx="1863200" cy="18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24" y="7100093"/>
            <a:ext cx="2388436" cy="179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833" y="4059215"/>
            <a:ext cx="2391334" cy="26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100" y="6635223"/>
            <a:ext cx="3731058" cy="32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97" y="6525807"/>
            <a:ext cx="3870146" cy="31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7F5"/>
              </a:clrFrom>
              <a:clrTo>
                <a:srgbClr val="FF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67" y="4187262"/>
            <a:ext cx="3393712" cy="254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7D466756-FBB9-4D45-B27D-E4C02C0E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961" y="2129631"/>
            <a:ext cx="2548928" cy="35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D993937B-D3A6-4D93-8964-8FB323FC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38" y="5821418"/>
            <a:ext cx="2548928" cy="35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458C2701-DFBA-4927-A80E-6B82EA0DC65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4589" y="-201360"/>
            <a:ext cx="4495226" cy="37928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D5AE8B-7592-40DF-A90B-CF76DCF4CB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949" y="123524"/>
            <a:ext cx="2469918" cy="2048513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4FEB27CB-4D04-4E68-87FD-C57E9AE945C6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482615">
            <a:off x="17353315" y="8196957"/>
            <a:ext cx="2225397" cy="23001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66681" y="1043218"/>
            <a:ext cx="13258800" cy="6689512"/>
            <a:chOff x="2396936" y="-553522"/>
            <a:chExt cx="17678399" cy="8919349"/>
          </a:xfrm>
        </p:grpSpPr>
        <p:sp>
          <p:nvSpPr>
            <p:cNvPr id="4" name="TextBox 4"/>
            <p:cNvSpPr txBox="1"/>
            <p:nvPr/>
          </p:nvSpPr>
          <p:spPr>
            <a:xfrm>
              <a:off x="2396936" y="2151477"/>
              <a:ext cx="17678399" cy="62143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Nhận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ra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nêunđược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dạng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.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Phát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huy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trí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tưởng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tượng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quá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thể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hiện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ảnh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để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vẽ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vẽ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theo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ý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thích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.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Giới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thiệu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nêu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được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cảm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nhận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về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sản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phẩm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với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người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thân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yêu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đình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146961" y="-553522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Yêu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cầu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cần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đạt</a:t>
              </a:r>
              <a:endParaRPr lang="en-US" sz="8000" b="1" dirty="0">
                <a:solidFill>
                  <a:srgbClr val="FF0000"/>
                </a:solidFill>
                <a:latin typeface="Livvic Bold" panose="020B060402020202020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6146600" y="7590564"/>
            <a:ext cx="2225397" cy="2300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4" y="-510828"/>
            <a:ext cx="4748548" cy="39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6843"/>
      </p:ext>
    </p:extLst>
  </p:cSld>
  <p:clrMapOvr>
    <a:masterClrMapping/>
  </p:clrMapOvr>
  <p:transition spd="med" advTm="820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9282" y="7449647"/>
            <a:ext cx="3875963" cy="327034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68979" y="1272623"/>
            <a:ext cx="8746556" cy="7703120"/>
            <a:chOff x="0" y="-247649"/>
            <a:chExt cx="11662074" cy="10270827"/>
          </a:xfrm>
        </p:grpSpPr>
        <p:sp>
          <p:nvSpPr>
            <p:cNvPr id="4" name="TextBox 4"/>
            <p:cNvSpPr txBox="1"/>
            <p:nvPr/>
          </p:nvSpPr>
          <p:spPr>
            <a:xfrm>
              <a:off x="315560" y="2025091"/>
              <a:ext cx="11030954" cy="7998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Hình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dáng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,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như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thế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 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thấy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có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những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gì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Màu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sắc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của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cho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cảm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giác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thế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  <a:p>
              <a:pPr marL="933839" lvl="1" indent="-466920">
                <a:lnSpc>
                  <a:spcPts val="5190"/>
                </a:lnSpc>
                <a:buFont typeface="Arial"/>
                <a:buChar char="•"/>
              </a:pP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Theo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em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,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mặt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mọc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lặn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vào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thời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gian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nào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trong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 </a:t>
              </a:r>
              <a:r>
                <a:rPr lang="en-US" sz="4325" dirty="0" err="1">
                  <a:solidFill>
                    <a:srgbClr val="000000"/>
                  </a:solidFill>
                  <a:latin typeface="Now"/>
                </a:rPr>
                <a:t>ngày</a:t>
              </a:r>
              <a:r>
                <a:rPr lang="en-US" sz="4325" dirty="0">
                  <a:solidFill>
                    <a:srgbClr val="000000"/>
                  </a:solidFill>
                  <a:latin typeface="Now"/>
                </a:rPr>
                <a:t>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47649"/>
              <a:ext cx="11662074" cy="1654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15208" lvl="1">
                <a:lnSpc>
                  <a:spcPts val="10173"/>
                </a:lnSpc>
              </a:pP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1.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Khám</a:t>
              </a:r>
              <a:r>
                <a:rPr lang="en-US" sz="8000" b="1" dirty="0">
                  <a:solidFill>
                    <a:srgbClr val="FF0000"/>
                  </a:solidFill>
                  <a:latin typeface="Livvic Bold" panose="020B0604020202020204" charset="0"/>
                </a:rPr>
                <a:t> </a:t>
              </a:r>
              <a:r>
                <a:rPr lang="en-US" sz="8000" b="1" dirty="0" err="1">
                  <a:solidFill>
                    <a:srgbClr val="FF0000"/>
                  </a:solidFill>
                  <a:latin typeface="Livvic Bold" panose="020B0604020202020204" charset="0"/>
                </a:rPr>
                <a:t>phá</a:t>
              </a:r>
              <a:endParaRPr lang="en-US" sz="8000" b="1" dirty="0">
                <a:solidFill>
                  <a:srgbClr val="FF0000"/>
                </a:solidFill>
                <a:latin typeface="Livvic Bold" panose="020B060402020202020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2615">
            <a:off x="10065514" y="7420867"/>
            <a:ext cx="2225397" cy="2300152"/>
          </a:xfrm>
          <a:prstGeom prst="rect">
            <a:avLst/>
          </a:prstGeom>
        </p:spPr>
      </p:pic>
      <p:pic>
        <p:nvPicPr>
          <p:cNvPr id="1026" name="Picture 2" descr="Tổng Hợp Những Hình ảnh Về Mặt Trời đẹp Nhất - Chiase24.com">
            <a:extLst>
              <a:ext uri="{FF2B5EF4-FFF2-40B4-BE49-F238E27FC236}">
                <a16:creationId xmlns:a16="http://schemas.microsoft.com/office/drawing/2014/main" id="{D7995D2D-E85F-43C9-90F7-3715E0490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06">
            <a:off x="9962328" y="1272623"/>
            <a:ext cx="5442858" cy="3642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Vì sao bình minh và hoàng hôn có màu đỏ?">
            <a:extLst>
              <a:ext uri="{FF2B5EF4-FFF2-40B4-BE49-F238E27FC236}">
                <a16:creationId xmlns:a16="http://schemas.microsoft.com/office/drawing/2014/main" id="{70C1EE12-4A5A-4236-BDA1-6D8FF7995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146">
            <a:off x="11794405" y="5561378"/>
            <a:ext cx="5211189" cy="3903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B1102-196B-489E-9800-AF4CE2C851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0" y="-68468"/>
            <a:ext cx="2469918" cy="2048513"/>
          </a:xfrm>
          <a:prstGeom prst="rect">
            <a:avLst/>
          </a:prstGeom>
        </p:spPr>
      </p:pic>
    </p:spTree>
  </p:cSld>
  <p:clrMapOvr>
    <a:masterClrMapping/>
  </p:clrMapOvr>
  <p:transition spd="med" advTm="820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16482" y="-771517"/>
            <a:ext cx="5285635" cy="445975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222397">
            <a:off x="3361025" y="7951862"/>
            <a:ext cx="3021211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Bình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minh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69909" y="7951862"/>
            <a:ext cx="3524726" cy="8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000000"/>
                </a:solidFill>
                <a:latin typeface="Now"/>
              </a:rPr>
              <a:t>Hoàng</a:t>
            </a:r>
            <a:r>
              <a:rPr lang="en-US" sz="5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Now"/>
              </a:rPr>
              <a:t>hôn</a:t>
            </a:r>
            <a:endParaRPr lang="en-US" sz="5200" dirty="0">
              <a:solidFill>
                <a:srgbClr val="000000"/>
              </a:solidFill>
              <a:latin typeface="Now"/>
            </a:endParaRPr>
          </a:p>
        </p:txBody>
      </p:sp>
      <p:pic>
        <p:nvPicPr>
          <p:cNvPr id="12" name="Picture 2" descr="Tổng Hợp Những Hình ảnh Về Mặt Trời đẹp Nhất - Chiase24.com">
            <a:extLst>
              <a:ext uri="{FF2B5EF4-FFF2-40B4-BE49-F238E27FC236}">
                <a16:creationId xmlns:a16="http://schemas.microsoft.com/office/drawing/2014/main" id="{79EAAFC9-D72A-4042-B757-DED6C58D0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537">
            <a:off x="1300259" y="2405851"/>
            <a:ext cx="7522375" cy="5033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6" descr="Vì sao bình minh và hoàng hôn có màu đỏ?">
            <a:extLst>
              <a:ext uri="{FF2B5EF4-FFF2-40B4-BE49-F238E27FC236}">
                <a16:creationId xmlns:a16="http://schemas.microsoft.com/office/drawing/2014/main" id="{46E7BF21-E4CD-487D-A383-EAF0DAB8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204" y="1939176"/>
            <a:ext cx="7642944" cy="572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1CAE4DB-2007-4BFB-8763-17C99F093988}"/>
              </a:ext>
            </a:extLst>
          </p:cNvPr>
          <p:cNvSpPr txBox="1"/>
          <p:nvPr/>
        </p:nvSpPr>
        <p:spPr>
          <a:xfrm>
            <a:off x="-86942" y="74825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AAE009-8A4A-4FD3-BAF8-69B7E14F8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853" y="-85092"/>
            <a:ext cx="2469918" cy="20485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6"/>
    </mc:Choice>
    <mc:Fallback xmlns="">
      <p:transition spd="slow" advTm="2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A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76113" y="633755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55890" y="3029037"/>
            <a:ext cx="13655071" cy="700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trong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dạng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cầu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(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tròn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).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>
                <a:solidFill>
                  <a:srgbClr val="100F0D"/>
                </a:solidFill>
                <a:latin typeface="Livvic Bold"/>
              </a:rPr>
              <a:t>Khi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mọc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lặn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thì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đỏ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cam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chói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lọi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rực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rỡ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.</a:t>
            </a: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mọc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lặn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là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hiện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tượng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tự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ngày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đêm</a:t>
            </a:r>
            <a:endParaRPr lang="en-US" sz="4800" b="1" dirty="0">
              <a:solidFill>
                <a:srgbClr val="100F0D"/>
              </a:solidFill>
              <a:latin typeface="Livvic Bold"/>
            </a:endParaRPr>
          </a:p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nhiều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hình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ảnh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nhiên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xung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quanh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: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Bầu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mây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sông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biển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núi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cây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4800" b="1" dirty="0" err="1">
                <a:solidFill>
                  <a:srgbClr val="100F0D"/>
                </a:solidFill>
                <a:latin typeface="Livvic Bold"/>
              </a:rPr>
              <a:t>hoa</a:t>
            </a:r>
            <a:r>
              <a:rPr lang="en-US" sz="4800" b="1" dirty="0">
                <a:solidFill>
                  <a:srgbClr val="100F0D"/>
                </a:solidFill>
                <a:latin typeface="Livvic Bold"/>
              </a:rPr>
              <a:t>…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100F0D"/>
                </a:solidFill>
                <a:latin typeface="Livvic Bold Bold"/>
              </a:rPr>
              <a:t>GHI NHỚ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4161180" cy="3451220"/>
          </a:xfrm>
          <a:prstGeom prst="rect">
            <a:avLst/>
          </a:prstGeom>
        </p:spPr>
      </p:pic>
    </p:spTree>
  </p:cSld>
  <p:clrMapOvr>
    <a:masterClrMapping/>
  </p:clrMapOvr>
  <p:transition spd="med" advTm="197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99299" y="7028423"/>
            <a:ext cx="5285635" cy="4459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38298" y="-1409700"/>
            <a:ext cx="5285635" cy="445975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9F5FE383-B860-465B-9704-21A2A54AEB76}"/>
              </a:ext>
            </a:extLst>
          </p:cNvPr>
          <p:cNvSpPr txBox="1"/>
          <p:nvPr/>
        </p:nvSpPr>
        <p:spPr>
          <a:xfrm>
            <a:off x="1366442" y="620949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819A6B2-0C03-40BD-BAFA-856875F95F29}"/>
              </a:ext>
            </a:extLst>
          </p:cNvPr>
          <p:cNvSpPr txBox="1"/>
          <p:nvPr/>
        </p:nvSpPr>
        <p:spPr>
          <a:xfrm>
            <a:off x="1474601" y="2144217"/>
            <a:ext cx="8273216" cy="532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Sản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phẩm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được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bằng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thức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nào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trong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bài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có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khuôn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thể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hiện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cảm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xúc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như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thế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nào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  <a:p>
            <a:pPr marL="933839" lvl="1" indent="-466920">
              <a:lnSpc>
                <a:spcPts val="5190"/>
              </a:lnSpc>
              <a:buFont typeface="Arial"/>
              <a:buChar char="•"/>
            </a:pPr>
            <a:r>
              <a:rPr lang="en-US" sz="4325" dirty="0" err="1">
                <a:solidFill>
                  <a:srgbClr val="000000"/>
                </a:solidFill>
                <a:latin typeface="Now"/>
              </a:rPr>
              <a:t>Sự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khác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nhau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của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và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sắc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trong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mỗi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bức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4325" dirty="0" err="1">
                <a:solidFill>
                  <a:srgbClr val="000000"/>
                </a:solidFill>
                <a:latin typeface="Now"/>
              </a:rPr>
              <a:t>tranh</a:t>
            </a:r>
            <a:r>
              <a:rPr lang="en-US" sz="4325" dirty="0">
                <a:solidFill>
                  <a:srgbClr val="000000"/>
                </a:solidFill>
                <a:latin typeface="Now"/>
              </a:rPr>
              <a:t>?</a:t>
            </a:r>
          </a:p>
        </p:txBody>
      </p:sp>
      <p:pic>
        <p:nvPicPr>
          <p:cNvPr id="2050" name="Picture 2" descr="16 Ong mat troi vui tinh ý tưởng | mặt trời, ong, mắt">
            <a:extLst>
              <a:ext uri="{FF2B5EF4-FFF2-40B4-BE49-F238E27FC236}">
                <a16:creationId xmlns:a16="http://schemas.microsoft.com/office/drawing/2014/main" id="{2B84F84B-C634-4287-99A3-42AC5FF8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946" y="5372100"/>
            <a:ext cx="5989414" cy="4567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3A67-FCCD-423C-B132-0E4CC0E54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" y="99168"/>
            <a:ext cx="2469918" cy="20485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7BC63D-1422-4FB2-A3FE-098D67CD1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7946" y="624413"/>
            <a:ext cx="5989414" cy="44597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35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66"/>
    </mc:Choice>
    <mc:Fallback xmlns="">
      <p:transition spd="slow" advTm="2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92774">
            <a:off x="-382682" y="328177"/>
            <a:ext cx="3335618" cy="40067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26376" y="7453809"/>
            <a:ext cx="33587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3229">
            <a:off x="15552696" y="4545752"/>
            <a:ext cx="3991806" cy="36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22363" y="519239"/>
            <a:ext cx="7315200" cy="20615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53610" y="2402030"/>
            <a:ext cx="17667147" cy="69122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25332">
            <a:off x="12866909" y="129945"/>
            <a:ext cx="4341158" cy="3711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823063">
            <a:off x="-173954" y="7950105"/>
            <a:ext cx="6363596" cy="2728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54353" y="3610177"/>
            <a:ext cx="15514335" cy="5436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553952" lvl="2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được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bằng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nét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nét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với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nhiều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sắc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</a:t>
            </a:r>
          </a:p>
          <a:p>
            <a:pPr marL="1553952" lvl="2" indent="-548376">
              <a:lnSpc>
                <a:spcPts val="6095"/>
              </a:lnSpc>
              <a:buFont typeface="Arial"/>
              <a:buChar char="•"/>
            </a:pP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thể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sử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dụng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đỏ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cam,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hồng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diễn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tả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rực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rỡ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nóng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bức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hay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ấm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áp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;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các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màu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lam,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,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xanh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lá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cây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…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diễn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tả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mặt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trời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mát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dịu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Tranh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cần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có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đậm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nhạt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để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bài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vẽ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đẹp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và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sinh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 </a:t>
            </a:r>
            <a:r>
              <a:rPr lang="en-US" sz="5079" dirty="0" err="1">
                <a:solidFill>
                  <a:srgbClr val="100F0D"/>
                </a:solidFill>
                <a:latin typeface="Livvic Bold"/>
              </a:rPr>
              <a:t>động</a:t>
            </a:r>
            <a:r>
              <a:rPr lang="en-US" sz="5079" dirty="0">
                <a:solidFill>
                  <a:srgbClr val="100F0D"/>
                </a:solidFill>
                <a:latin typeface="Livvic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8041" y="957090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3918582" cy="32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27622"/>
      </p:ext>
    </p:extLst>
  </p:cSld>
  <p:clrMapOvr>
    <a:masterClrMapping/>
  </p:clrMapOvr>
  <p:transition spd="med" advTm="197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2112308" y="2121917"/>
            <a:ext cx="13655071" cy="70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6752" lvl="1" indent="-548376">
              <a:lnSpc>
                <a:spcPts val="6095"/>
              </a:lnSpc>
              <a:buFont typeface="Arial"/>
              <a:buChar char="•"/>
            </a:pP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Livvic Bold"/>
              </a:rPr>
              <a:t>trời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94D9B-F5C2-4101-A50E-03F3B91BA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80"/>
            <a:ext cx="2469918" cy="2048513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A2196F6D-1691-40E0-958C-32BF7AC0ACC1}"/>
              </a:ext>
            </a:extLst>
          </p:cNvPr>
          <p:cNvSpPr txBox="1"/>
          <p:nvPr/>
        </p:nvSpPr>
        <p:spPr>
          <a:xfrm>
            <a:off x="1090884" y="709630"/>
            <a:ext cx="12578158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tạo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kỹ</a:t>
            </a:r>
            <a:r>
              <a:rPr lang="en-US" sz="6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Livvic Bold" panose="020B0604020202020204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FCD2C0-0470-4891-B799-465B17771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952" y="3389622"/>
            <a:ext cx="10748212" cy="533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2C4422C9-154B-430B-B318-707D8F2D0792}"/>
              </a:ext>
            </a:extLst>
          </p:cNvPr>
          <p:cNvSpPr txBox="1"/>
          <p:nvPr/>
        </p:nvSpPr>
        <p:spPr>
          <a:xfrm>
            <a:off x="543545" y="3650038"/>
            <a:ext cx="6480407" cy="4468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tròn</a:t>
            </a:r>
            <a:endParaRPr lang="en-US" sz="3200" dirty="0">
              <a:solidFill>
                <a:srgbClr val="000000"/>
              </a:solidFill>
              <a:latin typeface="Now"/>
            </a:endParaRP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(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mắt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mũi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miệng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râu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tóc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trăng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mây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….)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Now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Now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N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8962556"/>
      </p:ext>
    </p:extLst>
  </p:cSld>
  <p:clrMapOvr>
    <a:masterClrMapping/>
  </p:clrMapOvr>
  <p:transition spd="med" advTm="197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524</Words>
  <Application>Microsoft Office PowerPoint</Application>
  <PresentationFormat>Custom</PresentationFormat>
  <Paragraphs>46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Now</vt:lpstr>
      <vt:lpstr>Times New Roman</vt:lpstr>
      <vt:lpstr>Calibri</vt:lpstr>
      <vt:lpstr>Livvic Bold Bold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</cp:lastModifiedBy>
  <cp:revision>39</cp:revision>
  <dcterms:created xsi:type="dcterms:W3CDTF">2006-08-16T00:00:00Z</dcterms:created>
  <dcterms:modified xsi:type="dcterms:W3CDTF">2022-11-01T08:07:59Z</dcterms:modified>
  <dc:identifier>DAEwasUvSSg</dc:identifier>
</cp:coreProperties>
</file>