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85" r:id="rId3"/>
    <p:sldId id="2642" r:id="rId4"/>
    <p:sldId id="2643" r:id="rId5"/>
    <p:sldId id="2644" r:id="rId6"/>
    <p:sldId id="283" r:id="rId7"/>
    <p:sldId id="259" r:id="rId8"/>
    <p:sldId id="2645" r:id="rId9"/>
    <p:sldId id="260" r:id="rId10"/>
    <p:sldId id="288" r:id="rId11"/>
    <p:sldId id="289" r:id="rId12"/>
    <p:sldId id="268" r:id="rId13"/>
    <p:sldId id="292" r:id="rId14"/>
    <p:sldId id="258" r:id="rId15"/>
    <p:sldId id="293" r:id="rId16"/>
    <p:sldId id="265" r:id="rId17"/>
    <p:sldId id="266" r:id="rId18"/>
    <p:sldId id="286" r:id="rId19"/>
    <p:sldId id="267" r:id="rId20"/>
    <p:sldId id="264" r:id="rId21"/>
    <p:sldId id="269" r:id="rId22"/>
    <p:sldId id="270" r:id="rId23"/>
    <p:sldId id="271" r:id="rId24"/>
    <p:sldId id="272" r:id="rId25"/>
    <p:sldId id="273" r:id="rId26"/>
    <p:sldId id="276" r:id="rId27"/>
    <p:sldId id="277" r:id="rId28"/>
    <p:sldId id="287" r:id="rId29"/>
    <p:sldId id="26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8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9/6/2022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3</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8.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png"/><Relationship Id="rId7"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48.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4.png"/><Relationship Id="rId7"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3.png"/><Relationship Id="rId10" Type="http://schemas.openxmlformats.org/officeDocument/2006/relationships/image" Target="../media/image55.svg"/><Relationship Id="rId4" Type="http://schemas.openxmlformats.org/officeDocument/2006/relationships/image" Target="../media/image42.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2.e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20.png"/><Relationship Id="rId4" Type="http://schemas.openxmlformats.org/officeDocument/2006/relationships/image" Target="../media/image58.emf"/></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61.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3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36.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microsoft.com/office/2007/relationships/hdphoto" Target="../media/hdphoto11.wdp"/><Relationship Id="rId18"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69.png"/><Relationship Id="rId12" Type="http://schemas.openxmlformats.org/officeDocument/2006/relationships/image" Target="../media/image72.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74.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68.png"/><Relationship Id="rId15" Type="http://schemas.microsoft.com/office/2007/relationships/hdphoto" Target="../media/hdphoto12.wdp"/><Relationship Id="rId10" Type="http://schemas.openxmlformats.org/officeDocument/2006/relationships/image" Target="../media/image71.png"/><Relationship Id="rId4" Type="http://schemas.openxmlformats.org/officeDocument/2006/relationships/image" Target="../media/image67.png"/><Relationship Id="rId9" Type="http://schemas.microsoft.com/office/2007/relationships/hdphoto" Target="../media/hdphoto9.wdp"/><Relationship Id="rId1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png"/><Relationship Id="rId7" Type="http://schemas.microsoft.com/office/2007/relationships/hdphoto" Target="../media/hdphoto12.wdp"/><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10.wdp"/><Relationship Id="rId4" Type="http://schemas.openxmlformats.org/officeDocument/2006/relationships/image" Target="../media/image71.png"/><Relationship Id="rId9"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audio" Target="../media/audio3.wav"/><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5.png"/><Relationship Id="rId9" Type="http://schemas.openxmlformats.org/officeDocument/2006/relationships/image" Target="../media/image19.gi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2123658"/>
          </a:xfrm>
          <a:prstGeom prst="rect">
            <a:avLst/>
          </a:prstGeom>
          <a:noFill/>
        </p:spPr>
        <p:txBody>
          <a:bodyPr wrap="square" rtlCol="0">
            <a:spAutoFit/>
          </a:bodyPr>
          <a:lstStyle/>
          <a:p>
            <a:pPr algn="ctr"/>
            <a:r>
              <a:rPr lang="en-US" sz="6600" b="1" dirty="0" err="1">
                <a:solidFill>
                  <a:srgbClr val="0070C0"/>
                </a:solidFill>
                <a:latin typeface="Times New Roman" panose="02020603050405020304" pitchFamily="18" charset="0"/>
                <a:cs typeface="Times New Roman" panose="02020603050405020304" pitchFamily="18" charset="0"/>
              </a:rPr>
              <a:t>Bài</a:t>
            </a:r>
            <a:r>
              <a:rPr lang="en-US" sz="6600" b="1" dirty="0">
                <a:solidFill>
                  <a:srgbClr val="0070C0"/>
                </a:solidFill>
                <a:latin typeface="Times New Roman" panose="02020603050405020304" pitchFamily="18" charset="0"/>
                <a:cs typeface="Times New Roman" panose="02020603050405020304" pitchFamily="18" charset="0"/>
              </a:rPr>
              <a:t> 2</a:t>
            </a:r>
          </a:p>
          <a:p>
            <a:pPr algn="ctr"/>
            <a:r>
              <a:rPr lang="en-US" sz="6600" b="1" dirty="0" err="1">
                <a:solidFill>
                  <a:srgbClr val="0070C0"/>
                </a:solidFill>
                <a:latin typeface="Times New Roman" panose="02020603050405020304" pitchFamily="18" charset="0"/>
                <a:cs typeface="Times New Roman" panose="02020603050405020304" pitchFamily="18" charset="0"/>
              </a:rPr>
              <a:t>Đọc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Về</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thăm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quê</a:t>
            </a:r>
            <a:endParaRPr lang="en-US" sz="6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Khi thấy em </a:t>
              </a:r>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vào</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ngõ</a:t>
              </a:r>
              <a:r>
                <a:rPr lang="en-US" sz="2400" b="0" dirty="0">
                  <a:effectLst/>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Mảnh</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 vườn quê bé nhỏ</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0" dirty="0">
                  <a:effectLst/>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flipV="1">
            <a:off x="7657074" y="4130909"/>
            <a:ext cx="1527065" cy="11758"/>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4830902" y="1500923"/>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700816" y="1872050"/>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4852615" y="2248806"/>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4922282" y="3324903"/>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4575848" y="370679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636364" y="403533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793406" y="4422106"/>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713491" y="4420925"/>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9373988" y="147605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9250924" y="1843253"/>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9252436" y="2221966"/>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9111481" y="2613129"/>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9043208" y="2602199"/>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9153389" y="3326704"/>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9313219" y="3722994"/>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8797403" y="4142667"/>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815273" y="5149152"/>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735358" y="5149152"/>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461665"/>
          </a:xfrm>
          <a:prstGeom prst="rect">
            <a:avLst/>
          </a:prstGeom>
          <a:noFill/>
        </p:spPr>
        <p:txBody>
          <a:bodyPr wrap="square" rtlCol="0">
            <a:spAutoFit/>
          </a:bodyPr>
          <a:lstStyle/>
          <a:p>
            <a:pPr algn="ct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quê</a:t>
            </a:r>
            <a:endParaRPr lang="en-US" sz="2400" dirty="0">
              <a:solidFill>
                <a:srgbClr val="002060"/>
              </a:solidFill>
              <a:latin typeface="Times New Roman" panose="02020603050405020304" pitchFamily="18" charset="0"/>
              <a:cs typeface="Times New Roman" panose="02020603050405020304" pitchFamily="18"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10043962" y="443133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9991658" y="4804630"/>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8344859" y="5573928"/>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4813089" y="2665322"/>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4731049" y="2665322"/>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3081904" y="1507530"/>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9233304" y="3711786"/>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up)">
                                      <p:cBhvr>
                                        <p:cTn id="16" dur="500"/>
                                        <p:tgtEl>
                                          <p:spTgt spid="66"/>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par>
                                <p:cTn id="30" presetID="22" presetClass="entr" presetSubtype="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par>
                                <p:cTn id="36" presetID="22" presetClass="entr" presetSubtype="8"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left)">
                                      <p:cBhvr>
                                        <p:cTn id="38" dur="500"/>
                                        <p:tgtEl>
                                          <p:spTgt spid="65"/>
                                        </p:tgtEl>
                                      </p:cBhvr>
                                    </p:animEffect>
                                  </p:childTnLst>
                                </p:cTn>
                              </p:par>
                              <p:par>
                                <p:cTn id="39" presetID="16" presetClass="entr" presetSubtype="21"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barn(inVertical)">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barn(inVertical)">
                                      <p:cBhvr>
                                        <p:cTn id="46" dur="500"/>
                                        <p:tgtEl>
                                          <p:spTgt spid="63"/>
                                        </p:tgtEl>
                                      </p:cBhvr>
                                    </p:animEffect>
                                  </p:childTnLst>
                                </p:cTn>
                              </p:par>
                              <p:par>
                                <p:cTn id="47" presetID="22" presetClass="entr" presetSubtype="1"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up)">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500"/>
                                        <p:tgtEl>
                                          <p:spTgt spid="36"/>
                                        </p:tgtEl>
                                      </p:cBhvr>
                                    </p:animEffect>
                                  </p:childTnLst>
                                </p:cTn>
                              </p:par>
                              <p:par>
                                <p:cTn id="60" presetID="22" presetClass="entr" presetSubtype="1"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up)">
                                      <p:cBhvr>
                                        <p:cTn id="62" dur="500"/>
                                        <p:tgtEl>
                                          <p:spTgt spid="37"/>
                                        </p:tgtEl>
                                      </p:cBhvr>
                                    </p:animEffect>
                                  </p:childTnLst>
                                </p:cTn>
                              </p:par>
                              <p:par>
                                <p:cTn id="63" presetID="22" presetClass="entr" presetSubtype="1"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up)">
                                      <p:cBhvr>
                                        <p:cTn id="65" dur="500"/>
                                        <p:tgtEl>
                                          <p:spTgt spid="38"/>
                                        </p:tgtEl>
                                      </p:cBhvr>
                                    </p:animEffect>
                                  </p:childTnLst>
                                </p:cTn>
                              </p:par>
                              <p:par>
                                <p:cTn id="66" presetID="22" presetClass="entr" presetSubtype="1"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up)">
                                      <p:cBhvr>
                                        <p:cTn id="68" dur="500"/>
                                        <p:tgtEl>
                                          <p:spTgt spid="39"/>
                                        </p:tgtEl>
                                      </p:cBhvr>
                                    </p:animEffect>
                                  </p:childTnLst>
                                </p:cTn>
                              </p:par>
                              <p:par>
                                <p:cTn id="69" presetID="22" presetClass="entr" presetSubtype="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up)">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up)">
                                      <p:cBhvr>
                                        <p:cTn id="81" dur="500"/>
                                        <p:tgtEl>
                                          <p:spTgt spid="41"/>
                                        </p:tgtEl>
                                      </p:cBhvr>
                                    </p:animEffect>
                                  </p:childTnLst>
                                </p:cTn>
                              </p:par>
                              <p:par>
                                <p:cTn id="82" presetID="22" presetClass="entr" presetSubtype="1"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up)">
                                      <p:cBhvr>
                                        <p:cTn id="84" dur="500"/>
                                        <p:tgtEl>
                                          <p:spTgt spid="42"/>
                                        </p:tgtEl>
                                      </p:cBhvr>
                                    </p:animEffect>
                                  </p:childTnLst>
                                </p:cTn>
                              </p:par>
                              <p:par>
                                <p:cTn id="85" presetID="22" presetClass="entr" presetSubtype="1"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up)">
                                      <p:cBhvr>
                                        <p:cTn id="87" dur="500"/>
                                        <p:tgtEl>
                                          <p:spTgt spid="43"/>
                                        </p:tgtEl>
                                      </p:cBhvr>
                                    </p:animEffect>
                                  </p:childTnLst>
                                </p:cTn>
                              </p:par>
                              <p:par>
                                <p:cTn id="88" presetID="22" presetClass="entr" presetSubtype="1" fill="hold"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up)">
                                      <p:cBhvr>
                                        <p:cTn id="90" dur="500"/>
                                        <p:tgtEl>
                                          <p:spTgt spid="44"/>
                                        </p:tgtEl>
                                      </p:cBhvr>
                                    </p:animEffect>
                                  </p:childTnLst>
                                </p:cTn>
                              </p:par>
                              <p:par>
                                <p:cTn id="91" presetID="22" presetClass="entr" presetSubtype="1"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up)">
                                      <p:cBhvr>
                                        <p:cTn id="93" dur="500"/>
                                        <p:tgtEl>
                                          <p:spTgt spid="4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left)">
                                      <p:cBhvr>
                                        <p:cTn id="103" dur="500"/>
                                        <p:tgtEl>
                                          <p:spTgt spid="29"/>
                                        </p:tgtEl>
                                      </p:cBhvr>
                                    </p:animEffect>
                                  </p:childTnLst>
                                </p:cTn>
                              </p:par>
                              <p:par>
                                <p:cTn id="104" presetID="22" presetClass="entr" presetSubtype="1"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up)">
                                      <p:cBhvr>
                                        <p:cTn id="106" dur="500"/>
                                        <p:tgtEl>
                                          <p:spTgt spid="47"/>
                                        </p:tgtEl>
                                      </p:cBhvr>
                                    </p:animEffect>
                                  </p:childTnLst>
                                </p:cTn>
                              </p:par>
                              <p:par>
                                <p:cTn id="107" presetID="22" presetClass="entr" presetSubtype="1"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up)">
                                      <p:cBhvr>
                                        <p:cTn id="109" dur="500"/>
                                        <p:tgtEl>
                                          <p:spTgt spid="48"/>
                                        </p:tgtEl>
                                      </p:cBhvr>
                                    </p:animEffect>
                                  </p:childTnLst>
                                </p:cTn>
                              </p:par>
                              <p:par>
                                <p:cTn id="110" presetID="22" presetClass="entr" presetSubtype="1"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up)">
                                      <p:cBhvr>
                                        <p:cTn id="112" dur="500"/>
                                        <p:tgtEl>
                                          <p:spTgt spid="49"/>
                                        </p:tgtEl>
                                      </p:cBhvr>
                                    </p:animEffect>
                                  </p:childTnLst>
                                </p:cTn>
                              </p:par>
                              <p:par>
                                <p:cTn id="113" presetID="22" presetClass="entr" presetSubtype="1"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up)">
                                      <p:cBhvr>
                                        <p:cTn id="115" dur="500"/>
                                        <p:tgtEl>
                                          <p:spTgt spid="50"/>
                                        </p:tgtEl>
                                      </p:cBhvr>
                                    </p:animEffect>
                                  </p:childTnLst>
                                </p:cTn>
                              </p:par>
                              <p:par>
                                <p:cTn id="116" presetID="22" presetClass="entr" presetSubtype="1" fill="hold"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wipe(up)">
                                      <p:cBhvr>
                                        <p:cTn id="118" dur="500"/>
                                        <p:tgtEl>
                                          <p:spTgt spid="61"/>
                                        </p:tgtEl>
                                      </p:cBhvr>
                                    </p:animEffect>
                                  </p:childTnLst>
                                </p:cTn>
                              </p:par>
                              <p:par>
                                <p:cTn id="119" presetID="22" presetClass="entr" presetSubtype="1"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wipe(up)">
                                      <p:cBhvr>
                                        <p:cTn id="121" dur="500"/>
                                        <p:tgtEl>
                                          <p:spTgt spid="62"/>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animEffect transition="in" filter="barn(inVertical)">
                                      <p:cBhvr>
                                        <p:cTn id="1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đọc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toàn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bài</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a:t>
            </a:r>
            <a:r>
              <a:rPr kumimoji="0" lang="en-US" sz="40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thăm</a:t>
            </a:r>
            <a:r>
              <a:rPr kumimoji="0" lang="en-US" sz="4000" b="0"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quê</a:t>
            </a:r>
            <a:r>
              <a:rPr kumimoji="0" lang="en-US"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nào em chưa hiểu nghĩa</a:t>
            </a:r>
            <a:r>
              <a:rPr kumimoji="0" lang="pt-BR" sz="40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Chập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chờn</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trạng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nửa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nửa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thức</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2400" b="1" dirty="0">
                <a:latin typeface="Times New Roman" panose="02020603050405020304" pitchFamily="18" charset="0"/>
                <a:ea typeface="Arial-Rounded" panose="020B0500000000000000" pitchFamily="34" charset="0"/>
                <a:cs typeface="Times New Roman" panose="02020603050405020304" pitchFamily="18" charset="0"/>
              </a:rPr>
            </a:b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 con</a:t>
            </a: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b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b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Times New Roman" panose="02020603050405020304" pitchFamily="18" charset="0"/>
                <a:cs typeface="Times New Roman" panose="02020603050405020304" pitchFamily="18" charset="0"/>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240122" y="666046"/>
            <a:ext cx="8270254" cy="1665346"/>
            <a:chOff x="2180136" y="1048864"/>
            <a:chExt cx="7609072" cy="1649460"/>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493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Khi nghỉ hè, bạn nhỏ thích nhất được theo mẹ về quê.</a:t>
              </a:r>
              <a:br>
                <a:rPr lang="vi-VN" sz="3200" b="0" i="0" dirty="0">
                  <a:solidFill>
                    <a:srgbClr val="000000"/>
                  </a:solidFill>
                  <a:effectLst/>
                  <a:latin typeface="Times New Roman" panose="02020603050405020304" pitchFamily="18" charset="0"/>
                  <a:cs typeface="Times New Roman" panose="02020603050405020304" pitchFamily="18" charset="0"/>
                </a:rPr>
              </a:b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flipV="1">
            <a:off x="3767525" y="3234813"/>
            <a:ext cx="4226101" cy="23296"/>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8853" y="1887691"/>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3640869" y="2066201"/>
            <a:ext cx="4804912" cy="255454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thấy em vào ngõ</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XÂY NHÀ CHO THỎ</a:t>
            </a: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endParaRPr kumimoji="0" lang="en-US" sz="3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con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endParaRPr kumimoji="0" lang="en-US" sz="3000" b="0" i="0" u="none" strike="noStrike" kern="1200" cap="none" spc="0" normalizeH="0" baseline="0" noProof="0" dirty="0">
                  <a:ln>
                    <a:noFill/>
                  </a:ln>
                  <a:solidFill>
                    <a:srgbClr val="C5358E"/>
                  </a:solidFill>
                  <a:effectLst/>
                  <a:uLnTx/>
                  <a:uFillTx/>
                  <a:latin typeface="Times New Roman" panose="02020603050405020304" pitchFamily="18" charset="0"/>
                  <a:cs typeface="Times New Roman" panose="02020603050405020304" pitchFamily="18" charset="0"/>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688266"/>
            <a:ext cx="6807750" cy="2862322"/>
            <a:chOff x="2692126" y="2688266"/>
            <a:chExt cx="6807750" cy="2862322"/>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30071" y="2688266"/>
              <a:ext cx="613186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697853" y="5035138"/>
            <a:ext cx="3494147" cy="1789618"/>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Liên</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hệ</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bản</a:t>
            </a:r>
            <a:r>
              <a:rPr lang="en-US" b="1" dirty="0">
                <a:solidFill>
                  <a:srgbClr val="EC623C"/>
                </a:solidFill>
                <a:latin typeface="Times New Roman" panose="02020603050405020304" pitchFamily="18" charset="0"/>
                <a:cs typeface="Times New Roman" panose="02020603050405020304" pitchFamily="18"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Times New Roman" panose="02020603050405020304" pitchFamily="18" charset="0"/>
                  <a:cs typeface="Times New Roman" panose="02020603050405020304" pitchFamily="18" charset="0"/>
                </a:rPr>
                <a:t>Quê</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em</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có</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gì</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thú</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vị</a:t>
              </a:r>
              <a:r>
                <a:rPr lang="en-US" sz="3000" dirty="0">
                  <a:solidFill>
                    <a:srgbClr val="EF6856"/>
                  </a:solidFill>
                  <a:latin typeface="Times New Roman" panose="02020603050405020304" pitchFamily="18" charset="0"/>
                  <a:cs typeface="Times New Roman" panose="02020603050405020304" pitchFamily="18" charset="0"/>
                </a:rPr>
                <a:t>?</a:t>
              </a:r>
              <a:endParaRPr kumimoji="0" lang="vi-VN" sz="3000" b="0" i="0" u="none" strike="noStrike" kern="1200" cap="none" spc="0" normalizeH="0" baseline="0" noProof="0" dirty="0">
                <a:ln>
                  <a:noFill/>
                </a:ln>
                <a:solidFill>
                  <a:srgbClr val="EF6856"/>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trong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6"/>
          <a:stretch>
            <a:fillRect/>
          </a:stretch>
        </p:blipFill>
        <p:spPr>
          <a:xfrm>
            <a:off x="807408" y="2080764"/>
            <a:ext cx="5448608" cy="2265949"/>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9" y="4156872"/>
            <a:ext cx="3290220" cy="1230517"/>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7" y="2213535"/>
            <a:ext cx="3432193" cy="1487274"/>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29902" y="5124044"/>
            <a:ext cx="2635423" cy="120060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269960"/>
            <a:ext cx="2405838" cy="1184720"/>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7" y="5138319"/>
            <a:ext cx="2560304" cy="1073246"/>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6487" y="3022556"/>
            <a:ext cx="3642653"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464765" y="2501641"/>
            <a:ext cx="2452584"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356349"/>
            <a:ext cx="2266696" cy="1000207"/>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và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a:latin typeface="Times New Roman" panose="02020603050405020304" pitchFamily="18" charset="0"/>
                <a:cs typeface="Times New Roman" panose="02020603050405020304" pitchFamily="18" charset="0"/>
              </a:rPr>
              <a:t>Đọc 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0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3200" b="1" dirty="0">
                <a:latin typeface="Times New Roman" panose="02020603050405020304" pitchFamily="18" charset="0"/>
                <a:cs typeface="Times New Roman" panose="02020603050405020304" pitchFamily="18" charset="0"/>
              </a:rPr>
              <a:t>D. Hai bạn có bao nhiêu chuyện kể với nhau</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3200" b="1" dirty="0">
                <a:latin typeface="Times New Roman" panose="02020603050405020304" pitchFamily="18" charset="0"/>
                <a:cs typeface="Times New Roman" panose="02020603050405020304" pitchFamily="18" charset="0"/>
              </a:rPr>
              <a:t>Sơn vẫy rối rít</a:t>
            </a: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lang="nl-NL" sz="3200" b="1" dirty="0">
                <a:latin typeface="Times New Roman" panose="02020603050405020304" pitchFamily="18" charset="0"/>
                <a:cs typeface="Times New Roman" panose="02020603050405020304" pitchFamily="18" charset="0"/>
              </a:rPr>
              <a:t>Sơn cho Chi một chiếc diều rất xinh</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855650" y="130616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4 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900495" y="52141"/>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997802" y="1378108"/>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09" y="1380850"/>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761209"/>
            <a:chOff x="6404693" y="4731628"/>
            <a:chExt cx="4328535" cy="1761209"/>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TAI NGHE</a:t>
              </a:r>
            </a:p>
          </p:txBody>
        </p:sp>
      </p:grpSp>
      <p:sp>
        <p:nvSpPr>
          <p:cNvPr id="20" name="Rectangle 19"/>
          <p:cNvSpPr/>
          <p:nvPr/>
        </p:nvSpPr>
        <p:spPr>
          <a:xfrm>
            <a:off x="1638371" y="1946942"/>
            <a:ext cx="5368777"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Lắng</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nghe</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mẫu</a:t>
            </a:r>
            <a:endParaRPr kumimoji="0" lang="en-US" sz="48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Đọc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mẫu</a:t>
            </a:r>
            <a:endParaRPr kumimoji="0" lang="en-US"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Trích</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Về</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quê</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Khi thấy em vào ngõ</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Mảnh vườn quê bé nhỏ</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algn="r" fontAlgn="t"/>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Hoài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1052</Words>
  <Application>Microsoft Office PowerPoint</Application>
  <PresentationFormat>Widescreen</PresentationFormat>
  <Paragraphs>163</Paragraphs>
  <Slides>28</Slides>
  <Notes>2</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微软雅黑</vt:lpstr>
      <vt:lpstr>Arial</vt:lpstr>
      <vt:lpstr>Arial-Rounded</vt:lpstr>
      <vt:lpstr>Calibri</vt:lpstr>
      <vt:lpstr>Calibri Light</vt:lpstr>
      <vt:lpstr>Coiny</vt:lpstr>
      <vt:lpstr>Tahoma</vt:lpstr>
      <vt:lpstr>Times New Roman</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49</cp:revision>
  <dcterms:created xsi:type="dcterms:W3CDTF">2022-05-25T14:48:49Z</dcterms:created>
  <dcterms:modified xsi:type="dcterms:W3CDTF">2022-09-06T12:24:00Z</dcterms:modified>
</cp:coreProperties>
</file>