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6" r:id="rId4"/>
    <p:sldId id="270" r:id="rId5"/>
    <p:sldId id="272" r:id="rId6"/>
    <p:sldId id="275" r:id="rId7"/>
    <p:sldId id="278" r:id="rId8"/>
    <p:sldId id="279" r:id="rId9"/>
    <p:sldId id="289" r:id="rId10"/>
    <p:sldId id="290" r:id="rId11"/>
    <p:sldId id="281" r:id="rId12"/>
    <p:sldId id="288" r:id="rId13"/>
    <p:sldId id="292" r:id="rId14"/>
    <p:sldId id="287" r:id="rId15"/>
    <p:sldId id="284" r:id="rId16"/>
    <p:sldId id="291" r:id="rId17"/>
    <p:sldId id="293" r:id="rId18"/>
    <p:sldId id="285" r:id="rId19"/>
    <p:sldId id="259" r:id="rId20"/>
    <p:sldId id="267" r:id="rId21"/>
    <p:sldId id="296" r:id="rId22"/>
    <p:sldId id="294" r:id="rId23"/>
    <p:sldId id="295" r:id="rId24"/>
    <p:sldId id="260" r:id="rId25"/>
    <p:sldId id="261" r:id="rId26"/>
    <p:sldId id="262" r:id="rId27"/>
    <p:sldId id="263" r:id="rId28"/>
    <p:sldId id="297" r:id="rId29"/>
    <p:sldId id="286" r:id="rId30"/>
    <p:sldId id="265" r:id="rId31"/>
    <p:sldId id="26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0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1952534-0578-4153-BCB5-622C407C14AE}"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3677505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52534-0578-4153-BCB5-622C407C14AE}"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2265311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52534-0578-4153-BCB5-622C407C14AE}"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13751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52534-0578-4153-BCB5-622C407C14AE}"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383922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952534-0578-4153-BCB5-622C407C14AE}"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2177742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952534-0578-4153-BCB5-622C407C14AE}"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2352673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952534-0578-4153-BCB5-622C407C14AE}" type="datetimeFigureOut">
              <a:rPr lang="en-US" smtClean="0"/>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719672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952534-0578-4153-BCB5-622C407C14AE}" type="datetimeFigureOut">
              <a:rPr lang="en-US" smtClean="0"/>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33923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52534-0578-4153-BCB5-622C407C14AE}" type="datetimeFigureOut">
              <a:rPr lang="en-US" smtClean="0"/>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1757602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952534-0578-4153-BCB5-622C407C14AE}"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3951969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952534-0578-4153-BCB5-622C407C14AE}"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49342-3950-44F5-A68C-2C66FA71AF1F}" type="slidenum">
              <a:rPr lang="en-US" smtClean="0"/>
              <a:t>‹#›</a:t>
            </a:fld>
            <a:endParaRPr lang="en-US"/>
          </a:p>
        </p:txBody>
      </p:sp>
    </p:spTree>
    <p:extLst>
      <p:ext uri="{BB962C8B-B14F-4D97-AF65-F5344CB8AC3E}">
        <p14:creationId xmlns:p14="http://schemas.microsoft.com/office/powerpoint/2010/main" val="3514311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52534-0578-4153-BCB5-622C407C14AE}" type="datetimeFigureOut">
              <a:rPr lang="en-US" smtClean="0"/>
              <a:t>2/19/2021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C49342-3950-44F5-A68C-2C66FA71AF1F}" type="slidenum">
              <a:rPr lang="en-US" smtClean="0"/>
              <a:t>‹#›</a:t>
            </a:fld>
            <a:endParaRPr lang="en-US"/>
          </a:p>
        </p:txBody>
      </p:sp>
    </p:spTree>
    <p:extLst>
      <p:ext uri="{BB962C8B-B14F-4D97-AF65-F5344CB8AC3E}">
        <p14:creationId xmlns:p14="http://schemas.microsoft.com/office/powerpoint/2010/main" val="28872503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2308961" y="990489"/>
            <a:ext cx="7225761"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LUYỆN TỪ VÀ CÂU LỚP 3</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5" name="Rectangle 4"/>
          <p:cNvSpPr/>
          <p:nvPr/>
        </p:nvSpPr>
        <p:spPr>
          <a:xfrm>
            <a:off x="1053178" y="2359350"/>
            <a:ext cx="10085646" cy="1754326"/>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MỞ RỘNG VỐN TỪ: SÁNG TẠO.</a:t>
            </a:r>
          </a:p>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DẤU PHẨY, DẤU CHẤM, CHẤM HỎI</a:t>
            </a:r>
          </a:p>
        </p:txBody>
      </p:sp>
    </p:spTree>
    <p:extLst>
      <p:ext uri="{BB962C8B-B14F-4D97-AF65-F5344CB8AC3E}">
        <p14:creationId xmlns:p14="http://schemas.microsoft.com/office/powerpoint/2010/main" val="3132345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lstStyle/>
          <a:p>
            <a:endParaRPr lang="en-US"/>
          </a:p>
        </p:txBody>
      </p:sp>
      <p:pic>
        <p:nvPicPr>
          <p:cNvPr id="5"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7600" y="1839119"/>
            <a:ext cx="4876800" cy="4324350"/>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330" y="0"/>
            <a:ext cx="12192000" cy="6858000"/>
          </a:xfrm>
          <a:prstGeom prst="rect">
            <a:avLst/>
          </a:prstGeom>
        </p:spPr>
      </p:pic>
      <p:sp>
        <p:nvSpPr>
          <p:cNvPr id="7" name="TextBox 6"/>
          <p:cNvSpPr txBox="1"/>
          <p:nvPr/>
        </p:nvSpPr>
        <p:spPr>
          <a:xfrm>
            <a:off x="5247927" y="766296"/>
            <a:ext cx="5986130" cy="3108543"/>
          </a:xfrm>
          <a:prstGeom prst="rect">
            <a:avLst/>
          </a:prstGeom>
          <a:noFill/>
        </p:spPr>
        <p:txBody>
          <a:bodyPr wrap="square" rtlCol="0">
            <a:spAutoFit/>
          </a:bodyPr>
          <a:lstStyle/>
          <a:p>
            <a:pPr algn="just"/>
            <a:r>
              <a:rPr lang="en-GB" sz="2800" dirty="0" err="1" smtClean="0">
                <a:solidFill>
                  <a:srgbClr val="002060"/>
                </a:solidFill>
                <a:latin typeface="Times New Roman" panose="02020603050405020304" pitchFamily="18" charset="0"/>
                <a:cs typeface="Times New Roman" panose="02020603050405020304" pitchFamily="18" charset="0"/>
              </a:rPr>
              <a:t>Vũ</a:t>
            </a:r>
            <a:r>
              <a:rPr lang="en-GB" sz="2800" dirty="0" smtClean="0">
                <a:solidFill>
                  <a:srgbClr val="002060"/>
                </a:solidFill>
                <a:latin typeface="Times New Roman" panose="02020603050405020304" pitchFamily="18" charset="0"/>
                <a:cs typeface="Times New Roman" panose="02020603050405020304" pitchFamily="18" charset="0"/>
              </a:rPr>
              <a:t> </a:t>
            </a:r>
            <a:r>
              <a:rPr lang="vi-VN" sz="2800" dirty="0" smtClean="0">
                <a:solidFill>
                  <a:srgbClr val="002060"/>
                </a:solidFill>
                <a:latin typeface="Times New Roman" panose="02020603050405020304" pitchFamily="18" charset="0"/>
                <a:cs typeface="Times New Roman" panose="02020603050405020304" pitchFamily="18" charset="0"/>
              </a:rPr>
              <a:t>Xuân Thiều (1945 – 1972) là một</a:t>
            </a:r>
          </a:p>
          <a:p>
            <a:pPr algn="just"/>
            <a:r>
              <a:rPr lang="vi-VN" sz="2800" dirty="0" smtClean="0">
                <a:solidFill>
                  <a:srgbClr val="002060"/>
                </a:solidFill>
                <a:latin typeface="Times New Roman" panose="02020603050405020304" pitchFamily="18" charset="0"/>
                <a:cs typeface="Times New Roman" panose="02020603050405020304" pitchFamily="18" charset="0"/>
              </a:rPr>
              <a:t>Thượng úy Quân đội nhân dân Việt Nam, anh hùng cảm tử đã lao vào tiêu diệt máy </a:t>
            </a:r>
            <a:r>
              <a:rPr lang="en-US" sz="2800" dirty="0" smtClean="0">
                <a:solidFill>
                  <a:srgbClr val="002060"/>
                </a:solidFill>
                <a:latin typeface="Times New Roman" panose="02020603050405020304" pitchFamily="18" charset="0"/>
                <a:cs typeface="Times New Roman" panose="02020603050405020304" pitchFamily="18" charset="0"/>
              </a:rPr>
              <a:t>b</a:t>
            </a:r>
            <a:r>
              <a:rPr lang="vi-VN" sz="2800" dirty="0" smtClean="0">
                <a:solidFill>
                  <a:srgbClr val="002060"/>
                </a:solidFill>
                <a:latin typeface="Times New Roman" panose="02020603050405020304" pitchFamily="18" charset="0"/>
                <a:cs typeface="Times New Roman" panose="02020603050405020304" pitchFamily="18" charset="0"/>
              </a:rPr>
              <a:t>ay B52 của Mĩ. Tháng 12 năm 1994, ông được Chính phủ Việt Nam truy tặng danh hiệu Anh hùng lực lượng vũ trang nhân dân.</a:t>
            </a:r>
            <a:endParaRPr lang="en-US" sz="2800" dirty="0">
              <a:solidFill>
                <a:srgbClr val="002060"/>
              </a:solidFill>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333" y="505691"/>
            <a:ext cx="4585897" cy="5846618"/>
          </a:xfrm>
          <a:prstGeom prst="rect">
            <a:avLst/>
          </a:prstGeom>
        </p:spPr>
      </p:pic>
    </p:spTree>
    <p:extLst>
      <p:ext uri="{BB962C8B-B14F-4D97-AF65-F5344CB8AC3E}">
        <p14:creationId xmlns:p14="http://schemas.microsoft.com/office/powerpoint/2010/main" val="324879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1362074" y="748407"/>
            <a:ext cx="9991726" cy="1569660"/>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6: </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Ê-</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xơn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Anh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xtanh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Ngô</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Bảo</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Châu</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là</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3200" b="1" dirty="0" smtClean="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nổi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tiếng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gồm</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10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nh</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3200" b="1" dirty="0">
              <a:solidFill>
                <a:srgbClr val="002060"/>
              </a:solidFill>
              <a:latin typeface="Cambria" panose="02040503050406030204" pitchFamily="18" charset="0"/>
              <a:ea typeface="Cambria" panose="020405030504060302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4183749291"/>
              </p:ext>
            </p:extLst>
          </p:nvPr>
        </p:nvGraphicFramePr>
        <p:xfrm>
          <a:off x="2609850" y="3239294"/>
          <a:ext cx="6505580"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50558">
                  <a:extLst>
                    <a:ext uri="{9D8B030D-6E8A-4147-A177-3AD203B41FA5}">
                      <a16:colId xmlns:a16="http://schemas.microsoft.com/office/drawing/2014/main" val="2934644576"/>
                    </a:ext>
                  </a:extLst>
                </a:gridCol>
                <a:gridCol w="650558">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gridCol w="650558">
                  <a:extLst>
                    <a:ext uri="{9D8B030D-6E8A-4147-A177-3AD203B41FA5}">
                      <a16:colId xmlns:a16="http://schemas.microsoft.com/office/drawing/2014/main" val="1672635607"/>
                    </a:ext>
                  </a:extLst>
                </a:gridCol>
                <a:gridCol w="650558">
                  <a:extLst>
                    <a:ext uri="{9D8B030D-6E8A-4147-A177-3AD203B41FA5}">
                      <a16:colId xmlns:a16="http://schemas.microsoft.com/office/drawing/2014/main" val="4225838166"/>
                    </a:ext>
                  </a:extLst>
                </a:gridCol>
                <a:gridCol w="650558">
                  <a:extLst>
                    <a:ext uri="{9D8B030D-6E8A-4147-A177-3AD203B41FA5}">
                      <a16:colId xmlns:a16="http://schemas.microsoft.com/office/drawing/2014/main" val="14482859"/>
                    </a:ext>
                  </a:extLst>
                </a:gridCol>
                <a:gridCol w="650558">
                  <a:extLst>
                    <a:ext uri="{9D8B030D-6E8A-4147-A177-3AD203B41FA5}">
                      <a16:colId xmlns:a16="http://schemas.microsoft.com/office/drawing/2014/main" val="185972017"/>
                    </a:ext>
                  </a:extLst>
                </a:gridCol>
              </a:tblGrid>
              <a:tr h="581314">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82984049"/>
              </p:ext>
            </p:extLst>
          </p:nvPr>
        </p:nvGraphicFramePr>
        <p:xfrm>
          <a:off x="2607502" y="3222882"/>
          <a:ext cx="6505580"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50558">
                  <a:extLst>
                    <a:ext uri="{9D8B030D-6E8A-4147-A177-3AD203B41FA5}">
                      <a16:colId xmlns:a16="http://schemas.microsoft.com/office/drawing/2014/main" val="2934644576"/>
                    </a:ext>
                  </a:extLst>
                </a:gridCol>
                <a:gridCol w="650558">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gridCol w="650558">
                  <a:extLst>
                    <a:ext uri="{9D8B030D-6E8A-4147-A177-3AD203B41FA5}">
                      <a16:colId xmlns:a16="http://schemas.microsoft.com/office/drawing/2014/main" val="1672635607"/>
                    </a:ext>
                  </a:extLst>
                </a:gridCol>
                <a:gridCol w="650558">
                  <a:extLst>
                    <a:ext uri="{9D8B030D-6E8A-4147-A177-3AD203B41FA5}">
                      <a16:colId xmlns:a16="http://schemas.microsoft.com/office/drawing/2014/main" val="4225838166"/>
                    </a:ext>
                  </a:extLst>
                </a:gridCol>
                <a:gridCol w="650558">
                  <a:extLst>
                    <a:ext uri="{9D8B030D-6E8A-4147-A177-3AD203B41FA5}">
                      <a16:colId xmlns:a16="http://schemas.microsoft.com/office/drawing/2014/main" val="14482859"/>
                    </a:ext>
                  </a:extLst>
                </a:gridCol>
                <a:gridCol w="650558">
                  <a:extLst>
                    <a:ext uri="{9D8B030D-6E8A-4147-A177-3AD203B41FA5}">
                      <a16:colId xmlns:a16="http://schemas.microsoft.com/office/drawing/2014/main" val="185972017"/>
                    </a:ext>
                  </a:extLst>
                </a:gridCol>
              </a:tblGrid>
              <a:tr h="581314">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À</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K</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O</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A</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Ọ</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312204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12" y="0"/>
            <a:ext cx="12192000" cy="6858000"/>
          </a:xfrm>
          <a:prstGeom prst="rect">
            <a:avLst/>
          </a:prstGeom>
        </p:spPr>
      </p:pic>
      <p:pic>
        <p:nvPicPr>
          <p:cNvPr id="1026" name="Picture 2" descr="Káº¿t quáº£ hÃ¬nh áº£nh cho áº¢nh Ã´ng Ã - Äi - xÆ¡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604911"/>
            <a:ext cx="4091304" cy="569741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319817" y="1177444"/>
            <a:ext cx="5635566" cy="2246769"/>
          </a:xfrm>
          <a:prstGeom prst="rect">
            <a:avLst/>
          </a:prstGeom>
          <a:noFill/>
        </p:spPr>
        <p:txBody>
          <a:bodyPr wrap="square" rtlCol="0">
            <a:spAutoFit/>
          </a:bodyPr>
          <a:lstStyle/>
          <a:p>
            <a:pPr algn="just"/>
            <a:r>
              <a:rPr lang="en-US" sz="2800" dirty="0">
                <a:solidFill>
                  <a:srgbClr val="002060"/>
                </a:solidFill>
                <a:latin typeface="Times New Roman" panose="02020603050405020304" pitchFamily="18" charset="0"/>
                <a:cs typeface="Times New Roman" panose="02020603050405020304" pitchFamily="18" charset="0"/>
              </a:rPr>
              <a:t>Ê – </a:t>
            </a:r>
            <a:r>
              <a:rPr lang="en-US" sz="2800" dirty="0" err="1">
                <a:solidFill>
                  <a:srgbClr val="002060"/>
                </a:solidFill>
                <a:latin typeface="Times New Roman" panose="02020603050405020304" pitchFamily="18" charset="0"/>
                <a:cs typeface="Times New Roman" panose="02020603050405020304" pitchFamily="18" charset="0"/>
              </a:rPr>
              <a:t>đi</a:t>
            </a:r>
            <a:r>
              <a:rPr lang="en-US" sz="2800" dirty="0">
                <a:solidFill>
                  <a:srgbClr val="002060"/>
                </a:solidFill>
                <a:latin typeface="Times New Roman" panose="02020603050405020304" pitchFamily="18" charset="0"/>
                <a:cs typeface="Times New Roman" panose="02020603050405020304" pitchFamily="18" charset="0"/>
              </a:rPr>
              <a:t> – </a:t>
            </a:r>
            <a:r>
              <a:rPr lang="en-US" sz="2800" dirty="0" err="1">
                <a:solidFill>
                  <a:srgbClr val="002060"/>
                </a:solidFill>
                <a:latin typeface="Times New Roman" panose="02020603050405020304" pitchFamily="18" charset="0"/>
                <a:cs typeface="Times New Roman" panose="02020603050405020304" pitchFamily="18" charset="0"/>
              </a:rPr>
              <a:t>xơn</a:t>
            </a:r>
            <a:r>
              <a:rPr lang="en-US" sz="2800" dirty="0">
                <a:solidFill>
                  <a:srgbClr val="002060"/>
                </a:solidFill>
                <a:latin typeface="Times New Roman" panose="02020603050405020304" pitchFamily="18" charset="0"/>
                <a:cs typeface="Times New Roman" panose="02020603050405020304" pitchFamily="18" charset="0"/>
              </a:rPr>
              <a:t> ( 1847 – 1931) </a:t>
            </a:r>
            <a:r>
              <a:rPr lang="vi-VN" sz="2800" dirty="0">
                <a:solidFill>
                  <a:srgbClr val="002060"/>
                </a:solidFill>
                <a:latin typeface="Times New Roman" panose="02020603050405020304" pitchFamily="18" charset="0"/>
                <a:cs typeface="Times New Roman" panose="02020603050405020304" pitchFamily="18" charset="0"/>
              </a:rPr>
              <a:t>là nhà khoa </a:t>
            </a:r>
            <a:r>
              <a:rPr lang="vi-VN" sz="2800" dirty="0" smtClean="0">
                <a:solidFill>
                  <a:srgbClr val="002060"/>
                </a:solidFill>
                <a:latin typeface="Times New Roman" panose="02020603050405020304" pitchFamily="18" charset="0"/>
                <a:cs typeface="Times New Roman" panose="02020603050405020304" pitchFamily="18" charset="0"/>
              </a:rPr>
              <a:t>học </a:t>
            </a:r>
            <a:r>
              <a:rPr lang="vi-VN" sz="2800" dirty="0">
                <a:solidFill>
                  <a:srgbClr val="002060"/>
                </a:solidFill>
                <a:latin typeface="Times New Roman" panose="02020603050405020304" pitchFamily="18" charset="0"/>
                <a:cs typeface="Times New Roman" panose="02020603050405020304" pitchFamily="18" charset="0"/>
              </a:rPr>
              <a:t>tiêu biểu của nước Mỹ và cả thế </a:t>
            </a:r>
            <a:r>
              <a:rPr lang="vi-VN" sz="2800" dirty="0" smtClean="0">
                <a:solidFill>
                  <a:srgbClr val="002060"/>
                </a:solidFill>
                <a:latin typeface="Times New Roman" panose="02020603050405020304" pitchFamily="18" charset="0"/>
                <a:cs typeface="Times New Roman" panose="02020603050405020304" pitchFamily="18" charset="0"/>
              </a:rPr>
              <a:t>giới</a:t>
            </a:r>
            <a:r>
              <a:rPr lang="vi-VN" sz="2800" dirty="0">
                <a:solidFill>
                  <a:srgbClr val="002060"/>
                </a:solidFill>
                <a:latin typeface="Times New Roman" panose="02020603050405020304" pitchFamily="18" charset="0"/>
                <a:cs typeface="Times New Roman" panose="02020603050405020304" pitchFamily="18" charset="0"/>
              </a:rPr>
              <a:t>.</a:t>
            </a:r>
            <a:r>
              <a:rPr lang="en-US" sz="2800" dirty="0">
                <a:solidFill>
                  <a:srgbClr val="002060"/>
                </a:solidFill>
                <a:latin typeface="Times New Roman" panose="02020603050405020304" pitchFamily="18" charset="0"/>
                <a:cs typeface="Times New Roman" panose="02020603050405020304" pitchFamily="18" charset="0"/>
              </a:rPr>
              <a:t> </a:t>
            </a:r>
            <a:r>
              <a:rPr lang="vi-VN" sz="2800" dirty="0">
                <a:solidFill>
                  <a:srgbClr val="002060"/>
                </a:solidFill>
                <a:latin typeface="Times New Roman" panose="02020603050405020304" pitchFamily="18" charset="0"/>
                <a:cs typeface="Times New Roman" panose="02020603050405020304" pitchFamily="18" charset="0"/>
              </a:rPr>
              <a:t>Ông sở hữu </a:t>
            </a:r>
            <a:r>
              <a:rPr lang="en-US" sz="2800" dirty="0" err="1" smtClean="0">
                <a:solidFill>
                  <a:srgbClr val="002060"/>
                </a:solidFill>
                <a:latin typeface="Times New Roman" panose="02020603050405020304" pitchFamily="18" charset="0"/>
                <a:cs typeface="Times New Roman" panose="02020603050405020304" pitchFamily="18" charset="0"/>
              </a:rPr>
              <a:t>hơn</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một</a:t>
            </a:r>
            <a:r>
              <a:rPr lang="vi-VN" sz="2800" dirty="0" smtClean="0">
                <a:solidFill>
                  <a:srgbClr val="002060"/>
                </a:solidFill>
                <a:latin typeface="Times New Roman" panose="02020603050405020304" pitchFamily="18" charset="0"/>
                <a:cs typeface="Times New Roman" panose="02020603050405020304" pitchFamily="18" charset="0"/>
              </a:rPr>
              <a:t> </a:t>
            </a:r>
            <a:r>
              <a:rPr lang="vi-VN" sz="2800" dirty="0">
                <a:solidFill>
                  <a:srgbClr val="002060"/>
                </a:solidFill>
                <a:latin typeface="Times New Roman" panose="02020603050405020304" pitchFamily="18" charset="0"/>
                <a:cs typeface="Times New Roman" panose="02020603050405020304" pitchFamily="18" charset="0"/>
              </a:rPr>
              <a:t>ngàn phát minh </a:t>
            </a:r>
            <a:r>
              <a:rPr lang="vi-VN" sz="2800" dirty="0" smtClean="0">
                <a:solidFill>
                  <a:srgbClr val="002060"/>
                </a:solidFill>
                <a:latin typeface="Times New Roman" panose="02020603050405020304" pitchFamily="18" charset="0"/>
                <a:cs typeface="Times New Roman" panose="02020603050405020304" pitchFamily="18" charset="0"/>
              </a:rPr>
              <a:t>và </a:t>
            </a:r>
            <a:r>
              <a:rPr lang="vi-VN" sz="2800" dirty="0">
                <a:solidFill>
                  <a:srgbClr val="002060"/>
                </a:solidFill>
                <a:latin typeface="Times New Roman" panose="02020603050405020304" pitchFamily="18" charset="0"/>
                <a:cs typeface="Times New Roman" panose="02020603050405020304" pitchFamily="18" charset="0"/>
              </a:rPr>
              <a:t>nổi tiếng nhất là bóng đèn điện, </a:t>
            </a:r>
            <a:r>
              <a:rPr lang="vi-VN" sz="2800" dirty="0" smtClean="0">
                <a:solidFill>
                  <a:srgbClr val="002060"/>
                </a:solidFill>
                <a:latin typeface="Times New Roman" panose="02020603050405020304" pitchFamily="18" charset="0"/>
                <a:cs typeface="Times New Roman" panose="02020603050405020304" pitchFamily="18" charset="0"/>
              </a:rPr>
              <a:t>máy </a:t>
            </a:r>
            <a:r>
              <a:rPr lang="vi-VN" sz="2800" dirty="0">
                <a:solidFill>
                  <a:srgbClr val="002060"/>
                </a:solidFill>
                <a:latin typeface="Times New Roman" panose="02020603050405020304" pitchFamily="18" charset="0"/>
                <a:cs typeface="Times New Roman" panose="02020603050405020304" pitchFamily="18" charset="0"/>
              </a:rPr>
              <a:t>hát, máy ghi âm…</a:t>
            </a:r>
            <a:r>
              <a:rPr lang="en-US" sz="2800" dirty="0">
                <a:solidFill>
                  <a:srgbClr val="00206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36681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38737" y="2805906"/>
            <a:ext cx="1914525" cy="2390775"/>
          </a:xfr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p:cNvSpPr txBox="1"/>
          <p:nvPr/>
        </p:nvSpPr>
        <p:spPr>
          <a:xfrm>
            <a:off x="5319817" y="1177444"/>
            <a:ext cx="5635566" cy="2246769"/>
          </a:xfrm>
          <a:prstGeom prst="rect">
            <a:avLst/>
          </a:prstGeom>
          <a:noFill/>
        </p:spPr>
        <p:txBody>
          <a:bodyPr wrap="square" rtlCol="0">
            <a:spAutoFit/>
          </a:bodyPr>
          <a:lstStyle/>
          <a:p>
            <a:pPr algn="just"/>
            <a:r>
              <a:rPr lang="en-US" sz="2800" dirty="0" err="1" smtClean="0">
                <a:solidFill>
                  <a:srgbClr val="002060"/>
                </a:solidFill>
                <a:latin typeface="Times New Roman" panose="02020603050405020304" pitchFamily="18" charset="0"/>
                <a:cs typeface="Times New Roman" panose="02020603050405020304" pitchFamily="18" charset="0"/>
              </a:rPr>
              <a:t>Anh-xtanh</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là</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nhà</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khoa</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học</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người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Đức</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Ông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có</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nhiều</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đóng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góp</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cho</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ngành</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vật</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lí</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thế</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giới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về</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thuyết</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tương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đối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tổng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quát</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Năm</a:t>
            </a:r>
            <a:r>
              <a:rPr lang="en-US" sz="2800" dirty="0" smtClean="0">
                <a:solidFill>
                  <a:srgbClr val="002060"/>
                </a:solidFill>
                <a:latin typeface="Times New Roman" panose="02020603050405020304" pitchFamily="18" charset="0"/>
                <a:cs typeface="Times New Roman" panose="02020603050405020304" pitchFamily="18" charset="0"/>
              </a:rPr>
              <a:t> 1921, </a:t>
            </a:r>
            <a:r>
              <a:rPr lang="en-US" sz="2800" dirty="0" err="1" smtClean="0">
                <a:solidFill>
                  <a:srgbClr val="002060"/>
                </a:solidFill>
                <a:latin typeface="Times New Roman" panose="02020603050405020304" pitchFamily="18" charset="0"/>
                <a:cs typeface="Times New Roman" panose="02020603050405020304" pitchFamily="18" charset="0"/>
              </a:rPr>
              <a:t>ông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đã</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được</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trao</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giải</a:t>
            </a:r>
            <a:r>
              <a:rPr lang="en-US" sz="2800" dirty="0" smtClean="0">
                <a:solidFill>
                  <a:srgbClr val="002060"/>
                </a:solidFill>
                <a:latin typeface="Times New Roman" panose="02020603050405020304" pitchFamily="18" charset="0"/>
                <a:cs typeface="Times New Roman" panose="02020603050405020304" pitchFamily="18" charset="0"/>
              </a:rPr>
              <a:t> Nobel </a:t>
            </a:r>
            <a:r>
              <a:rPr lang="en-US" sz="2800" dirty="0" err="1" smtClean="0">
                <a:solidFill>
                  <a:srgbClr val="002060"/>
                </a:solidFill>
                <a:latin typeface="Times New Roman" panose="02020603050405020304" pitchFamily="18" charset="0"/>
                <a:cs typeface="Times New Roman" panose="02020603050405020304" pitchFamily="18" charset="0"/>
              </a:rPr>
              <a:t>vật</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lí</a:t>
            </a:r>
            <a:r>
              <a:rPr lang="en-US" sz="2800" dirty="0" smtClean="0">
                <a:solidFill>
                  <a:srgbClr val="002060"/>
                </a:solidFill>
                <a:latin typeface="Times New Roman" panose="02020603050405020304" pitchFamily="18" charset="0"/>
                <a:cs typeface="Times New Roman" panose="02020603050405020304" pitchFamily="18" charset="0"/>
              </a:rPr>
              <a:t>.</a:t>
            </a:r>
            <a:endParaRPr lang="en-US" sz="2800" dirty="0">
              <a:solidFill>
                <a:srgbClr val="00206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6966" y="770572"/>
            <a:ext cx="3614434" cy="4513547"/>
          </a:xfrm>
          <a:prstGeom prst="rect">
            <a:avLst/>
          </a:prstGeom>
        </p:spPr>
      </p:pic>
    </p:spTree>
    <p:extLst>
      <p:ext uri="{BB962C8B-B14F-4D97-AF65-F5344CB8AC3E}">
        <p14:creationId xmlns:p14="http://schemas.microsoft.com/office/powerpoint/2010/main" val="2490413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9" name="Content Placeholder 8"/>
          <p:cNvGraphicFramePr>
            <a:graphicFrameLocks noGrp="1"/>
          </p:cNvGraphicFramePr>
          <p:nvPr>
            <p:ph idx="1"/>
          </p:nvPr>
        </p:nvGraphicFramePr>
        <p:xfrm>
          <a:off x="2952750" y="2784951"/>
          <a:ext cx="6286500" cy="2432685"/>
        </p:xfrm>
        <a:graphic>
          <a:graphicData uri="http://schemas.openxmlformats.org/drawingml/2006/table">
            <a:tbl>
              <a:tblPr/>
              <a:tblGrid>
                <a:gridCol w="6286500">
                  <a:extLst>
                    <a:ext uri="{9D8B030D-6E8A-4147-A177-3AD203B41FA5}">
                      <a16:colId xmlns:a16="http://schemas.microsoft.com/office/drawing/2014/main" val="4285910783"/>
                    </a:ext>
                  </a:extLst>
                </a:gridCol>
              </a:tblGrid>
              <a:tr h="0">
                <a:tc>
                  <a:txBody>
                    <a:bodyPr/>
                    <a:lstStyle/>
                    <a:p>
                      <a:pPr algn="l"/>
                      <a:r>
                        <a:rPr lang="en-US" b="1">
                          <a:solidFill>
                            <a:srgbClr val="007F48"/>
                          </a:solidFill>
                          <a:effectLst/>
                        </a:rPr>
                        <a:t>GS. Ngô Bảo Châu - niềm tự hào của dân tộc Việt Nam</a:t>
                      </a:r>
                    </a:p>
                  </a:txBody>
                  <a:tcPr marL="95250" marR="95250" marT="142875" marB="95250" anchor="ctr">
                    <a:lnL>
                      <a:noFill/>
                    </a:lnL>
                    <a:lnR>
                      <a:noFill/>
                    </a:lnR>
                    <a:lnT>
                      <a:noFill/>
                    </a:lnT>
                    <a:lnB>
                      <a:noFill/>
                    </a:lnB>
                    <a:solidFill>
                      <a:srgbClr val="FFFFFF"/>
                    </a:solidFill>
                  </a:tcPr>
                </a:tc>
                <a:extLst>
                  <a:ext uri="{0D108BD9-81ED-4DB2-BD59-A6C34878D82A}">
                    <a16:rowId xmlns:a16="http://schemas.microsoft.com/office/drawing/2014/main" val="4122215982"/>
                  </a:ext>
                </a:extLst>
              </a:tr>
              <a:tr h="0">
                <a:tc>
                  <a:txBody>
                    <a:bodyPr/>
                    <a:lstStyle/>
                    <a:p>
                      <a:pPr algn="just"/>
                      <a:r>
                        <a:rPr lang="vi-VN" b="1" dirty="0">
                          <a:solidFill>
                            <a:srgbClr val="393939"/>
                          </a:solidFill>
                          <a:effectLst/>
                          <a:latin typeface="Arial" panose="020B0604020202020204" pitchFamily="34" charset="0"/>
                        </a:rPr>
                        <a:t>Cuối cùng thì bao nhiêu chờ mong, hồi hộp, kỳ vọng của đông đảo các thế hệ người Việt Nam đã được thỏa nguyện và niềm vui của cả dân tộc bùng vỡ khi GS. Ngô Bảo Châu - tài năng Việt đầu tiên được vinh danh ở diễn đàn khoa học hàng đầu thế giới về Toán học, sánh vai cùng những tên tuổi khoa học nổi tiếng nhất về lĩnh vực toán học trên thế giới.</a:t>
                      </a:r>
                    </a:p>
                  </a:txBody>
                  <a:tcPr marL="95250" marR="95250" marT="0" marB="0" anchor="ctr">
                    <a:lnL>
                      <a:noFill/>
                    </a:lnL>
                    <a:lnR>
                      <a:noFill/>
                    </a:lnR>
                    <a:lnT>
                      <a:noFill/>
                    </a:lnT>
                    <a:lnB>
                      <a:noFill/>
                    </a:lnB>
                    <a:solidFill>
                      <a:srgbClr val="FFFFFF"/>
                    </a:solidFill>
                  </a:tcPr>
                </a:tc>
                <a:extLst>
                  <a:ext uri="{0D108BD9-81ED-4DB2-BD59-A6C34878D82A}">
                    <a16:rowId xmlns:a16="http://schemas.microsoft.com/office/drawing/2014/main" val="4034769236"/>
                  </a:ext>
                </a:extLst>
              </a:tr>
            </a:tbl>
          </a:graphicData>
        </a:graphic>
      </p:graphicFrame>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12" y="0"/>
            <a:ext cx="12192000" cy="6858000"/>
          </a:xfrm>
          <a:prstGeom prst="rect">
            <a:avLst/>
          </a:prstGeom>
        </p:spPr>
      </p:pic>
      <p:pic>
        <p:nvPicPr>
          <p:cNvPr id="1028" name="Picture 4" descr="Káº¿t quáº£ hÃ¬nh áº£nh cho NhÃ  bÃ¡c há»c NgÃ´ Báº£o ChÃ¢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5077" y="635564"/>
            <a:ext cx="4262509" cy="546981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808763" y="1505243"/>
            <a:ext cx="343364" cy="369332"/>
          </a:xfrm>
          <a:prstGeom prst="rect">
            <a:avLst/>
          </a:prstGeom>
          <a:noFill/>
        </p:spPr>
        <p:txBody>
          <a:bodyPr wrap="none" rtlCol="0">
            <a:spAutoFit/>
          </a:bodyPr>
          <a:lstStyle/>
          <a:p>
            <a:r>
              <a:rPr lang="en-US" dirty="0"/>
              <a:t>   </a:t>
            </a:r>
          </a:p>
        </p:txBody>
      </p:sp>
      <p:graphicFrame>
        <p:nvGraphicFramePr>
          <p:cNvPr id="10" name="Table 9"/>
          <p:cNvGraphicFramePr>
            <a:graphicFrameLocks noGrp="1"/>
          </p:cNvGraphicFramePr>
          <p:nvPr>
            <p:extLst>
              <p:ext uri="{D42A27DB-BD31-4B8C-83A1-F6EECF244321}">
                <p14:modId xmlns:p14="http://schemas.microsoft.com/office/powerpoint/2010/main" val="3119664685"/>
              </p:ext>
            </p:extLst>
          </p:nvPr>
        </p:nvGraphicFramePr>
        <p:xfrm>
          <a:off x="5817326" y="675247"/>
          <a:ext cx="5113271" cy="3651885"/>
        </p:xfrm>
        <a:graphic>
          <a:graphicData uri="http://schemas.openxmlformats.org/drawingml/2006/table">
            <a:tbl>
              <a:tblPr/>
              <a:tblGrid>
                <a:gridCol w="5113271">
                  <a:extLst>
                    <a:ext uri="{9D8B030D-6E8A-4147-A177-3AD203B41FA5}">
                      <a16:colId xmlns:a16="http://schemas.microsoft.com/office/drawing/2014/main" val="2860285867"/>
                    </a:ext>
                  </a:extLst>
                </a:gridCol>
              </a:tblGrid>
              <a:tr h="329062">
                <a:tc>
                  <a:txBody>
                    <a:bodyPr/>
                    <a:lstStyle/>
                    <a:p>
                      <a:pPr algn="l"/>
                      <a:endParaRPr lang="en-US" sz="2800" b="1" dirty="0">
                        <a:solidFill>
                          <a:srgbClr val="007F48"/>
                        </a:solidFill>
                        <a:effectLst/>
                        <a:latin typeface="Times New Roman" panose="02020603050405020304" pitchFamily="18" charset="0"/>
                        <a:cs typeface="Times New Roman" panose="02020603050405020304" pitchFamily="18" charset="0"/>
                      </a:endParaRPr>
                    </a:p>
                  </a:txBody>
                  <a:tcPr marL="95250" marR="95250" marT="142875" marB="95250" anchor="ctr">
                    <a:lnL>
                      <a:noFill/>
                    </a:lnL>
                    <a:lnR>
                      <a:noFill/>
                    </a:lnR>
                    <a:lnT>
                      <a:noFill/>
                    </a:lnT>
                    <a:lnB>
                      <a:noFill/>
                    </a:lnB>
                    <a:solidFill>
                      <a:srgbClr val="FFFFFF"/>
                    </a:solidFill>
                  </a:tcPr>
                </a:tc>
                <a:extLst>
                  <a:ext uri="{0D108BD9-81ED-4DB2-BD59-A6C34878D82A}">
                    <a16:rowId xmlns:a16="http://schemas.microsoft.com/office/drawing/2014/main" val="739939655"/>
                  </a:ext>
                </a:extLst>
              </a:tr>
              <a:tr h="880759">
                <a:tc>
                  <a:txBody>
                    <a:bodyPr/>
                    <a:lstStyle/>
                    <a:p>
                      <a:pPr algn="just"/>
                      <a:r>
                        <a:rPr lang="en-US" sz="2800" b="0" dirty="0" err="1">
                          <a:solidFill>
                            <a:srgbClr val="002060"/>
                          </a:solidFill>
                          <a:effectLst/>
                          <a:latin typeface="Times New Roman" panose="02020603050405020304" pitchFamily="18" charset="0"/>
                          <a:cs typeface="Times New Roman" panose="02020603050405020304" pitchFamily="18" charset="0"/>
                        </a:rPr>
                        <a:t>Giáo</a:t>
                      </a:r>
                      <a:r>
                        <a:rPr lang="en-US" sz="2800" b="0" baseline="0" dirty="0">
                          <a:solidFill>
                            <a:srgbClr val="002060"/>
                          </a:solidFill>
                          <a:effectLst/>
                          <a:latin typeface="Times New Roman" panose="02020603050405020304" pitchFamily="18" charset="0"/>
                          <a:cs typeface="Times New Roman" panose="02020603050405020304" pitchFamily="18" charset="0"/>
                        </a:rPr>
                        <a:t> </a:t>
                      </a:r>
                      <a:r>
                        <a:rPr lang="en-US" sz="2800" b="0" baseline="0" dirty="0" err="1">
                          <a:solidFill>
                            <a:srgbClr val="002060"/>
                          </a:solidFill>
                          <a:effectLst/>
                          <a:latin typeface="Times New Roman" panose="02020603050405020304" pitchFamily="18" charset="0"/>
                          <a:cs typeface="Times New Roman" panose="02020603050405020304" pitchFamily="18" charset="0"/>
                        </a:rPr>
                        <a:t>sư</a:t>
                      </a:r>
                      <a:r>
                        <a:rPr lang="en-US" sz="2800" b="0" baseline="0" dirty="0">
                          <a:solidFill>
                            <a:srgbClr val="002060"/>
                          </a:solidFill>
                          <a:effectLst/>
                          <a:latin typeface="Times New Roman" panose="02020603050405020304" pitchFamily="18" charset="0"/>
                          <a:cs typeface="Times New Roman" panose="02020603050405020304" pitchFamily="18" charset="0"/>
                        </a:rPr>
                        <a:t> </a:t>
                      </a:r>
                      <a:r>
                        <a:rPr lang="vi-VN" sz="2800" b="0" dirty="0">
                          <a:solidFill>
                            <a:srgbClr val="002060"/>
                          </a:solidFill>
                          <a:effectLst/>
                          <a:latin typeface="Times New Roman" panose="02020603050405020304" pitchFamily="18" charset="0"/>
                          <a:cs typeface="Times New Roman" panose="02020603050405020304" pitchFamily="18" charset="0"/>
                        </a:rPr>
                        <a:t>Ngô Bảo Châu - tài năng Việt đầu tiên được vinh danh ở diễn đàn khoa học hàng đầu thế giới về Toán học, sánh vai cùng những tên tuổi khoa học nổi tiếng nhất về lĩnh vực toán học trên thế giới.</a:t>
                      </a:r>
                    </a:p>
                  </a:txBody>
                  <a:tcPr marL="95250" marR="95250" marT="0" marB="0" anchor="ctr">
                    <a:lnL>
                      <a:noFill/>
                    </a:lnL>
                    <a:lnR>
                      <a:noFill/>
                    </a:lnR>
                    <a:lnT>
                      <a:noFill/>
                    </a:lnT>
                    <a:lnB>
                      <a:noFill/>
                    </a:lnB>
                    <a:solidFill>
                      <a:srgbClr val="FFFFFF"/>
                    </a:solidFill>
                  </a:tcPr>
                </a:tc>
                <a:extLst>
                  <a:ext uri="{0D108BD9-81ED-4DB2-BD59-A6C34878D82A}">
                    <a16:rowId xmlns:a16="http://schemas.microsoft.com/office/drawing/2014/main" val="1624644187"/>
                  </a:ext>
                </a:extLst>
              </a:tr>
            </a:tbl>
          </a:graphicData>
        </a:graphic>
      </p:graphicFrame>
    </p:spTree>
    <p:extLst>
      <p:ext uri="{BB962C8B-B14F-4D97-AF65-F5344CB8AC3E}">
        <p14:creationId xmlns:p14="http://schemas.microsoft.com/office/powerpoint/2010/main" val="172034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wipe(down)">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1152524" y="659636"/>
            <a:ext cx="10201275" cy="1569660"/>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7: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Người</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chuyên</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sáng</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tác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ra</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tác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phẩm</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văn</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học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họ</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đã</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có</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tác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phẩm</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được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bố</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và</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được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độc</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giả</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thừa</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nhận</a:t>
            </a:r>
            <a:r>
              <a:rPr lang="en-US" sz="3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3200"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gồm</a:t>
            </a:r>
            <a:r>
              <a:rPr lang="en-US" sz="3200" dirty="0">
                <a:solidFill>
                  <a:srgbClr val="002060"/>
                </a:solidFill>
                <a:latin typeface="Cambria" panose="02040503050406030204" pitchFamily="18" charset="0"/>
                <a:ea typeface="Cambria" panose="02040503050406030204" pitchFamily="18" charset="0"/>
                <a:cs typeface="Times New Roman" panose="02020603050405020304" pitchFamily="18" charset="0"/>
              </a:rPr>
              <a:t> 6 </a:t>
            </a:r>
            <a:r>
              <a:rPr lang="en-US" sz="3200"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nh</a:t>
            </a:r>
            <a:r>
              <a:rPr lang="en-US" sz="3200"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3200"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7125613"/>
              </p:ext>
            </p:extLst>
          </p:nvPr>
        </p:nvGraphicFramePr>
        <p:xfrm>
          <a:off x="3962400" y="3620294"/>
          <a:ext cx="3903348"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63892">
                  <a:extLst>
                    <a:ext uri="{9D8B030D-6E8A-4147-A177-3AD203B41FA5}">
                      <a16:colId xmlns:a16="http://schemas.microsoft.com/office/drawing/2014/main" val="2934644576"/>
                    </a:ext>
                  </a:extLst>
                </a:gridCol>
                <a:gridCol w="637224">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tblGrid>
              <a:tr h="581314">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9124685"/>
              </p:ext>
            </p:extLst>
          </p:nvPr>
        </p:nvGraphicFramePr>
        <p:xfrm>
          <a:off x="3960055" y="3617948"/>
          <a:ext cx="3903348"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63892">
                  <a:extLst>
                    <a:ext uri="{9D8B030D-6E8A-4147-A177-3AD203B41FA5}">
                      <a16:colId xmlns:a16="http://schemas.microsoft.com/office/drawing/2014/main" val="2934644576"/>
                    </a:ext>
                  </a:extLst>
                </a:gridCol>
                <a:gridCol w="637224">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tblGrid>
              <a:tr h="581314">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À</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V</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Ă</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229166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838200" y="365125"/>
            <a:ext cx="10515600" cy="1325563"/>
          </a:xfrm>
        </p:spPr>
        <p:txBody>
          <a:bodyPr/>
          <a:lstStyle/>
          <a:p>
            <a:endParaRPr lang="en-US"/>
          </a:p>
        </p:txBody>
      </p:sp>
      <p:pic>
        <p:nvPicPr>
          <p:cNvPr id="11" name="Content Placeholder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1839119"/>
            <a:ext cx="4876800" cy="4324350"/>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085" y="-104503"/>
            <a:ext cx="12192000" cy="6858000"/>
          </a:xfrm>
          <a:prstGeom prst="rect">
            <a:avLst/>
          </a:prstGeom>
        </p:spPr>
      </p:pic>
      <p:sp>
        <p:nvSpPr>
          <p:cNvPr id="13" name="TextBox 12"/>
          <p:cNvSpPr txBox="1"/>
          <p:nvPr/>
        </p:nvSpPr>
        <p:spPr>
          <a:xfrm>
            <a:off x="5782490" y="1171234"/>
            <a:ext cx="5743303" cy="3108543"/>
          </a:xfrm>
          <a:prstGeom prst="rect">
            <a:avLst/>
          </a:prstGeom>
          <a:noFill/>
        </p:spPr>
        <p:txBody>
          <a:bodyPr wrap="square" rtlCol="0">
            <a:spAutoFit/>
          </a:bodyPr>
          <a:lstStyle/>
          <a:p>
            <a:pPr algn="just"/>
            <a:r>
              <a:rPr lang="vi-VN" sz="2800" dirty="0" smtClean="0">
                <a:latin typeface="Times New Roman" panose="02020603050405020304" pitchFamily="18" charset="0"/>
                <a:cs typeface="Times New Roman" panose="02020603050405020304" pitchFamily="18" charset="0"/>
              </a:rPr>
              <a:t>Nhà văn Tô Hoài ( 1920 – 2014) tên thật là Nguyễn Sen. Ông được nhà nước trao tặng Giải thưởng Hồ Chí Minh về văn học – Nghệ thuật  ( 1996) cho các tác phẩm: Xóm giếng, Dế mèn phiêu lưu ký,</a:t>
            </a:r>
            <a:r>
              <a:rPr lang="en-US" sz="2800" dirty="0" smtClean="0">
                <a:latin typeface="Times New Roman" panose="02020603050405020304" pitchFamily="18" charset="0"/>
                <a:cs typeface="Times New Roman" panose="02020603050405020304" pitchFamily="18" charset="0"/>
              </a:rPr>
              <a:t> </a:t>
            </a:r>
            <a:r>
              <a:rPr lang="vi-VN" sz="2800" dirty="0" smtClean="0">
                <a:latin typeface="Times New Roman" panose="02020603050405020304" pitchFamily="18" charset="0"/>
                <a:cs typeface="Times New Roman" panose="02020603050405020304" pitchFamily="18" charset="0"/>
              </a:rPr>
              <a:t>Vợ chồng A Phủ....</a:t>
            </a:r>
          </a:p>
          <a:p>
            <a:endParaRPr lang="en-US" sz="2800" b="1" dirty="0">
              <a:latin typeface="Times New Roman" panose="02020603050405020304" pitchFamily="18" charset="0"/>
              <a:cs typeface="Times New Roman" panose="02020603050405020304" pitchFamily="18" charset="0"/>
            </a:endParaRPr>
          </a:p>
        </p:txBody>
      </p:sp>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4993" y="1171234"/>
            <a:ext cx="4295504" cy="3634208"/>
          </a:xfrm>
          <a:prstGeom prst="rect">
            <a:avLst/>
          </a:prstGeom>
        </p:spPr>
      </p:pic>
    </p:spTree>
    <p:extLst>
      <p:ext uri="{BB962C8B-B14F-4D97-AF65-F5344CB8AC3E}">
        <p14:creationId xmlns:p14="http://schemas.microsoft.com/office/powerpoint/2010/main" val="9211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852903288"/>
              </p:ext>
            </p:extLst>
          </p:nvPr>
        </p:nvGraphicFramePr>
        <p:xfrm>
          <a:off x="935167" y="531506"/>
          <a:ext cx="10159553" cy="3492272"/>
        </p:xfrm>
        <a:graphic>
          <a:graphicData uri="http://schemas.openxmlformats.org/drawingml/2006/table">
            <a:tbl>
              <a:tblPr firstRow="1" bandRow="1">
                <a:tableStyleId>{5C22544A-7EE6-4342-B048-85BDC9FD1C3A}</a:tableStyleId>
              </a:tblPr>
              <a:tblGrid>
                <a:gridCol w="5015693">
                  <a:extLst>
                    <a:ext uri="{9D8B030D-6E8A-4147-A177-3AD203B41FA5}">
                      <a16:colId xmlns:a16="http://schemas.microsoft.com/office/drawing/2014/main" val="886575174"/>
                    </a:ext>
                  </a:extLst>
                </a:gridCol>
                <a:gridCol w="5143860">
                  <a:extLst>
                    <a:ext uri="{9D8B030D-6E8A-4147-A177-3AD203B41FA5}">
                      <a16:colId xmlns:a16="http://schemas.microsoft.com/office/drawing/2014/main" val="3554392063"/>
                    </a:ext>
                  </a:extLst>
                </a:gridCol>
              </a:tblGrid>
              <a:tr h="1025342">
                <a:tc>
                  <a:txBody>
                    <a:bodyPr/>
                    <a:lstStyle/>
                    <a:p>
                      <a:pPr algn="ctr"/>
                      <a:r>
                        <a:rPr lang="en-US" sz="3200" dirty="0" err="1">
                          <a:solidFill>
                            <a:srgbClr val="002060"/>
                          </a:solidFill>
                        </a:rPr>
                        <a:t>Từ</a:t>
                      </a:r>
                      <a:r>
                        <a:rPr lang="en-US" sz="3200" baseline="0" dirty="0">
                          <a:solidFill>
                            <a:srgbClr val="002060"/>
                          </a:solidFill>
                        </a:rPr>
                        <a:t> </a:t>
                      </a:r>
                      <a:r>
                        <a:rPr lang="en-US" sz="3200" baseline="0" dirty="0" err="1">
                          <a:solidFill>
                            <a:srgbClr val="002060"/>
                          </a:solidFill>
                        </a:rPr>
                        <a:t>chỉ</a:t>
                      </a:r>
                      <a:r>
                        <a:rPr lang="en-US" sz="3200" baseline="0" dirty="0">
                          <a:solidFill>
                            <a:srgbClr val="002060"/>
                          </a:solidFill>
                        </a:rPr>
                        <a:t> </a:t>
                      </a:r>
                      <a:r>
                        <a:rPr lang="en-US" sz="3200" baseline="0" dirty="0" err="1">
                          <a:solidFill>
                            <a:srgbClr val="002060"/>
                          </a:solidFill>
                        </a:rPr>
                        <a:t>trí</a:t>
                      </a:r>
                      <a:r>
                        <a:rPr lang="en-US" sz="3200" baseline="0" dirty="0">
                          <a:solidFill>
                            <a:srgbClr val="002060"/>
                          </a:solidFill>
                        </a:rPr>
                        <a:t> </a:t>
                      </a:r>
                      <a:r>
                        <a:rPr lang="en-US" sz="3200" baseline="0" dirty="0" err="1">
                          <a:solidFill>
                            <a:srgbClr val="002060"/>
                          </a:solidFill>
                        </a:rPr>
                        <a:t>thức</a:t>
                      </a:r>
                      <a:endParaRPr lang="en-US" sz="3200" dirty="0">
                        <a:solidFill>
                          <a:srgbClr val="002060"/>
                        </a:solidFill>
                      </a:endParaRPr>
                    </a:p>
                  </a:txBody>
                  <a:tcPr marT="45717" marB="45717">
                    <a:solidFill>
                      <a:schemeClr val="accent4"/>
                    </a:solidFill>
                  </a:tcPr>
                </a:tc>
                <a:tc>
                  <a:txBody>
                    <a:bodyPr/>
                    <a:lstStyle/>
                    <a:p>
                      <a:pPr marL="0" algn="ctr" defTabSz="914400" rtl="0" eaLnBrk="1" latinLnBrk="0" hangingPunct="1"/>
                      <a:r>
                        <a:rPr lang="en-US" sz="3200" b="1" kern="1200" dirty="0" err="1">
                          <a:solidFill>
                            <a:srgbClr val="002060"/>
                          </a:solidFill>
                          <a:latin typeface="+mn-lt"/>
                          <a:ea typeface="+mn-ea"/>
                          <a:cs typeface="+mn-cs"/>
                        </a:rPr>
                        <a:t>Từ</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chỉ</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hoạt</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động</a:t>
                      </a:r>
                      <a:r>
                        <a:rPr lang="en-US" sz="3200" b="1" kern="1200" dirty="0">
                          <a:solidFill>
                            <a:srgbClr val="002060"/>
                          </a:solidFill>
                          <a:latin typeface="+mn-lt"/>
                          <a:ea typeface="+mn-ea"/>
                          <a:cs typeface="+mn-cs"/>
                        </a:rPr>
                        <a:t> </a:t>
                      </a:r>
                    </a:p>
                    <a:p>
                      <a:pPr marL="0" algn="ctr" defTabSz="914400" rtl="0" eaLnBrk="1" latinLnBrk="0" hangingPunct="1"/>
                      <a:r>
                        <a:rPr lang="en-US" sz="3200" b="1" kern="1200" dirty="0" err="1">
                          <a:solidFill>
                            <a:srgbClr val="002060"/>
                          </a:solidFill>
                          <a:latin typeface="+mn-lt"/>
                          <a:ea typeface="+mn-ea"/>
                          <a:cs typeface="+mn-cs"/>
                        </a:rPr>
                        <a:t>của</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trí</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thức</a:t>
                      </a:r>
                      <a:endParaRPr lang="en-US" sz="3200" b="1" kern="1200" dirty="0">
                        <a:solidFill>
                          <a:srgbClr val="002060"/>
                        </a:solidFill>
                        <a:latin typeface="+mn-lt"/>
                        <a:ea typeface="+mn-ea"/>
                        <a:cs typeface="+mn-cs"/>
                      </a:endParaRPr>
                    </a:p>
                  </a:txBody>
                  <a:tcPr marT="45717" marB="45717">
                    <a:solidFill>
                      <a:schemeClr val="accent4"/>
                    </a:solidFill>
                  </a:tcPr>
                </a:tc>
                <a:extLst>
                  <a:ext uri="{0D108BD9-81ED-4DB2-BD59-A6C34878D82A}">
                    <a16:rowId xmlns:a16="http://schemas.microsoft.com/office/drawing/2014/main" val="762266155"/>
                  </a:ext>
                </a:extLst>
              </a:tr>
              <a:tr h="694585">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708970195"/>
                  </a:ext>
                </a:extLst>
              </a:tr>
              <a:tr h="694585">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721192051"/>
                  </a:ext>
                </a:extLst>
              </a:tr>
              <a:tr h="402422">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551430478"/>
                  </a:ext>
                </a:extLst>
              </a:tr>
              <a:tr h="402422">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4089455195"/>
                  </a:ext>
                </a:extLst>
              </a:tr>
            </a:tbl>
          </a:graphicData>
        </a:graphic>
      </p:graphicFrame>
      <p:cxnSp>
        <p:nvCxnSpPr>
          <p:cNvPr id="6" name="Straight Connector 5"/>
          <p:cNvCxnSpPr/>
          <p:nvPr/>
        </p:nvCxnSpPr>
        <p:spPr>
          <a:xfrm>
            <a:off x="5927859" y="531506"/>
            <a:ext cx="20096" cy="348574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047426" y="4337287"/>
            <a:ext cx="9935034" cy="132343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Kiến</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trúc</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sư</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chăm</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sóc</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sức</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khỏe</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dạy</a:t>
            </a:r>
            <a:r>
              <a:rPr lang="en-US" sz="4000" cap="none" spc="0" dirty="0" smtClean="0">
                <a:ln/>
                <a:solidFill>
                  <a:srgbClr val="002060"/>
                </a:solidFill>
                <a:effectLst/>
                <a:latin typeface="Times New Roman" panose="02020603050405020304" pitchFamily="18" charset="0"/>
                <a:cs typeface="Times New Roman" panose="02020603050405020304" pitchFamily="18" charset="0"/>
              </a:rPr>
              <a:t> </a:t>
            </a:r>
            <a:r>
              <a:rPr lang="en-US" sz="4000" cap="none" spc="0" dirty="0" err="1" smtClean="0">
                <a:ln/>
                <a:solidFill>
                  <a:srgbClr val="002060"/>
                </a:solidFill>
                <a:effectLst/>
                <a:latin typeface="Times New Roman" panose="02020603050405020304" pitchFamily="18" charset="0"/>
                <a:cs typeface="Times New Roman" panose="02020603050405020304" pitchFamily="18" charset="0"/>
              </a:rPr>
              <a:t>học</a:t>
            </a:r>
            <a:r>
              <a:rPr lang="en-US" sz="4000" dirty="0" smtClean="0">
                <a:ln/>
                <a:solidFill>
                  <a:srgbClr val="002060"/>
                </a:solidFill>
                <a:latin typeface="Times New Roman" panose="02020603050405020304" pitchFamily="18" charset="0"/>
                <a:cs typeface="Times New Roman" panose="02020603050405020304" pitchFamily="18" charset="0"/>
              </a:rPr>
              <a:t>, </a:t>
            </a:r>
          </a:p>
          <a:p>
            <a:pPr algn="ctr"/>
            <a:r>
              <a:rPr lang="en-US" sz="4000" dirty="0" err="1" smtClean="0">
                <a:ln/>
                <a:solidFill>
                  <a:srgbClr val="002060"/>
                </a:solidFill>
                <a:latin typeface="Times New Roman" panose="02020603050405020304" pitchFamily="18" charset="0"/>
                <a:cs typeface="Times New Roman" panose="02020603050405020304" pitchFamily="18" charset="0"/>
              </a:rPr>
              <a:t>kế</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toán</a:t>
            </a:r>
            <a:r>
              <a:rPr lang="en-US" sz="4000" dirty="0" smtClean="0">
                <a:ln/>
                <a:solidFill>
                  <a:srgbClr val="002060"/>
                </a:solidFill>
                <a:latin typeface="Times New Roman" panose="02020603050405020304" pitchFamily="18" charset="0"/>
                <a:cs typeface="Times New Roman" panose="02020603050405020304" pitchFamily="18" charset="0"/>
              </a:rPr>
              <a:t>, phi </a:t>
            </a:r>
            <a:r>
              <a:rPr lang="en-US" sz="4000" dirty="0" err="1" smtClean="0">
                <a:ln/>
                <a:solidFill>
                  <a:srgbClr val="002060"/>
                </a:solidFill>
                <a:latin typeface="Times New Roman" panose="02020603050405020304" pitchFamily="18" charset="0"/>
                <a:cs typeface="Times New Roman" panose="02020603050405020304" pitchFamily="18" charset="0"/>
              </a:rPr>
              <a:t>hành</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gia</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nhà</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khoa</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học</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nhà</a:t>
            </a:r>
            <a:r>
              <a:rPr lang="en-US" sz="4000" dirty="0" smtClean="0">
                <a:ln/>
                <a:solidFill>
                  <a:srgbClr val="002060"/>
                </a:solidFill>
                <a:latin typeface="Times New Roman" panose="02020603050405020304" pitchFamily="18" charset="0"/>
                <a:cs typeface="Times New Roman" panose="02020603050405020304" pitchFamily="18" charset="0"/>
              </a:rPr>
              <a:t> </a:t>
            </a:r>
            <a:r>
              <a:rPr lang="en-US" sz="4000" dirty="0" err="1" smtClean="0">
                <a:ln/>
                <a:solidFill>
                  <a:srgbClr val="002060"/>
                </a:solidFill>
                <a:latin typeface="Times New Roman" panose="02020603050405020304" pitchFamily="18" charset="0"/>
                <a:cs typeface="Times New Roman" panose="02020603050405020304" pitchFamily="18" charset="0"/>
              </a:rPr>
              <a:t>văn</a:t>
            </a:r>
            <a:endParaRPr lang="en-US" sz="4000" cap="none" spc="0" dirty="0">
              <a:ln/>
              <a:solidFill>
                <a:srgbClr val="00206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2008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760516857"/>
              </p:ext>
            </p:extLst>
          </p:nvPr>
        </p:nvGraphicFramePr>
        <p:xfrm>
          <a:off x="1083212" y="1010477"/>
          <a:ext cx="10159553" cy="5046734"/>
        </p:xfrm>
        <a:graphic>
          <a:graphicData uri="http://schemas.openxmlformats.org/drawingml/2006/table">
            <a:tbl>
              <a:tblPr firstRow="1" bandRow="1">
                <a:tableStyleId>{5C22544A-7EE6-4342-B048-85BDC9FD1C3A}</a:tableStyleId>
              </a:tblPr>
              <a:tblGrid>
                <a:gridCol w="5015693">
                  <a:extLst>
                    <a:ext uri="{9D8B030D-6E8A-4147-A177-3AD203B41FA5}">
                      <a16:colId xmlns:a16="http://schemas.microsoft.com/office/drawing/2014/main" val="886575174"/>
                    </a:ext>
                  </a:extLst>
                </a:gridCol>
                <a:gridCol w="5143860">
                  <a:extLst>
                    <a:ext uri="{9D8B030D-6E8A-4147-A177-3AD203B41FA5}">
                      <a16:colId xmlns:a16="http://schemas.microsoft.com/office/drawing/2014/main" val="3554392063"/>
                    </a:ext>
                  </a:extLst>
                </a:gridCol>
              </a:tblGrid>
              <a:tr h="1025342">
                <a:tc>
                  <a:txBody>
                    <a:bodyPr/>
                    <a:lstStyle/>
                    <a:p>
                      <a:pPr algn="ctr"/>
                      <a:r>
                        <a:rPr lang="en-US" sz="3200" dirty="0" err="1">
                          <a:solidFill>
                            <a:srgbClr val="002060"/>
                          </a:solidFill>
                        </a:rPr>
                        <a:t>Từ</a:t>
                      </a:r>
                      <a:r>
                        <a:rPr lang="en-US" sz="3200" baseline="0" dirty="0">
                          <a:solidFill>
                            <a:srgbClr val="002060"/>
                          </a:solidFill>
                        </a:rPr>
                        <a:t> </a:t>
                      </a:r>
                      <a:r>
                        <a:rPr lang="en-US" sz="3200" baseline="0" dirty="0" err="1">
                          <a:solidFill>
                            <a:srgbClr val="002060"/>
                          </a:solidFill>
                        </a:rPr>
                        <a:t>chỉ</a:t>
                      </a:r>
                      <a:r>
                        <a:rPr lang="en-US" sz="3200" baseline="0" dirty="0">
                          <a:solidFill>
                            <a:srgbClr val="002060"/>
                          </a:solidFill>
                        </a:rPr>
                        <a:t> </a:t>
                      </a:r>
                      <a:r>
                        <a:rPr lang="en-US" sz="3200" baseline="0" dirty="0" err="1">
                          <a:solidFill>
                            <a:srgbClr val="002060"/>
                          </a:solidFill>
                        </a:rPr>
                        <a:t>trí</a:t>
                      </a:r>
                      <a:r>
                        <a:rPr lang="en-US" sz="3200" baseline="0" dirty="0">
                          <a:solidFill>
                            <a:srgbClr val="002060"/>
                          </a:solidFill>
                        </a:rPr>
                        <a:t> </a:t>
                      </a:r>
                      <a:r>
                        <a:rPr lang="en-US" sz="3200" baseline="0" dirty="0" err="1">
                          <a:solidFill>
                            <a:srgbClr val="002060"/>
                          </a:solidFill>
                        </a:rPr>
                        <a:t>thức</a:t>
                      </a:r>
                      <a:endParaRPr lang="en-US" sz="3200" dirty="0">
                        <a:solidFill>
                          <a:srgbClr val="002060"/>
                        </a:solidFill>
                      </a:endParaRPr>
                    </a:p>
                  </a:txBody>
                  <a:tcPr marT="45717" marB="45717">
                    <a:solidFill>
                      <a:schemeClr val="accent4"/>
                    </a:solidFill>
                  </a:tcPr>
                </a:tc>
                <a:tc>
                  <a:txBody>
                    <a:bodyPr/>
                    <a:lstStyle/>
                    <a:p>
                      <a:pPr marL="0" algn="ctr" defTabSz="914400" rtl="0" eaLnBrk="1" latinLnBrk="0" hangingPunct="1"/>
                      <a:r>
                        <a:rPr lang="en-US" sz="3200" b="1" kern="1200" dirty="0" err="1">
                          <a:solidFill>
                            <a:srgbClr val="002060"/>
                          </a:solidFill>
                          <a:latin typeface="+mn-lt"/>
                          <a:ea typeface="+mn-ea"/>
                          <a:cs typeface="+mn-cs"/>
                        </a:rPr>
                        <a:t>Từ</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chỉ</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hoạt</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động</a:t>
                      </a:r>
                      <a:r>
                        <a:rPr lang="en-US" sz="3200" b="1" kern="1200" dirty="0">
                          <a:solidFill>
                            <a:srgbClr val="002060"/>
                          </a:solidFill>
                          <a:latin typeface="+mn-lt"/>
                          <a:ea typeface="+mn-ea"/>
                          <a:cs typeface="+mn-cs"/>
                        </a:rPr>
                        <a:t> </a:t>
                      </a:r>
                    </a:p>
                    <a:p>
                      <a:pPr marL="0" algn="ctr" defTabSz="914400" rtl="0" eaLnBrk="1" latinLnBrk="0" hangingPunct="1"/>
                      <a:r>
                        <a:rPr lang="en-US" sz="3200" b="1" kern="1200" dirty="0" err="1">
                          <a:solidFill>
                            <a:srgbClr val="002060"/>
                          </a:solidFill>
                          <a:latin typeface="+mn-lt"/>
                          <a:ea typeface="+mn-ea"/>
                          <a:cs typeface="+mn-cs"/>
                        </a:rPr>
                        <a:t>của</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trí</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thức</a:t>
                      </a:r>
                      <a:endParaRPr lang="en-US" sz="3200" b="1" kern="1200" dirty="0">
                        <a:solidFill>
                          <a:srgbClr val="002060"/>
                        </a:solidFill>
                        <a:latin typeface="+mn-lt"/>
                        <a:ea typeface="+mn-ea"/>
                        <a:cs typeface="+mn-cs"/>
                      </a:endParaRPr>
                    </a:p>
                  </a:txBody>
                  <a:tcPr marT="45717" marB="45717">
                    <a:solidFill>
                      <a:schemeClr val="accent4"/>
                    </a:solidFill>
                  </a:tcPr>
                </a:tc>
                <a:extLst>
                  <a:ext uri="{0D108BD9-81ED-4DB2-BD59-A6C34878D82A}">
                    <a16:rowId xmlns:a16="http://schemas.microsoft.com/office/drawing/2014/main" val="762266155"/>
                  </a:ext>
                </a:extLst>
              </a:tr>
              <a:tr h="694585">
                <a:tc>
                  <a:txBody>
                    <a:bodyPr/>
                    <a:lstStyle/>
                    <a:p>
                      <a:r>
                        <a:rPr lang="en-US" sz="2800" dirty="0" err="1" smtClean="0">
                          <a:latin typeface="Cambria" panose="02040503050406030204" pitchFamily="18" charset="0"/>
                          <a:ea typeface="Cambria" panose="02040503050406030204" pitchFamily="18" charset="0"/>
                        </a:rPr>
                        <a:t>Nhà</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khoa</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học</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708970195"/>
                  </a:ext>
                </a:extLst>
              </a:tr>
              <a:tr h="694585">
                <a:tc>
                  <a:txBody>
                    <a:bodyPr/>
                    <a:lstStyle/>
                    <a:p>
                      <a:r>
                        <a:rPr lang="en-US" sz="2800" dirty="0" smtClean="0">
                          <a:latin typeface="Cambria" panose="02040503050406030204" pitchFamily="18" charset="0"/>
                          <a:ea typeface="Cambria" panose="02040503050406030204" pitchFamily="18" charset="0"/>
                        </a:rPr>
                        <a:t>Phi</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hành</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gia</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721192051"/>
                  </a:ext>
                </a:extLst>
              </a:tr>
              <a:tr h="402422">
                <a:tc>
                  <a:txBody>
                    <a:bodyPr/>
                    <a:lstStyle/>
                    <a:p>
                      <a:r>
                        <a:rPr lang="en-US" sz="2800" dirty="0" err="1" smtClean="0">
                          <a:latin typeface="Cambria" panose="02040503050406030204" pitchFamily="18" charset="0"/>
                          <a:ea typeface="Cambria" panose="02040503050406030204" pitchFamily="18" charset="0"/>
                        </a:rPr>
                        <a:t>Nhà</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văn</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551430478"/>
                  </a:ext>
                </a:extLst>
              </a:tr>
              <a:tr h="402422">
                <a:tc>
                  <a:txBody>
                    <a:bodyPr/>
                    <a:lstStyle/>
                    <a:p>
                      <a:r>
                        <a:rPr lang="en-US" sz="2800" dirty="0" err="1" smtClean="0">
                          <a:latin typeface="Cambria" panose="02040503050406030204" pitchFamily="18" charset="0"/>
                          <a:ea typeface="Cambria" panose="02040503050406030204" pitchFamily="18" charset="0"/>
                        </a:rPr>
                        <a:t>Kiến</a:t>
                      </a:r>
                      <a:r>
                        <a:rPr lang="en-US" sz="2800" dirty="0" smtClean="0">
                          <a:latin typeface="Cambria" panose="02040503050406030204" pitchFamily="18" charset="0"/>
                          <a:ea typeface="Cambria" panose="02040503050406030204" pitchFamily="18" charset="0"/>
                        </a:rPr>
                        <a:t> </a:t>
                      </a:r>
                      <a:r>
                        <a:rPr lang="en-US" sz="2800" dirty="0" err="1" smtClean="0">
                          <a:latin typeface="Cambria" panose="02040503050406030204" pitchFamily="18" charset="0"/>
                          <a:ea typeface="Cambria" panose="02040503050406030204" pitchFamily="18" charset="0"/>
                        </a:rPr>
                        <a:t>trúc</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sư</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4089455195"/>
                  </a:ext>
                </a:extLst>
              </a:tr>
              <a:tr h="402422">
                <a:tc>
                  <a:txBody>
                    <a:bodyPr/>
                    <a:lstStyle/>
                    <a:p>
                      <a:r>
                        <a:rPr lang="en-US" sz="2800" dirty="0" err="1" smtClean="0">
                          <a:latin typeface="Cambria" panose="02040503050406030204" pitchFamily="18" charset="0"/>
                          <a:ea typeface="Cambria" panose="02040503050406030204" pitchFamily="18" charset="0"/>
                        </a:rPr>
                        <a:t>Kế</a:t>
                      </a:r>
                      <a:r>
                        <a:rPr lang="en-US" sz="2800" dirty="0" smtClean="0">
                          <a:latin typeface="Cambria" panose="02040503050406030204" pitchFamily="18" charset="0"/>
                          <a:ea typeface="Cambria" panose="02040503050406030204" pitchFamily="18" charset="0"/>
                        </a:rPr>
                        <a:t> </a:t>
                      </a:r>
                      <a:r>
                        <a:rPr lang="en-US" sz="2800" dirty="0" err="1" smtClean="0">
                          <a:latin typeface="Cambria" panose="02040503050406030204" pitchFamily="18" charset="0"/>
                          <a:ea typeface="Cambria" panose="02040503050406030204" pitchFamily="18" charset="0"/>
                        </a:rPr>
                        <a:t>toán</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085972550"/>
                  </a:ext>
                </a:extLst>
              </a:tr>
              <a:tr h="402422">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smtClean="0">
                          <a:latin typeface="Cambria" panose="02040503050406030204" pitchFamily="18" charset="0"/>
                          <a:ea typeface="Cambria" panose="02040503050406030204" pitchFamily="18" charset="0"/>
                        </a:rPr>
                        <a:t>Chăm</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sóc</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sức</a:t>
                      </a:r>
                      <a:r>
                        <a:rPr lang="en-US" sz="2800" baseline="0" dirty="0" smtClean="0">
                          <a:latin typeface="Cambria" panose="02040503050406030204" pitchFamily="18" charset="0"/>
                          <a:ea typeface="Cambria" panose="02040503050406030204" pitchFamily="18" charset="0"/>
                        </a:rPr>
                        <a:t> </a:t>
                      </a:r>
                      <a:r>
                        <a:rPr lang="en-US" sz="2800" baseline="0" dirty="0" err="1" smtClean="0">
                          <a:latin typeface="Cambria" panose="02040503050406030204" pitchFamily="18" charset="0"/>
                          <a:ea typeface="Cambria" panose="02040503050406030204" pitchFamily="18" charset="0"/>
                        </a:rPr>
                        <a:t>khỏe</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2080065849"/>
                  </a:ext>
                </a:extLst>
              </a:tr>
              <a:tr h="402422">
                <a:tc>
                  <a:txBody>
                    <a:bodyPr/>
                    <a:lstStyle/>
                    <a:p>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smtClean="0">
                          <a:latin typeface="Cambria" panose="02040503050406030204" pitchFamily="18" charset="0"/>
                          <a:ea typeface="Cambria" panose="02040503050406030204" pitchFamily="18" charset="0"/>
                        </a:rPr>
                        <a:t>Dạy</a:t>
                      </a:r>
                      <a:r>
                        <a:rPr lang="en-US" sz="2800" dirty="0" smtClean="0">
                          <a:latin typeface="Cambria" panose="02040503050406030204" pitchFamily="18" charset="0"/>
                          <a:ea typeface="Cambria" panose="02040503050406030204" pitchFamily="18" charset="0"/>
                        </a:rPr>
                        <a:t> </a:t>
                      </a:r>
                      <a:r>
                        <a:rPr lang="en-US" sz="2800" dirty="0" err="1" smtClean="0">
                          <a:latin typeface="Cambria" panose="02040503050406030204" pitchFamily="18" charset="0"/>
                          <a:ea typeface="Cambria" panose="02040503050406030204" pitchFamily="18" charset="0"/>
                        </a:rPr>
                        <a:t>học</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765875553"/>
                  </a:ext>
                </a:extLst>
              </a:tr>
            </a:tbl>
          </a:graphicData>
        </a:graphic>
      </p:graphicFrame>
      <p:cxnSp>
        <p:nvCxnSpPr>
          <p:cNvPr id="6" name="Straight Connector 5"/>
          <p:cNvCxnSpPr/>
          <p:nvPr/>
        </p:nvCxnSpPr>
        <p:spPr>
          <a:xfrm>
            <a:off x="6084611" y="1010477"/>
            <a:ext cx="0" cy="5046734"/>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8204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2" name="Rectangle 1"/>
          <p:cNvSpPr/>
          <p:nvPr/>
        </p:nvSpPr>
        <p:spPr>
          <a:xfrm>
            <a:off x="1181468" y="476684"/>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1: </a:t>
            </a:r>
          </a:p>
        </p:txBody>
      </p:sp>
      <p:sp>
        <p:nvSpPr>
          <p:cNvPr id="3" name="TextBox 2"/>
          <p:cNvSpPr txBox="1"/>
          <p:nvPr/>
        </p:nvSpPr>
        <p:spPr>
          <a:xfrm>
            <a:off x="1271452" y="1400014"/>
            <a:ext cx="9840686" cy="2554545"/>
          </a:xfrm>
          <a:prstGeom prst="rect">
            <a:avLst/>
          </a:prstGeom>
          <a:noFill/>
        </p:spPr>
        <p:txBody>
          <a:bodyPr wrap="square" rtlCol="0">
            <a:spAutoFit/>
          </a:bodyPr>
          <a:lstStyle/>
          <a:p>
            <a:r>
              <a:rPr lang="en-US" sz="3200" b="1" dirty="0" err="1">
                <a:solidFill>
                  <a:srgbClr val="002060"/>
                </a:solidFill>
                <a:latin typeface="Times New Roman" panose="02020603050405020304" pitchFamily="18" charset="0"/>
                <a:cs typeface="Times New Roman" panose="02020603050405020304" pitchFamily="18" charset="0"/>
              </a:rPr>
              <a:t>Dựa</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những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bài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tập</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đọc</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chính</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tả</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đã</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học</a:t>
            </a:r>
            <a:r>
              <a:rPr lang="en-US" sz="3200" b="1" dirty="0">
                <a:solidFill>
                  <a:srgbClr val="002060"/>
                </a:solidFill>
                <a:latin typeface="Times New Roman" panose="02020603050405020304" pitchFamily="18" charset="0"/>
                <a:cs typeface="Times New Roman" panose="02020603050405020304" pitchFamily="18" charset="0"/>
              </a:rPr>
              <a:t> ở </a:t>
            </a:r>
            <a:r>
              <a:rPr lang="en-US" sz="3200" b="1" dirty="0" err="1">
                <a:solidFill>
                  <a:srgbClr val="002060"/>
                </a:solidFill>
                <a:latin typeface="Times New Roman" panose="02020603050405020304" pitchFamily="18" charset="0"/>
                <a:cs typeface="Times New Roman" panose="02020603050405020304" pitchFamily="18" charset="0"/>
              </a:rPr>
              <a:t>các</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tuần</a:t>
            </a:r>
            <a:r>
              <a:rPr lang="en-US" sz="3200" b="1" dirty="0">
                <a:solidFill>
                  <a:srgbClr val="002060"/>
                </a:solidFill>
                <a:latin typeface="Times New Roman" panose="02020603050405020304" pitchFamily="18" charset="0"/>
                <a:cs typeface="Times New Roman" panose="02020603050405020304" pitchFamily="18" charset="0"/>
              </a:rPr>
              <a:t> 21, 22, con </a:t>
            </a:r>
            <a:r>
              <a:rPr lang="en-US" sz="3200" b="1" dirty="0" err="1">
                <a:solidFill>
                  <a:srgbClr val="002060"/>
                </a:solidFill>
                <a:latin typeface="Times New Roman" panose="02020603050405020304" pitchFamily="18" charset="0"/>
                <a:cs typeface="Times New Roman" panose="02020603050405020304" pitchFamily="18" charset="0"/>
              </a:rPr>
              <a:t>hãy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tìm</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các</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từ</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ngữ</a:t>
            </a:r>
            <a:r>
              <a:rPr lang="en-US" sz="3200" b="1" dirty="0">
                <a:solidFill>
                  <a:srgbClr val="002060"/>
                </a:solidFill>
                <a:latin typeface="Times New Roman" panose="02020603050405020304" pitchFamily="18" charset="0"/>
                <a:cs typeface="Times New Roman" panose="02020603050405020304" pitchFamily="18" charset="0"/>
              </a:rPr>
              <a:t>:</a:t>
            </a:r>
          </a:p>
          <a:p>
            <a:endParaRPr lang="en-US" sz="3200" b="1" dirty="0">
              <a:solidFill>
                <a:srgbClr val="002060"/>
              </a:solidFill>
              <a:latin typeface="Times New Roman" panose="02020603050405020304" pitchFamily="18" charset="0"/>
              <a:cs typeface="Times New Roman" panose="02020603050405020304" pitchFamily="18" charset="0"/>
            </a:endParaRPr>
          </a:p>
          <a:p>
            <a:pPr marL="514350" indent="-514350">
              <a:buAutoNum type="alphaLcParenR"/>
            </a:pPr>
            <a:r>
              <a:rPr lang="en-US" sz="3200" dirty="0" err="1">
                <a:solidFill>
                  <a:srgbClr val="002060"/>
                </a:solidFill>
                <a:latin typeface="Times New Roman" panose="02020603050405020304" pitchFamily="18" charset="0"/>
                <a:cs typeface="Times New Roman" panose="02020603050405020304" pitchFamily="18" charset="0"/>
              </a:rPr>
              <a:t>Chỉ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trí</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thức</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buAutoNum type="alphaLcParenR"/>
            </a:pPr>
            <a:r>
              <a:rPr lang="en-US" sz="3200" dirty="0" err="1">
                <a:solidFill>
                  <a:srgbClr val="002060"/>
                </a:solidFill>
                <a:latin typeface="Times New Roman" panose="02020603050405020304" pitchFamily="18" charset="0"/>
                <a:cs typeface="Times New Roman" panose="02020603050405020304" pitchFamily="18" charset="0"/>
              </a:rPr>
              <a:t>Chỉ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hoạt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động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trí</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thức</a:t>
            </a:r>
            <a:r>
              <a:rPr lang="en-US" sz="32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59902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4379586" y="990489"/>
            <a:ext cx="3084499"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MỤC TIÊU</a:t>
            </a:r>
          </a:p>
        </p:txBody>
      </p:sp>
      <p:sp>
        <p:nvSpPr>
          <p:cNvPr id="5" name="TextBox 1"/>
          <p:cNvSpPr txBox="1">
            <a:spLocks noChangeArrowheads="1"/>
          </p:cNvSpPr>
          <p:nvPr/>
        </p:nvSpPr>
        <p:spPr bwMode="auto">
          <a:xfrm>
            <a:off x="1297577" y="2205446"/>
            <a:ext cx="9762309"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buFontTx/>
              <a:buChar char="-"/>
            </a:pPr>
            <a:r>
              <a:rPr lang="en-US" altLang="en-US" sz="3600" dirty="0" err="1">
                <a:solidFill>
                  <a:srgbClr val="002060"/>
                </a:solidFill>
                <a:latin typeface="Times New Roman" panose="02020603050405020304" pitchFamily="18" charset="0"/>
                <a:cs typeface="Times New Roman" panose="02020603050405020304" pitchFamily="18" charset="0"/>
              </a:rPr>
              <a:t>Tìm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được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các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từ</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ngữ</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thuộc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chủ</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điểm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Sáng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tạo</a:t>
            </a:r>
            <a:endParaRPr lang="en-US" altLang="en-US" sz="3600" dirty="0">
              <a:solidFill>
                <a:srgbClr val="002060"/>
              </a:solidFill>
              <a:latin typeface="Times New Roman" panose="02020603050405020304" pitchFamily="18" charset="0"/>
              <a:cs typeface="Times New Roman" panose="02020603050405020304" pitchFamily="18" charset="0"/>
            </a:endParaRPr>
          </a:p>
          <a:p>
            <a:pPr eaLnBrk="1" hangingPunct="1">
              <a:buFontTx/>
              <a:buChar char="-"/>
            </a:pPr>
            <a:r>
              <a:rPr lang="en-US" altLang="en-US" sz="3600" dirty="0" err="1">
                <a:solidFill>
                  <a:srgbClr val="002060"/>
                </a:solidFill>
                <a:latin typeface="Times New Roman" panose="02020603050405020304" pitchFamily="18" charset="0"/>
                <a:cs typeface="Times New Roman" panose="02020603050405020304" pitchFamily="18" charset="0"/>
              </a:rPr>
              <a:t>Điền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đúng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dấu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phẩy</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dấu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chấm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chấm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hỏi</a:t>
            </a:r>
            <a:endParaRPr lang="en-US" altLang="en-US" sz="3600" dirty="0">
              <a:solidFill>
                <a:srgbClr val="002060"/>
              </a:solidFill>
              <a:latin typeface="Times New Roman" panose="02020603050405020304" pitchFamily="18" charset="0"/>
              <a:cs typeface="Times New Roman" panose="02020603050405020304" pitchFamily="18" charset="0"/>
            </a:endParaRPr>
          </a:p>
          <a:p>
            <a:pPr eaLnBrk="1" hangingPunct="1">
              <a:buFontTx/>
              <a:buChar char="-"/>
            </a:pPr>
            <a:r>
              <a:rPr lang="en-US" altLang="en-US" sz="3600" dirty="0" err="1">
                <a:solidFill>
                  <a:srgbClr val="002060"/>
                </a:solidFill>
                <a:latin typeface="Times New Roman" panose="02020603050405020304" pitchFamily="18" charset="0"/>
                <a:cs typeface="Times New Roman" panose="02020603050405020304" pitchFamily="18" charset="0"/>
              </a:rPr>
              <a:t>Hiểu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tác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dụng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dấu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phẩy</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dấu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chấm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chấm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hỏi</a:t>
            </a:r>
            <a:endParaRPr lang="en-US" altLang="en-US" sz="3600" dirty="0">
              <a:solidFill>
                <a:srgbClr val="002060"/>
              </a:solidFill>
            </a:endParaRPr>
          </a:p>
        </p:txBody>
      </p:sp>
    </p:spTree>
    <p:extLst>
      <p:ext uri="{BB962C8B-B14F-4D97-AF65-F5344CB8AC3E}">
        <p14:creationId xmlns:p14="http://schemas.microsoft.com/office/powerpoint/2010/main" val="3917537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955045" y="281972"/>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1: </a:t>
            </a:r>
          </a:p>
        </p:txBody>
      </p:sp>
      <p:graphicFrame>
        <p:nvGraphicFramePr>
          <p:cNvPr id="5" name="Table 4"/>
          <p:cNvGraphicFramePr>
            <a:graphicFrameLocks noGrp="1"/>
          </p:cNvGraphicFramePr>
          <p:nvPr>
            <p:extLst>
              <p:ext uri="{D42A27DB-BD31-4B8C-83A1-F6EECF244321}">
                <p14:modId xmlns:p14="http://schemas.microsoft.com/office/powerpoint/2010/main" val="2160511038"/>
              </p:ext>
            </p:extLst>
          </p:nvPr>
        </p:nvGraphicFramePr>
        <p:xfrm>
          <a:off x="955045" y="1010477"/>
          <a:ext cx="10287720" cy="4937724"/>
        </p:xfrm>
        <a:graphic>
          <a:graphicData uri="http://schemas.openxmlformats.org/drawingml/2006/table">
            <a:tbl>
              <a:tblPr firstRow="1" bandRow="1">
                <a:tableStyleId>{5C22544A-7EE6-4342-B048-85BDC9FD1C3A}</a:tableStyleId>
              </a:tblPr>
              <a:tblGrid>
                <a:gridCol w="5143860">
                  <a:extLst>
                    <a:ext uri="{9D8B030D-6E8A-4147-A177-3AD203B41FA5}">
                      <a16:colId xmlns:a16="http://schemas.microsoft.com/office/drawing/2014/main" val="886575174"/>
                    </a:ext>
                  </a:extLst>
                </a:gridCol>
                <a:gridCol w="5143860">
                  <a:extLst>
                    <a:ext uri="{9D8B030D-6E8A-4147-A177-3AD203B41FA5}">
                      <a16:colId xmlns:a16="http://schemas.microsoft.com/office/drawing/2014/main" val="3554392063"/>
                    </a:ext>
                  </a:extLst>
                </a:gridCol>
              </a:tblGrid>
              <a:tr h="1025342">
                <a:tc>
                  <a:txBody>
                    <a:bodyPr/>
                    <a:lstStyle/>
                    <a:p>
                      <a:pPr algn="ctr"/>
                      <a:r>
                        <a:rPr lang="en-US" sz="3200" dirty="0" err="1">
                          <a:solidFill>
                            <a:srgbClr val="002060"/>
                          </a:solidFill>
                        </a:rPr>
                        <a:t>Từ</a:t>
                      </a:r>
                      <a:r>
                        <a:rPr lang="en-US" sz="3200" baseline="0" dirty="0">
                          <a:solidFill>
                            <a:srgbClr val="002060"/>
                          </a:solidFill>
                        </a:rPr>
                        <a:t> </a:t>
                      </a:r>
                      <a:r>
                        <a:rPr lang="en-US" sz="3200" baseline="0" dirty="0" err="1">
                          <a:solidFill>
                            <a:srgbClr val="002060"/>
                          </a:solidFill>
                        </a:rPr>
                        <a:t>chỉ</a:t>
                      </a:r>
                      <a:r>
                        <a:rPr lang="en-US" sz="3200" baseline="0" dirty="0">
                          <a:solidFill>
                            <a:srgbClr val="002060"/>
                          </a:solidFill>
                        </a:rPr>
                        <a:t> </a:t>
                      </a:r>
                      <a:r>
                        <a:rPr lang="en-US" sz="3200" baseline="0" dirty="0" err="1">
                          <a:solidFill>
                            <a:srgbClr val="002060"/>
                          </a:solidFill>
                        </a:rPr>
                        <a:t>trí</a:t>
                      </a:r>
                      <a:r>
                        <a:rPr lang="en-US" sz="3200" baseline="0" dirty="0">
                          <a:solidFill>
                            <a:srgbClr val="002060"/>
                          </a:solidFill>
                        </a:rPr>
                        <a:t> </a:t>
                      </a:r>
                      <a:r>
                        <a:rPr lang="en-US" sz="3200" baseline="0" dirty="0" err="1">
                          <a:solidFill>
                            <a:srgbClr val="002060"/>
                          </a:solidFill>
                        </a:rPr>
                        <a:t>thức</a:t>
                      </a:r>
                      <a:endParaRPr lang="en-US" sz="3200" dirty="0">
                        <a:solidFill>
                          <a:srgbClr val="002060"/>
                        </a:solidFill>
                      </a:endParaRPr>
                    </a:p>
                  </a:txBody>
                  <a:tcPr marT="45717" marB="45717">
                    <a:solidFill>
                      <a:schemeClr val="accent4"/>
                    </a:solidFill>
                  </a:tcPr>
                </a:tc>
                <a:tc>
                  <a:txBody>
                    <a:bodyPr/>
                    <a:lstStyle/>
                    <a:p>
                      <a:pPr marL="0" algn="ctr" defTabSz="914400" rtl="0" eaLnBrk="1" latinLnBrk="0" hangingPunct="1"/>
                      <a:r>
                        <a:rPr lang="en-US" sz="3200" b="1" kern="1200" dirty="0" err="1">
                          <a:solidFill>
                            <a:srgbClr val="002060"/>
                          </a:solidFill>
                          <a:latin typeface="+mn-lt"/>
                          <a:ea typeface="+mn-ea"/>
                          <a:cs typeface="+mn-cs"/>
                        </a:rPr>
                        <a:t>Từ</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chỉ</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hoạt</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động</a:t>
                      </a:r>
                      <a:r>
                        <a:rPr lang="en-US" sz="3200" b="1" kern="1200" dirty="0">
                          <a:solidFill>
                            <a:srgbClr val="002060"/>
                          </a:solidFill>
                          <a:latin typeface="+mn-lt"/>
                          <a:ea typeface="+mn-ea"/>
                          <a:cs typeface="+mn-cs"/>
                        </a:rPr>
                        <a:t> </a:t>
                      </a:r>
                    </a:p>
                    <a:p>
                      <a:pPr marL="0" algn="ctr" defTabSz="914400" rtl="0" eaLnBrk="1" latinLnBrk="0" hangingPunct="1"/>
                      <a:r>
                        <a:rPr lang="en-US" sz="3200" b="1" kern="1200" dirty="0" err="1">
                          <a:solidFill>
                            <a:srgbClr val="002060"/>
                          </a:solidFill>
                          <a:latin typeface="+mn-lt"/>
                          <a:ea typeface="+mn-ea"/>
                          <a:cs typeface="+mn-cs"/>
                        </a:rPr>
                        <a:t>của</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trí</a:t>
                      </a:r>
                      <a:r>
                        <a:rPr lang="en-US" sz="3200" b="1" kern="1200" dirty="0">
                          <a:solidFill>
                            <a:srgbClr val="002060"/>
                          </a:solidFill>
                          <a:latin typeface="+mn-lt"/>
                          <a:ea typeface="+mn-ea"/>
                          <a:cs typeface="+mn-cs"/>
                        </a:rPr>
                        <a:t> </a:t>
                      </a:r>
                      <a:r>
                        <a:rPr lang="en-US" sz="3200" b="1" kern="1200" dirty="0" err="1">
                          <a:solidFill>
                            <a:srgbClr val="002060"/>
                          </a:solidFill>
                          <a:latin typeface="+mn-lt"/>
                          <a:ea typeface="+mn-ea"/>
                          <a:cs typeface="+mn-cs"/>
                        </a:rPr>
                        <a:t>thức</a:t>
                      </a:r>
                      <a:endParaRPr lang="en-US" sz="3200" b="1" kern="1200" dirty="0">
                        <a:solidFill>
                          <a:srgbClr val="002060"/>
                        </a:solidFill>
                        <a:latin typeface="+mn-lt"/>
                        <a:ea typeface="+mn-ea"/>
                        <a:cs typeface="+mn-cs"/>
                      </a:endParaRPr>
                    </a:p>
                  </a:txBody>
                  <a:tcPr marT="45717" marB="45717">
                    <a:solidFill>
                      <a:schemeClr val="accent4"/>
                    </a:solidFill>
                  </a:tcPr>
                </a:tc>
                <a:extLst>
                  <a:ext uri="{0D108BD9-81ED-4DB2-BD59-A6C34878D82A}">
                    <a16:rowId xmlns:a16="http://schemas.microsoft.com/office/drawing/2014/main" val="762266155"/>
                  </a:ext>
                </a:extLst>
              </a:tr>
              <a:tr h="694585">
                <a:tc>
                  <a:txBody>
                    <a:bodyPr/>
                    <a:lstStyle/>
                    <a:p>
                      <a:r>
                        <a:rPr lang="en-US" sz="280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bác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học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thông</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thái</a:t>
                      </a:r>
                      <a:r>
                        <a:rPr lang="en-US" sz="2800" baseline="0" dirty="0">
                          <a:latin typeface="Cambria" panose="02040503050406030204" pitchFamily="18" charset="0"/>
                          <a:ea typeface="Cambria" panose="02040503050406030204" pitchFamily="18" charset="0"/>
                        </a:rPr>
                        <a:t>, </a:t>
                      </a:r>
                    </a:p>
                    <a:p>
                      <a:r>
                        <a:rPr lang="en-US" sz="2800" baseline="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nghiên</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cứu</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tiến</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sĩ</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a:latin typeface="Cambria" panose="02040503050406030204" pitchFamily="18" charset="0"/>
                          <a:ea typeface="Cambria" panose="02040503050406030204" pitchFamily="18" charset="0"/>
                        </a:rPr>
                        <a:t>Nghiên</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cứu</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khoa</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học</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708970195"/>
                  </a:ext>
                </a:extLst>
              </a:tr>
              <a:tr h="694585">
                <a:tc>
                  <a:txBody>
                    <a:bodyPr/>
                    <a:lstStyle/>
                    <a:p>
                      <a:r>
                        <a:rPr lang="en-US" sz="280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phát</a:t>
                      </a:r>
                      <a:r>
                        <a:rPr lang="en-US" sz="2800" baseline="0" dirty="0">
                          <a:latin typeface="Cambria" panose="02040503050406030204" pitchFamily="18" charset="0"/>
                          <a:ea typeface="Cambria" panose="02040503050406030204" pitchFamily="18" charset="0"/>
                        </a:rPr>
                        <a:t> minh, </a:t>
                      </a:r>
                      <a:r>
                        <a:rPr lang="en-US" sz="2800" baseline="0" dirty="0" err="1">
                          <a:latin typeface="Cambria" panose="02040503050406030204" pitchFamily="18" charset="0"/>
                          <a:ea typeface="Cambria" panose="02040503050406030204" pitchFamily="18" charset="0"/>
                        </a:rPr>
                        <a:t>kĩ</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sư</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a:latin typeface="Cambria" panose="02040503050406030204" pitchFamily="18" charset="0"/>
                          <a:ea typeface="Cambria" panose="02040503050406030204" pitchFamily="18" charset="0"/>
                        </a:rPr>
                        <a:t>Nghiên</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cứu</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khoa</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học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phát</a:t>
                      </a:r>
                      <a:r>
                        <a:rPr lang="en-US" sz="2800" baseline="0" dirty="0">
                          <a:latin typeface="Cambria" panose="02040503050406030204" pitchFamily="18" charset="0"/>
                          <a:ea typeface="Cambria" panose="02040503050406030204" pitchFamily="18" charset="0"/>
                        </a:rPr>
                        <a:t> minh, </a:t>
                      </a:r>
                      <a:r>
                        <a:rPr lang="en-US" sz="2800" baseline="0" dirty="0" err="1">
                          <a:latin typeface="Cambria" panose="02040503050406030204" pitchFamily="18" charset="0"/>
                          <a:ea typeface="Cambria" panose="02040503050406030204" pitchFamily="18" charset="0"/>
                        </a:rPr>
                        <a:t>chế</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tạo</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máy</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móc</a:t>
                      </a:r>
                      <a:r>
                        <a:rPr lang="en-US" sz="2800" baseline="0" dirty="0">
                          <a:latin typeface="Cambria" panose="02040503050406030204" pitchFamily="18" charset="0"/>
                          <a:ea typeface="Cambria" panose="02040503050406030204" pitchFamily="18" charset="0"/>
                        </a:rPr>
                        <a:t>, </a:t>
                      </a:r>
                      <a:r>
                        <a:rPr lang="en-US" sz="2400" baseline="0" dirty="0" err="1">
                          <a:latin typeface="Cambria" panose="02040503050406030204" pitchFamily="18" charset="0"/>
                          <a:ea typeface="Cambria" panose="02040503050406030204" pitchFamily="18" charset="0"/>
                        </a:rPr>
                        <a:t>thiết</a:t>
                      </a:r>
                      <a:r>
                        <a:rPr lang="en-US" sz="2400" baseline="0" dirty="0">
                          <a:latin typeface="Cambria" panose="02040503050406030204" pitchFamily="18" charset="0"/>
                          <a:ea typeface="Cambria" panose="02040503050406030204" pitchFamily="18" charset="0"/>
                        </a:rPr>
                        <a:t> </a:t>
                      </a:r>
                      <a:r>
                        <a:rPr lang="en-US" sz="2400" baseline="0" dirty="0" err="1">
                          <a:latin typeface="Cambria" panose="02040503050406030204" pitchFamily="18" charset="0"/>
                          <a:ea typeface="Cambria" panose="02040503050406030204" pitchFamily="18" charset="0"/>
                        </a:rPr>
                        <a:t>kế</a:t>
                      </a:r>
                      <a:r>
                        <a:rPr lang="en-US" sz="2400" baseline="0" dirty="0">
                          <a:latin typeface="Cambria" panose="02040503050406030204" pitchFamily="18" charset="0"/>
                          <a:ea typeface="Cambria" panose="02040503050406030204" pitchFamily="18" charset="0"/>
                        </a:rPr>
                        <a:t> </a:t>
                      </a:r>
                      <a:r>
                        <a:rPr lang="en-US" sz="2400" baseline="0" dirty="0" err="1">
                          <a:latin typeface="Cambria" panose="02040503050406030204" pitchFamily="18" charset="0"/>
                          <a:ea typeface="Cambria" panose="02040503050406030204" pitchFamily="18" charset="0"/>
                        </a:rPr>
                        <a:t>nhà</a:t>
                      </a:r>
                      <a:r>
                        <a:rPr lang="en-US" sz="2400" baseline="0" dirty="0">
                          <a:latin typeface="Cambria" panose="02040503050406030204" pitchFamily="18" charset="0"/>
                          <a:ea typeface="Cambria" panose="02040503050406030204" pitchFamily="18" charset="0"/>
                        </a:rPr>
                        <a:t> </a:t>
                      </a:r>
                      <a:r>
                        <a:rPr lang="en-US" sz="2400" baseline="0" dirty="0" err="1">
                          <a:latin typeface="Cambria" panose="02040503050406030204" pitchFamily="18" charset="0"/>
                          <a:ea typeface="Cambria" panose="02040503050406030204" pitchFamily="18" charset="0"/>
                        </a:rPr>
                        <a:t>cửa</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cầu</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cống</a:t>
                      </a:r>
                      <a:r>
                        <a:rPr lang="en-US" sz="2800" baseline="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721192051"/>
                  </a:ext>
                </a:extLst>
              </a:tr>
              <a:tr h="402422">
                <a:tc>
                  <a:txBody>
                    <a:bodyPr/>
                    <a:lstStyle/>
                    <a:p>
                      <a:r>
                        <a:rPr lang="en-US" sz="2800" dirty="0" err="1">
                          <a:latin typeface="Cambria" panose="02040503050406030204" pitchFamily="18" charset="0"/>
                          <a:ea typeface="Cambria" panose="02040503050406030204" pitchFamily="18" charset="0"/>
                        </a:rPr>
                        <a:t>Bác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sĩ</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dược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sĩ</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a:latin typeface="Cambria" panose="02040503050406030204" pitchFamily="18" charset="0"/>
                          <a:ea typeface="Cambria" panose="02040503050406030204" pitchFamily="18" charset="0"/>
                        </a:rPr>
                        <a:t>Chữa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bệnh</a:t>
                      </a:r>
                      <a:r>
                        <a:rPr lang="en-US" sz="2800" dirty="0">
                          <a:latin typeface="Cambria" panose="02040503050406030204" pitchFamily="18" charset="0"/>
                          <a:ea typeface="Cambria" panose="02040503050406030204" pitchFamily="18" charset="0"/>
                        </a:rPr>
                        <a:t>,</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chế</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thuốc</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chữa</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bệnh</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551430478"/>
                  </a:ext>
                </a:extLst>
              </a:tr>
              <a:tr h="402422">
                <a:tc>
                  <a:txBody>
                    <a:bodyPr/>
                    <a:lstStyle/>
                    <a:p>
                      <a:r>
                        <a:rPr lang="en-US" sz="2800" dirty="0" err="1">
                          <a:latin typeface="Cambria" panose="02040503050406030204" pitchFamily="18" charset="0"/>
                          <a:ea typeface="Cambria" panose="02040503050406030204" pitchFamily="18" charset="0"/>
                        </a:rPr>
                        <a:t>Thầy</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giáo</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cô</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giáo</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a:latin typeface="Cambria" panose="02040503050406030204" pitchFamily="18" charset="0"/>
                          <a:ea typeface="Cambria" panose="02040503050406030204" pitchFamily="18" charset="0"/>
                        </a:rPr>
                        <a:t>Dạy</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học</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4089455195"/>
                  </a:ext>
                </a:extLst>
              </a:tr>
              <a:tr h="402422">
                <a:tc>
                  <a:txBody>
                    <a:bodyPr/>
                    <a:lstStyle/>
                    <a:p>
                      <a:r>
                        <a:rPr lang="en-US" sz="280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văn</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nhà</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thơ</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tc>
                  <a:txBody>
                    <a:bodyPr/>
                    <a:lstStyle/>
                    <a:p>
                      <a:r>
                        <a:rPr lang="en-US" sz="2800" dirty="0" err="1">
                          <a:latin typeface="Cambria" panose="02040503050406030204" pitchFamily="18" charset="0"/>
                          <a:ea typeface="Cambria" panose="02040503050406030204" pitchFamily="18" charset="0"/>
                        </a:rPr>
                        <a:t>Sáng</a:t>
                      </a:r>
                      <a:r>
                        <a:rPr lang="en-US" sz="2800" baseline="0" dirty="0">
                          <a:latin typeface="Cambria" panose="02040503050406030204" pitchFamily="18" charset="0"/>
                          <a:ea typeface="Cambria" panose="02040503050406030204" pitchFamily="18" charset="0"/>
                        </a:rPr>
                        <a:t> </a:t>
                      </a:r>
                      <a:r>
                        <a:rPr lang="en-US" sz="2800" baseline="0" dirty="0" err="1">
                          <a:latin typeface="Cambria" panose="02040503050406030204" pitchFamily="18" charset="0"/>
                          <a:ea typeface="Cambria" panose="02040503050406030204" pitchFamily="18" charset="0"/>
                        </a:rPr>
                        <a:t>tác</a:t>
                      </a:r>
                      <a:endParaRPr lang="en-US" sz="2800" dirty="0">
                        <a:latin typeface="Cambria" panose="02040503050406030204" pitchFamily="18" charset="0"/>
                        <a:ea typeface="Cambria" panose="02040503050406030204" pitchFamily="18" charset="0"/>
                      </a:endParaRPr>
                    </a:p>
                  </a:txBody>
                  <a:tcPr marT="45717" marB="45717">
                    <a:solidFill>
                      <a:schemeClr val="bg2"/>
                    </a:solidFill>
                  </a:tcPr>
                </a:tc>
                <a:extLst>
                  <a:ext uri="{0D108BD9-81ED-4DB2-BD59-A6C34878D82A}">
                    <a16:rowId xmlns:a16="http://schemas.microsoft.com/office/drawing/2014/main" val="3085972550"/>
                  </a:ext>
                </a:extLst>
              </a:tr>
            </a:tbl>
          </a:graphicData>
        </a:graphic>
      </p:graphicFrame>
    </p:spTree>
    <p:extLst>
      <p:ext uri="{BB962C8B-B14F-4D97-AF65-F5344CB8AC3E}">
        <p14:creationId xmlns:p14="http://schemas.microsoft.com/office/powerpoint/2010/main" val="40888513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p:cNvSpPr txBox="1"/>
          <p:nvPr/>
        </p:nvSpPr>
        <p:spPr>
          <a:xfrm>
            <a:off x="1271452" y="1400014"/>
            <a:ext cx="9840686" cy="742511"/>
          </a:xfrm>
          <a:prstGeom prst="rect">
            <a:avLst/>
          </a:prstGeom>
          <a:noFill/>
        </p:spPr>
        <p:txBody>
          <a:bodyPr wrap="square" rtlCol="0">
            <a:spAutoFit/>
          </a:bodyPr>
          <a:lstStyle/>
          <a:p>
            <a:pPr>
              <a:lnSpc>
                <a:spcPct val="150000"/>
              </a:lnSpc>
            </a:pPr>
            <a:r>
              <a:rPr lang="en-US" sz="3200" b="1" dirty="0" err="1" smtClean="0">
                <a:solidFill>
                  <a:srgbClr val="002060"/>
                </a:solidFill>
                <a:latin typeface="Times New Roman" panose="02020603050405020304" pitchFamily="18" charset="0"/>
                <a:cs typeface="Times New Roman" panose="02020603050405020304" pitchFamily="18" charset="0"/>
              </a:rPr>
              <a:t>Hãy</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đặt</a:t>
            </a:r>
            <a:r>
              <a:rPr lang="en-US" sz="3200" b="1" dirty="0" smtClean="0">
                <a:solidFill>
                  <a:srgbClr val="002060"/>
                </a:solidFill>
                <a:latin typeface="Times New Roman" panose="02020603050405020304" pitchFamily="18" charset="0"/>
                <a:cs typeface="Times New Roman" panose="02020603050405020304" pitchFamily="18" charset="0"/>
              </a:rPr>
              <a:t> 1 </a:t>
            </a:r>
            <a:r>
              <a:rPr lang="en-US" sz="3200" b="1" dirty="0" err="1" smtClean="0">
                <a:solidFill>
                  <a:srgbClr val="002060"/>
                </a:solidFill>
                <a:latin typeface="Times New Roman" panose="02020603050405020304" pitchFamily="18" charset="0"/>
                <a:cs typeface="Times New Roman" panose="02020603050405020304" pitchFamily="18" charset="0"/>
              </a:rPr>
              <a:t>câu</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có</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từ</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ngữ</a:t>
            </a:r>
            <a:r>
              <a:rPr lang="en-US" sz="3200" b="1" dirty="0" smtClean="0">
                <a:solidFill>
                  <a:srgbClr val="002060"/>
                </a:solidFill>
                <a:latin typeface="Times New Roman" panose="02020603050405020304" pitchFamily="18" charset="0"/>
                <a:cs typeface="Times New Roman" panose="02020603050405020304" pitchFamily="18" charset="0"/>
              </a:rPr>
              <a:t> con </a:t>
            </a:r>
            <a:r>
              <a:rPr lang="en-US" sz="3200" b="1" dirty="0" err="1" smtClean="0">
                <a:solidFill>
                  <a:srgbClr val="002060"/>
                </a:solidFill>
                <a:latin typeface="Times New Roman" panose="02020603050405020304" pitchFamily="18" charset="0"/>
                <a:cs typeface="Times New Roman" panose="02020603050405020304" pitchFamily="18" charset="0"/>
              </a:rPr>
              <a:t>vừa</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tìm</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được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trong</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bài</a:t>
            </a:r>
            <a:r>
              <a:rPr lang="en-US" sz="3200" b="1" dirty="0" smtClean="0">
                <a:solidFill>
                  <a:srgbClr val="002060"/>
                </a:solidFill>
                <a:latin typeface="Times New Roman" panose="02020603050405020304" pitchFamily="18" charset="0"/>
                <a:cs typeface="Times New Roman" panose="02020603050405020304" pitchFamily="18" charset="0"/>
              </a:rPr>
              <a:t> 1.</a:t>
            </a: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6626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p:cNvSpPr txBox="1"/>
          <p:nvPr/>
        </p:nvSpPr>
        <p:spPr>
          <a:xfrm>
            <a:off x="1271452" y="1400014"/>
            <a:ext cx="9840686" cy="1481175"/>
          </a:xfrm>
          <a:prstGeom prst="rect">
            <a:avLst/>
          </a:prstGeom>
          <a:noFill/>
        </p:spPr>
        <p:txBody>
          <a:bodyPr wrap="square" rtlCol="0">
            <a:spAutoFit/>
          </a:bodyPr>
          <a:lstStyle/>
          <a:p>
            <a:pPr>
              <a:lnSpc>
                <a:spcPct val="150000"/>
              </a:lnSpc>
            </a:pPr>
            <a:r>
              <a:rPr lang="en-US" sz="3200" b="1" dirty="0" err="1" smtClean="0">
                <a:solidFill>
                  <a:srgbClr val="002060"/>
                </a:solidFill>
                <a:latin typeface="Times New Roman" panose="02020603050405020304" pitchFamily="18" charset="0"/>
                <a:cs typeface="Times New Roman" panose="02020603050405020304" pitchFamily="18" charset="0"/>
              </a:rPr>
              <a:t>Trong</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bệnh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viện</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sĩ</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đang</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tận</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tình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cứu</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chữa</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cho</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bệnh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nhân</a:t>
            </a:r>
            <a:r>
              <a:rPr lang="en-US" sz="3200" b="1" dirty="0" smtClean="0">
                <a:solidFill>
                  <a:srgbClr val="002060"/>
                </a:solidFill>
                <a:latin typeface="Times New Roman" panose="02020603050405020304" pitchFamily="18" charset="0"/>
                <a:cs typeface="Times New Roman" panose="02020603050405020304" pitchFamily="18" charset="0"/>
              </a:rPr>
              <a:t>. </a:t>
            </a: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9036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p:cNvSpPr txBox="1"/>
          <p:nvPr/>
        </p:nvSpPr>
        <p:spPr>
          <a:xfrm>
            <a:off x="1393373" y="1069088"/>
            <a:ext cx="9840686" cy="1754326"/>
          </a:xfrm>
          <a:prstGeom prst="rect">
            <a:avLst/>
          </a:prstGeom>
          <a:noFill/>
        </p:spPr>
        <p:txBody>
          <a:bodyPr wrap="square" rtlCol="0">
            <a:spAutoFit/>
          </a:bodyPr>
          <a:lstStyle/>
          <a:p>
            <a:pPr>
              <a:lnSpc>
                <a:spcPct val="150000"/>
              </a:lnSpc>
            </a:pPr>
            <a:r>
              <a:rPr lang="en-US" sz="3200" b="1" dirty="0" err="1" smtClean="0">
                <a:solidFill>
                  <a:srgbClr val="002060"/>
                </a:solidFill>
                <a:latin typeface="Times New Roman" panose="02020603050405020304" pitchFamily="18" charset="0"/>
                <a:cs typeface="Times New Roman" panose="02020603050405020304" pitchFamily="18" charset="0"/>
              </a:rPr>
              <a:t>Trong</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bệnh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viện</a:t>
            </a:r>
            <a:r>
              <a:rPr lang="en-US" sz="4000" b="1" dirty="0" smtClean="0">
                <a:solidFill>
                  <a:srgbClr val="FF0000"/>
                </a:solidFill>
                <a:latin typeface="Times New Roman" panose="02020603050405020304" pitchFamily="18" charset="0"/>
                <a:cs typeface="Times New Roman" panose="02020603050405020304" pitchFamily="18" charset="0"/>
              </a:rPr>
              <a:t>,</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sĩ</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đang</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tận</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tình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cứu</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chữa</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cho</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các</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bệnh</a:t>
            </a:r>
            <a:r>
              <a:rPr lang="en-US" sz="3200" b="1" dirty="0" smtClean="0">
                <a:solidFill>
                  <a:srgbClr val="002060"/>
                </a:solidFill>
                <a:latin typeface="Times New Roman" panose="02020603050405020304" pitchFamily="18" charset="0"/>
                <a:cs typeface="Times New Roman" panose="02020603050405020304" pitchFamily="18" charset="0"/>
              </a:rPr>
              <a:t> </a:t>
            </a:r>
            <a:r>
              <a:rPr lang="en-US" sz="3200" b="1" dirty="0" err="1" smtClean="0">
                <a:solidFill>
                  <a:srgbClr val="002060"/>
                </a:solidFill>
                <a:latin typeface="Times New Roman" panose="02020603050405020304" pitchFamily="18" charset="0"/>
                <a:cs typeface="Times New Roman" panose="02020603050405020304" pitchFamily="18" charset="0"/>
              </a:rPr>
              <a:t>nhân</a:t>
            </a:r>
            <a:r>
              <a:rPr lang="en-US" sz="3200" b="1" dirty="0" smtClean="0">
                <a:solidFill>
                  <a:srgbClr val="002060"/>
                </a:solidFill>
                <a:latin typeface="Times New Roman" panose="02020603050405020304" pitchFamily="18" charset="0"/>
                <a:cs typeface="Times New Roman" panose="02020603050405020304" pitchFamily="18" charset="0"/>
              </a:rPr>
              <a:t>. </a:t>
            </a: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59056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2" name="Rectangle 1"/>
          <p:cNvSpPr/>
          <p:nvPr/>
        </p:nvSpPr>
        <p:spPr>
          <a:xfrm>
            <a:off x="1181468" y="476684"/>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2: </a:t>
            </a:r>
          </a:p>
        </p:txBody>
      </p:sp>
      <p:sp>
        <p:nvSpPr>
          <p:cNvPr id="3" name="TextBox 2"/>
          <p:cNvSpPr txBox="1"/>
          <p:nvPr/>
        </p:nvSpPr>
        <p:spPr>
          <a:xfrm>
            <a:off x="1271452" y="1400014"/>
            <a:ext cx="9840686" cy="3046988"/>
          </a:xfrm>
          <a:prstGeom prst="rect">
            <a:avLst/>
          </a:prstGeom>
          <a:noFill/>
        </p:spPr>
        <p:txBody>
          <a:bodyPr wrap="square" rtlCol="0">
            <a:spAutoFit/>
          </a:bodyPr>
          <a:lstStyle/>
          <a:p>
            <a:r>
              <a:rPr lang="en-US" sz="3200" b="1" dirty="0">
                <a:solidFill>
                  <a:srgbClr val="002060"/>
                </a:solidFill>
                <a:latin typeface="Times New Roman" panose="02020603050405020304" pitchFamily="18" charset="0"/>
                <a:cs typeface="Times New Roman" panose="02020603050405020304" pitchFamily="18" charset="0"/>
              </a:rPr>
              <a:t>Con </a:t>
            </a:r>
            <a:r>
              <a:rPr lang="en-US" sz="3200" b="1" dirty="0" err="1">
                <a:solidFill>
                  <a:srgbClr val="002060"/>
                </a:solidFill>
                <a:latin typeface="Times New Roman" panose="02020603050405020304" pitchFamily="18" charset="0"/>
                <a:cs typeface="Times New Roman" panose="02020603050405020304" pitchFamily="18" charset="0"/>
              </a:rPr>
              <a:t>đặt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phẩy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chỗ</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trong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mỗi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câu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sau</a:t>
            </a:r>
            <a:r>
              <a:rPr lang="en-US" sz="3200" b="1" dirty="0">
                <a:solidFill>
                  <a:srgbClr val="002060"/>
                </a:solidFill>
                <a:latin typeface="Times New Roman" panose="02020603050405020304" pitchFamily="18" charset="0"/>
                <a:cs typeface="Times New Roman" panose="02020603050405020304" pitchFamily="18" charset="0"/>
              </a:rPr>
              <a:t>?</a:t>
            </a:r>
          </a:p>
          <a:p>
            <a:endParaRPr lang="en-US" sz="3200" b="1" dirty="0">
              <a:solidFill>
                <a:srgbClr val="002060"/>
              </a:solidFill>
              <a:latin typeface="Times New Roman" panose="02020603050405020304" pitchFamily="18" charset="0"/>
              <a:cs typeface="Times New Roman" panose="02020603050405020304" pitchFamily="18" charset="0"/>
            </a:endParaRPr>
          </a:p>
          <a:p>
            <a:pPr marL="514350" indent="-514350">
              <a:buAutoNum type="alphaLcParenR"/>
            </a:pPr>
            <a:r>
              <a:rPr lang="en-US" sz="3200" dirty="0">
                <a:solidFill>
                  <a:srgbClr val="002060"/>
                </a:solidFill>
                <a:latin typeface="Times New Roman" panose="02020603050405020304" pitchFamily="18" charset="0"/>
                <a:cs typeface="Times New Roman" panose="02020603050405020304" pitchFamily="18" charset="0"/>
              </a:rPr>
              <a:t>Ở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thường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giúp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kim</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buAutoNum type="alphaLcParenR"/>
            </a:pPr>
            <a:r>
              <a:rPr lang="en-US" sz="3200" dirty="0" err="1">
                <a:solidFill>
                  <a:srgbClr val="002060"/>
                </a:solidFill>
                <a:latin typeface="Times New Roman" panose="02020603050405020304" pitchFamily="18" charset="0"/>
                <a:cs typeface="Times New Roman" panose="02020603050405020304" pitchFamily="18" charset="0"/>
              </a:rPr>
              <a:t>Trong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lớp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luôn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luôn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chăm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chú</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giảng</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buAutoNum type="alphaLcParenR"/>
            </a:pPr>
            <a:r>
              <a:rPr lang="en-US" sz="3200" dirty="0">
                <a:solidFill>
                  <a:srgbClr val="002060"/>
                </a:solidFill>
                <a:latin typeface="Times New Roman" panose="02020603050405020304" pitchFamily="18" charset="0"/>
                <a:cs typeface="Times New Roman" panose="02020603050405020304" pitchFamily="18" charset="0"/>
              </a:rPr>
              <a:t>Hai </a:t>
            </a:r>
            <a:r>
              <a:rPr lang="en-US" sz="3200" dirty="0" err="1">
                <a:solidFill>
                  <a:srgbClr val="002060"/>
                </a:solidFill>
                <a:latin typeface="Times New Roman" panose="02020603050405020304" pitchFamily="18" charset="0"/>
                <a:cs typeface="Times New Roman" panose="02020603050405020304" pitchFamily="18" charset="0"/>
              </a:rPr>
              <a:t>bên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bờ</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ngô</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bắt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đầu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tốt</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buAutoNum type="alphaLcParenR"/>
            </a:pPr>
            <a:r>
              <a:rPr lang="en-US" sz="3200" dirty="0" err="1">
                <a:solidFill>
                  <a:srgbClr val="002060"/>
                </a:solidFill>
                <a:latin typeface="Times New Roman" panose="02020603050405020304" pitchFamily="18" charset="0"/>
                <a:cs typeface="Times New Roman" panose="02020603050405020304" pitchFamily="18" charset="0"/>
              </a:rPr>
              <a:t>Trên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rừng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mới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trồng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chóc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lại</a:t>
            </a:r>
            <a:r>
              <a:rPr lang="en-US" sz="3200" dirty="0">
                <a:solidFill>
                  <a:srgbClr val="002060"/>
                </a:solidFill>
                <a:latin typeface="Times New Roman" panose="02020603050405020304" pitchFamily="18" charset="0"/>
                <a:cs typeface="Times New Roman" panose="02020603050405020304" pitchFamily="18" charset="0"/>
              </a:rPr>
              <a:t> bay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ríu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rít</a:t>
            </a:r>
            <a:r>
              <a:rPr lang="en-US" sz="3200" dirty="0">
                <a:solidFill>
                  <a:srgbClr val="00206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829416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1181468" y="476684"/>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2: </a:t>
            </a:r>
          </a:p>
        </p:txBody>
      </p:sp>
      <p:sp>
        <p:nvSpPr>
          <p:cNvPr id="3" name="TextBox 2"/>
          <p:cNvSpPr txBox="1"/>
          <p:nvPr/>
        </p:nvSpPr>
        <p:spPr>
          <a:xfrm>
            <a:off x="1393372" y="1703527"/>
            <a:ext cx="9840686" cy="3539430"/>
          </a:xfrm>
          <a:prstGeom prst="rect">
            <a:avLst/>
          </a:prstGeom>
          <a:noFill/>
        </p:spPr>
        <p:txBody>
          <a:bodyPr wrap="square" rtlCol="0">
            <a:spAutoFit/>
          </a:bodyPr>
          <a:lstStyle/>
          <a:p>
            <a:r>
              <a:rPr lang="en-US" sz="3200" b="1" dirty="0">
                <a:solidFill>
                  <a:srgbClr val="002060"/>
                </a:solidFill>
                <a:latin typeface="Times New Roman" panose="02020603050405020304" pitchFamily="18" charset="0"/>
                <a:cs typeface="Times New Roman" panose="02020603050405020304" pitchFamily="18" charset="0"/>
              </a:rPr>
              <a:t>Con </a:t>
            </a:r>
            <a:r>
              <a:rPr lang="en-US" sz="3200" b="1" dirty="0" err="1">
                <a:solidFill>
                  <a:srgbClr val="002060"/>
                </a:solidFill>
                <a:latin typeface="Times New Roman" panose="02020603050405020304" pitchFamily="18" charset="0"/>
                <a:cs typeface="Times New Roman" panose="02020603050405020304" pitchFamily="18" charset="0"/>
              </a:rPr>
              <a:t>đặt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phẩy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chỗ</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trong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mỗi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câu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sau</a:t>
            </a:r>
            <a:r>
              <a:rPr lang="en-US" sz="3200" b="1" dirty="0">
                <a:solidFill>
                  <a:srgbClr val="002060"/>
                </a:solidFill>
                <a:latin typeface="Times New Roman" panose="02020603050405020304" pitchFamily="18" charset="0"/>
                <a:cs typeface="Times New Roman" panose="02020603050405020304" pitchFamily="18" charset="0"/>
              </a:rPr>
              <a:t>?</a:t>
            </a:r>
          </a:p>
          <a:p>
            <a:pPr marL="514350" indent="-514350">
              <a:lnSpc>
                <a:spcPct val="150000"/>
              </a:lnSpc>
              <a:buAutoNum type="alphaLcParenR"/>
            </a:pPr>
            <a:r>
              <a:rPr lang="en-US" sz="3200" dirty="0">
                <a:solidFill>
                  <a:srgbClr val="002060"/>
                </a:solidFill>
                <a:latin typeface="Times New Roman" panose="02020603050405020304" pitchFamily="18" charset="0"/>
                <a:cs typeface="Times New Roman" panose="02020603050405020304" pitchFamily="18" charset="0"/>
              </a:rPr>
              <a:t>Ở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thường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giúp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kim</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lnSpc>
                <a:spcPct val="150000"/>
              </a:lnSpc>
              <a:buAutoNum type="alphaLcParenR"/>
            </a:pPr>
            <a:r>
              <a:rPr lang="en-US" sz="3200" dirty="0" err="1">
                <a:solidFill>
                  <a:srgbClr val="002060"/>
                </a:solidFill>
                <a:latin typeface="Times New Roman" panose="02020603050405020304" pitchFamily="18" charset="0"/>
                <a:cs typeface="Times New Roman" panose="02020603050405020304" pitchFamily="18" charset="0"/>
              </a:rPr>
              <a:t>Trong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lớp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luôn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luôn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chăm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chú</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giảng</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lnSpc>
                <a:spcPct val="150000"/>
              </a:lnSpc>
              <a:buAutoNum type="alphaLcParenR"/>
            </a:pPr>
            <a:r>
              <a:rPr lang="en-US" sz="3200" dirty="0">
                <a:solidFill>
                  <a:srgbClr val="002060"/>
                </a:solidFill>
                <a:latin typeface="Times New Roman" panose="02020603050405020304" pitchFamily="18" charset="0"/>
                <a:cs typeface="Times New Roman" panose="02020603050405020304" pitchFamily="18" charset="0"/>
              </a:rPr>
              <a:t>Hai </a:t>
            </a:r>
            <a:r>
              <a:rPr lang="en-US" sz="3200" dirty="0" err="1">
                <a:solidFill>
                  <a:srgbClr val="002060"/>
                </a:solidFill>
                <a:latin typeface="Times New Roman" panose="02020603050405020304" pitchFamily="18" charset="0"/>
                <a:cs typeface="Times New Roman" panose="02020603050405020304" pitchFamily="18" charset="0"/>
              </a:rPr>
              <a:t>bên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bờ</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ngô</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bắt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đầu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tốt</a:t>
            </a:r>
            <a:r>
              <a:rPr lang="en-US" sz="3200" dirty="0">
                <a:solidFill>
                  <a:srgbClr val="002060"/>
                </a:solidFill>
                <a:latin typeface="Times New Roman" panose="02020603050405020304" pitchFamily="18" charset="0"/>
                <a:cs typeface="Times New Roman" panose="02020603050405020304" pitchFamily="18" charset="0"/>
              </a:rPr>
              <a:t>.</a:t>
            </a:r>
          </a:p>
          <a:p>
            <a:pPr marL="514350" indent="-514350">
              <a:lnSpc>
                <a:spcPct val="150000"/>
              </a:lnSpc>
              <a:buAutoNum type="alphaLcParenR"/>
            </a:pPr>
            <a:r>
              <a:rPr lang="en-US" sz="3200" dirty="0" err="1">
                <a:solidFill>
                  <a:srgbClr val="002060"/>
                </a:solidFill>
                <a:latin typeface="Times New Roman" panose="02020603050405020304" pitchFamily="18" charset="0"/>
                <a:cs typeface="Times New Roman" panose="02020603050405020304" pitchFamily="18" charset="0"/>
              </a:rPr>
              <a:t>Trên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rừng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mới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trồng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chóc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lại</a:t>
            </a:r>
            <a:r>
              <a:rPr lang="en-US" sz="3200" dirty="0">
                <a:solidFill>
                  <a:srgbClr val="002060"/>
                </a:solidFill>
                <a:latin typeface="Times New Roman" panose="02020603050405020304" pitchFamily="18" charset="0"/>
                <a:cs typeface="Times New Roman" panose="02020603050405020304" pitchFamily="18" charset="0"/>
              </a:rPr>
              <a:t> bay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ríu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rít</a:t>
            </a:r>
            <a:r>
              <a:rPr lang="en-US" sz="3200" dirty="0">
                <a:solidFill>
                  <a:srgbClr val="002060"/>
                </a:solidFill>
                <a:latin typeface="Times New Roman" panose="02020603050405020304" pitchFamily="18" charset="0"/>
                <a:cs typeface="Times New Roman" panose="02020603050405020304" pitchFamily="18" charset="0"/>
              </a:rPr>
              <a:t>. </a:t>
            </a:r>
          </a:p>
        </p:txBody>
      </p:sp>
      <p:sp>
        <p:nvSpPr>
          <p:cNvPr id="5" name="TextBox 4"/>
          <p:cNvSpPr txBox="1"/>
          <p:nvPr/>
        </p:nvSpPr>
        <p:spPr>
          <a:xfrm>
            <a:off x="2920281" y="2220686"/>
            <a:ext cx="252548" cy="707886"/>
          </a:xfrm>
          <a:prstGeom prst="rect">
            <a:avLst/>
          </a:prstGeom>
          <a:noFill/>
        </p:spPr>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p:nvPr/>
        </p:nvSpPr>
        <p:spPr>
          <a:xfrm>
            <a:off x="4596680" y="3680001"/>
            <a:ext cx="252548" cy="707886"/>
          </a:xfrm>
          <a:prstGeom prst="rect">
            <a:avLst/>
          </a:prstGeom>
          <a:noFill/>
        </p:spPr>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6096000" y="4450708"/>
            <a:ext cx="252548" cy="707886"/>
          </a:xfrm>
          <a:prstGeom prst="rect">
            <a:avLst/>
          </a:prstGeom>
          <a:noFill/>
        </p:spPr>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
        <p:nvSpPr>
          <p:cNvPr id="8" name="TextBox 7"/>
          <p:cNvSpPr txBox="1"/>
          <p:nvPr/>
        </p:nvSpPr>
        <p:spPr>
          <a:xfrm>
            <a:off x="3541497" y="2972115"/>
            <a:ext cx="252548" cy="707886"/>
          </a:xfrm>
          <a:prstGeom prst="rect">
            <a:avLst/>
          </a:prstGeom>
          <a:noFill/>
        </p:spPr>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3500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2" name="Rectangle 1"/>
          <p:cNvSpPr/>
          <p:nvPr/>
        </p:nvSpPr>
        <p:spPr>
          <a:xfrm>
            <a:off x="1181468" y="476684"/>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3: </a:t>
            </a:r>
          </a:p>
        </p:txBody>
      </p:sp>
      <p:sp>
        <p:nvSpPr>
          <p:cNvPr id="3" name="TextBox 2"/>
          <p:cNvSpPr txBox="1"/>
          <p:nvPr/>
        </p:nvSpPr>
        <p:spPr>
          <a:xfrm>
            <a:off x="1292472" y="1192607"/>
            <a:ext cx="9840686" cy="4524315"/>
          </a:xfrm>
          <a:prstGeom prst="rect">
            <a:avLst/>
          </a:prstGeom>
          <a:noFill/>
        </p:spPr>
        <p:txBody>
          <a:bodyPr wrap="square" rtlCol="0">
            <a:spAutoFit/>
          </a:bodyPr>
          <a:lstStyle/>
          <a:p>
            <a:r>
              <a:rPr lang="en-US" sz="3200" b="1" dirty="0" err="1">
                <a:solidFill>
                  <a:srgbClr val="002060"/>
                </a:solidFill>
                <a:latin typeface="Times New Roman" panose="02020603050405020304" pitchFamily="18" charset="0"/>
                <a:cs typeface="Times New Roman" panose="02020603050405020304" pitchFamily="18" charset="0"/>
              </a:rPr>
              <a:t>Bạn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Hoa</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tập</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điền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câu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vào</a:t>
            </a:r>
            <a:r>
              <a:rPr lang="en-US" sz="3200" b="1" dirty="0">
                <a:solidFill>
                  <a:srgbClr val="002060"/>
                </a:solidFill>
                <a:latin typeface="Times New Roman" panose="02020603050405020304" pitchFamily="18" charset="0"/>
                <a:cs typeface="Times New Roman" panose="02020603050405020304" pitchFamily="18" charset="0"/>
              </a:rPr>
              <a:t> ô </a:t>
            </a:r>
            <a:r>
              <a:rPr lang="en-US" sz="3200" b="1" dirty="0" err="1">
                <a:solidFill>
                  <a:srgbClr val="002060"/>
                </a:solidFill>
                <a:latin typeface="Times New Roman" panose="02020603050405020304" pitchFamily="18" charset="0"/>
                <a:cs typeface="Times New Roman" panose="02020603050405020304" pitchFamily="18" charset="0"/>
              </a:rPr>
              <a:t>trống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trong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truyện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vui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dưới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đây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Chẳng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hiểu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vì</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bạn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ấy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điền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toàn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Theo con,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dùng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đúng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dùng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Hãy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sửa</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lại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những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chỗ</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sai</a:t>
            </a:r>
            <a:r>
              <a:rPr lang="en-US" sz="3200" b="1" dirty="0">
                <a:solidFill>
                  <a:srgbClr val="002060"/>
                </a:solidFill>
                <a:latin typeface="Times New Roman" panose="02020603050405020304" pitchFamily="18" charset="0"/>
                <a:cs typeface="Times New Roman" panose="02020603050405020304" pitchFamily="18" charset="0"/>
              </a:rPr>
              <a:t>.</a:t>
            </a:r>
          </a:p>
          <a:p>
            <a:pPr algn="ctr"/>
            <a:r>
              <a:rPr lang="en-US" sz="3200" b="1" dirty="0" err="1">
                <a:solidFill>
                  <a:srgbClr val="002060"/>
                </a:solidFill>
                <a:latin typeface="Times New Roman" panose="02020603050405020304" pitchFamily="18" charset="0"/>
                <a:cs typeface="Times New Roman" panose="02020603050405020304" pitchFamily="18" charset="0"/>
              </a:rPr>
              <a:t>Điện</a:t>
            </a:r>
            <a:endParaRPr lang="en-US" sz="3200" b="1" dirty="0">
              <a:solidFill>
                <a:srgbClr val="002060"/>
              </a:solidFill>
              <a:latin typeface="Times New Roman" panose="02020603050405020304" pitchFamily="18" charset="0"/>
              <a:cs typeface="Times New Roman" panose="02020603050405020304" pitchFamily="18" charset="0"/>
            </a:endParaRPr>
          </a:p>
          <a:p>
            <a:pPr marL="457200" indent="-457200">
              <a:buFontTx/>
              <a:buChar char="-"/>
            </a:pPr>
            <a:r>
              <a:rPr lang="en-US" sz="3200" dirty="0" err="1">
                <a:solidFill>
                  <a:srgbClr val="002060"/>
                </a:solidFill>
                <a:latin typeface="Times New Roman" panose="02020603050405020304" pitchFamily="18" charset="0"/>
                <a:cs typeface="Times New Roman" panose="02020603050405020304" pitchFamily="18" charset="0"/>
              </a:rPr>
              <a:t>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ta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endParaRPr lang="en-US" sz="3200" dirty="0">
              <a:solidFill>
                <a:srgbClr val="002060"/>
              </a:solidFill>
              <a:latin typeface="Times New Roman" panose="02020603050405020304" pitchFamily="18" charset="0"/>
              <a:cs typeface="Times New Roman" panose="02020603050405020304" pitchFamily="18" charset="0"/>
            </a:endParaRPr>
          </a:p>
          <a:p>
            <a:pPr marL="457200" indent="-457200">
              <a:buFontTx/>
              <a:buChar char="-"/>
            </a:pP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quan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trọng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lắm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ạ, </a:t>
            </a:r>
            <a:r>
              <a:rPr lang="en-US" sz="3200" dirty="0" err="1">
                <a:solidFill>
                  <a:srgbClr val="002060"/>
                </a:solidFill>
                <a:latin typeface="Times New Roman" panose="02020603050405020304" pitchFamily="18" charset="0"/>
                <a:cs typeface="Times New Roman" panose="02020603050405020304" pitchFamily="18" charset="0"/>
              </a:rPr>
              <a:t>vì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nếu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bây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giờ</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vẫn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chưa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phát</a:t>
            </a:r>
            <a:r>
              <a:rPr lang="en-US" sz="3200" dirty="0">
                <a:solidFill>
                  <a:srgbClr val="002060"/>
                </a:solidFill>
                <a:latin typeface="Times New Roman" panose="02020603050405020304" pitchFamily="18" charset="0"/>
                <a:cs typeface="Times New Roman" panose="02020603050405020304" pitchFamily="18" charset="0"/>
              </a:rPr>
              <a:t> minh </a:t>
            </a:r>
            <a:r>
              <a:rPr lang="en-US" sz="3200" dirty="0" err="1">
                <a:solidFill>
                  <a:srgbClr val="002060"/>
                </a:solidFill>
                <a:latin typeface="Times New Roman" panose="02020603050405020304" pitchFamily="18" charset="0"/>
                <a:cs typeface="Times New Roman" panose="02020603050405020304" pitchFamily="18" charset="0"/>
              </a:rPr>
              <a:t>ra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thắp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đèn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dầu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vô</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tuyến</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8727699" y="3569404"/>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t>.</a:t>
            </a:r>
          </a:p>
        </p:txBody>
      </p:sp>
      <p:sp>
        <p:nvSpPr>
          <p:cNvPr id="6" name="TextBox 5"/>
          <p:cNvSpPr txBox="1"/>
          <p:nvPr/>
        </p:nvSpPr>
        <p:spPr>
          <a:xfrm>
            <a:off x="3057367" y="3581971"/>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t>.</a:t>
            </a:r>
          </a:p>
        </p:txBody>
      </p:sp>
      <p:sp>
        <p:nvSpPr>
          <p:cNvPr id="7" name="TextBox 6"/>
          <p:cNvSpPr txBox="1"/>
          <p:nvPr/>
        </p:nvSpPr>
        <p:spPr>
          <a:xfrm>
            <a:off x="4113657" y="5114140"/>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t>.</a:t>
            </a:r>
          </a:p>
        </p:txBody>
      </p:sp>
    </p:spTree>
    <p:extLst>
      <p:ext uri="{BB962C8B-B14F-4D97-AF65-F5344CB8AC3E}">
        <p14:creationId xmlns:p14="http://schemas.microsoft.com/office/powerpoint/2010/main" val="11843421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2" name="Rectangle 1"/>
          <p:cNvSpPr/>
          <p:nvPr/>
        </p:nvSpPr>
        <p:spPr>
          <a:xfrm>
            <a:off x="1181468" y="476684"/>
            <a:ext cx="20261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BÀI 3: </a:t>
            </a:r>
          </a:p>
        </p:txBody>
      </p:sp>
      <p:sp>
        <p:nvSpPr>
          <p:cNvPr id="3" name="TextBox 2"/>
          <p:cNvSpPr txBox="1"/>
          <p:nvPr/>
        </p:nvSpPr>
        <p:spPr>
          <a:xfrm>
            <a:off x="1292472" y="1192607"/>
            <a:ext cx="9840686" cy="4524315"/>
          </a:xfrm>
          <a:prstGeom prst="rect">
            <a:avLst/>
          </a:prstGeom>
          <a:noFill/>
        </p:spPr>
        <p:txBody>
          <a:bodyPr wrap="square" rtlCol="0">
            <a:spAutoFit/>
          </a:bodyPr>
          <a:lstStyle/>
          <a:p>
            <a:r>
              <a:rPr lang="en-US" sz="3200" b="1" dirty="0" err="1">
                <a:solidFill>
                  <a:srgbClr val="002060"/>
                </a:solidFill>
                <a:latin typeface="Times New Roman" panose="02020603050405020304" pitchFamily="18" charset="0"/>
                <a:cs typeface="Times New Roman" panose="02020603050405020304" pitchFamily="18" charset="0"/>
              </a:rPr>
              <a:t>Bạn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Hoa</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tập</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điền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câu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vào</a:t>
            </a:r>
            <a:r>
              <a:rPr lang="en-US" sz="3200" b="1" dirty="0">
                <a:solidFill>
                  <a:srgbClr val="002060"/>
                </a:solidFill>
                <a:latin typeface="Times New Roman" panose="02020603050405020304" pitchFamily="18" charset="0"/>
                <a:cs typeface="Times New Roman" panose="02020603050405020304" pitchFamily="18" charset="0"/>
              </a:rPr>
              <a:t> ô </a:t>
            </a:r>
            <a:r>
              <a:rPr lang="en-US" sz="3200" b="1" dirty="0" err="1">
                <a:solidFill>
                  <a:srgbClr val="002060"/>
                </a:solidFill>
                <a:latin typeface="Times New Roman" panose="02020603050405020304" pitchFamily="18" charset="0"/>
                <a:cs typeface="Times New Roman" panose="02020603050405020304" pitchFamily="18" charset="0"/>
              </a:rPr>
              <a:t>trống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trong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truyện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vui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dưới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đây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Chẳng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hiểu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vì</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bạn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ấy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điền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toàn</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Theo con,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dùng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đúng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dấu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chấm</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nào</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dùng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Hãy</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sửa</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lại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những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chỗ</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sai</a:t>
            </a:r>
            <a:r>
              <a:rPr lang="en-US" sz="3200" b="1" dirty="0">
                <a:solidFill>
                  <a:srgbClr val="002060"/>
                </a:solidFill>
                <a:latin typeface="Times New Roman" panose="02020603050405020304" pitchFamily="18" charset="0"/>
                <a:cs typeface="Times New Roman" panose="02020603050405020304" pitchFamily="18" charset="0"/>
              </a:rPr>
              <a:t>.</a:t>
            </a:r>
          </a:p>
          <a:p>
            <a:pPr algn="ctr"/>
            <a:r>
              <a:rPr lang="en-US" sz="3200" b="1" dirty="0" err="1">
                <a:solidFill>
                  <a:srgbClr val="002060"/>
                </a:solidFill>
                <a:latin typeface="Times New Roman" panose="02020603050405020304" pitchFamily="18" charset="0"/>
                <a:cs typeface="Times New Roman" panose="02020603050405020304" pitchFamily="18" charset="0"/>
              </a:rPr>
              <a:t>Điện</a:t>
            </a:r>
            <a:endParaRPr lang="en-US" sz="3200" b="1" dirty="0">
              <a:solidFill>
                <a:srgbClr val="002060"/>
              </a:solidFill>
              <a:latin typeface="Times New Roman" panose="02020603050405020304" pitchFamily="18" charset="0"/>
              <a:cs typeface="Times New Roman" panose="02020603050405020304" pitchFamily="18" charset="0"/>
            </a:endParaRPr>
          </a:p>
          <a:p>
            <a:pPr marL="457200" indent="-457200">
              <a:buFontTx/>
              <a:buChar char="-"/>
            </a:pPr>
            <a:r>
              <a:rPr lang="en-US" sz="3200" dirty="0" err="1">
                <a:solidFill>
                  <a:srgbClr val="002060"/>
                </a:solidFill>
                <a:latin typeface="Times New Roman" panose="02020603050405020304" pitchFamily="18" charset="0"/>
                <a:cs typeface="Times New Roman" panose="02020603050405020304" pitchFamily="18" charset="0"/>
              </a:rPr>
              <a:t>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ta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ra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endParaRPr lang="en-US" sz="3200" dirty="0">
              <a:solidFill>
                <a:srgbClr val="002060"/>
              </a:solidFill>
              <a:latin typeface="Times New Roman" panose="02020603050405020304" pitchFamily="18" charset="0"/>
              <a:cs typeface="Times New Roman" panose="02020603050405020304" pitchFamily="18" charset="0"/>
            </a:endParaRPr>
          </a:p>
          <a:p>
            <a:pPr marL="457200" indent="-457200">
              <a:buFontTx/>
              <a:buChar char="-"/>
            </a:pP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quan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trọng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lắm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ạ, </a:t>
            </a:r>
            <a:r>
              <a:rPr lang="en-US" sz="3200" dirty="0" err="1">
                <a:solidFill>
                  <a:srgbClr val="002060"/>
                </a:solidFill>
                <a:latin typeface="Times New Roman" panose="02020603050405020304" pitchFamily="18" charset="0"/>
                <a:cs typeface="Times New Roman" panose="02020603050405020304" pitchFamily="18" charset="0"/>
              </a:rPr>
              <a:t>vì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nếu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bây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giờ</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vẫn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chưa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phát</a:t>
            </a:r>
            <a:r>
              <a:rPr lang="en-US" sz="3200" dirty="0">
                <a:solidFill>
                  <a:srgbClr val="002060"/>
                </a:solidFill>
                <a:latin typeface="Times New Roman" panose="02020603050405020304" pitchFamily="18" charset="0"/>
                <a:cs typeface="Times New Roman" panose="02020603050405020304" pitchFamily="18" charset="0"/>
              </a:rPr>
              <a:t> minh </a:t>
            </a:r>
            <a:r>
              <a:rPr lang="en-US" sz="3200" dirty="0" err="1">
                <a:solidFill>
                  <a:srgbClr val="002060"/>
                </a:solidFill>
                <a:latin typeface="Times New Roman" panose="02020603050405020304" pitchFamily="18" charset="0"/>
                <a:cs typeface="Times New Roman" panose="02020603050405020304" pitchFamily="18" charset="0"/>
              </a:rPr>
              <a:t>ra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thắp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đèn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dầu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vô</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tuyến</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057367" y="3581971"/>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4113657" y="5114140"/>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t>.</a:t>
            </a:r>
          </a:p>
        </p:txBody>
      </p:sp>
      <p:sp>
        <p:nvSpPr>
          <p:cNvPr id="8" name="TextBox 7"/>
          <p:cNvSpPr txBox="1"/>
          <p:nvPr/>
        </p:nvSpPr>
        <p:spPr>
          <a:xfrm>
            <a:off x="8696166" y="3539931"/>
            <a:ext cx="61800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0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483760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6" name="TextBox 5"/>
          <p:cNvSpPr txBox="1"/>
          <p:nvPr/>
        </p:nvSpPr>
        <p:spPr>
          <a:xfrm>
            <a:off x="1952060" y="932013"/>
            <a:ext cx="6460808" cy="707886"/>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a:t>
            </a:r>
            <a:r>
              <a:rPr lang="en-US" sz="4000" b="1" dirty="0" err="1" smtClean="0">
                <a:solidFill>
                  <a:srgbClr val="002060"/>
                </a:solidFill>
                <a:latin typeface="Times New Roman" panose="02020603050405020304" pitchFamily="18" charset="0"/>
                <a:cs typeface="Times New Roman" panose="02020603050405020304" pitchFamily="18" charset="0"/>
              </a:rPr>
              <a:t>Truyện</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gây</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cười</a:t>
            </a:r>
            <a:r>
              <a:rPr lang="en-US" sz="4000" b="1" dirty="0" smtClean="0">
                <a:solidFill>
                  <a:srgbClr val="002060"/>
                </a:solidFill>
                <a:latin typeface="Times New Roman" panose="02020603050405020304" pitchFamily="18" charset="0"/>
                <a:cs typeface="Times New Roman" panose="02020603050405020304" pitchFamily="18" charset="0"/>
              </a:rPr>
              <a:t> ở </a:t>
            </a:r>
            <a:r>
              <a:rPr lang="en-US" sz="4000" b="1" dirty="0" err="1" smtClean="0">
                <a:solidFill>
                  <a:srgbClr val="002060"/>
                </a:solidFill>
                <a:latin typeface="Times New Roman" panose="02020603050405020304" pitchFamily="18" charset="0"/>
                <a:cs typeface="Times New Roman" panose="02020603050405020304" pitchFamily="18" charset="0"/>
              </a:rPr>
              <a:t>chỗ</a:t>
            </a:r>
            <a:r>
              <a:rPr lang="en-US" sz="4000" b="1" dirty="0" smtClean="0">
                <a:solidFill>
                  <a:srgbClr val="002060"/>
                </a:solidFill>
                <a:latin typeface="Times New Roman" panose="02020603050405020304" pitchFamily="18" charset="0"/>
                <a:cs typeface="Times New Roman" panose="02020603050405020304" pitchFamily="18" charset="0"/>
              </a:rPr>
              <a:t> </a:t>
            </a:r>
            <a:r>
              <a:rPr lang="en-US" sz="4000" b="1" dirty="0" err="1" smtClean="0">
                <a:solidFill>
                  <a:srgbClr val="002060"/>
                </a:solidFill>
                <a:latin typeface="Times New Roman" panose="02020603050405020304" pitchFamily="18" charset="0"/>
                <a:cs typeface="Times New Roman" panose="02020603050405020304" pitchFamily="18" charset="0"/>
              </a:rPr>
              <a:t>nào</a:t>
            </a:r>
            <a:r>
              <a:rPr lang="en-US" sz="4000" b="1" dirty="0" smtClean="0">
                <a:solidFill>
                  <a:srgbClr val="002060"/>
                </a:solidFill>
                <a:latin typeface="Times New Roman" panose="02020603050405020304" pitchFamily="18" charset="0"/>
                <a:cs typeface="Times New Roman" panose="02020603050405020304" pitchFamily="18" charset="0"/>
              </a:rPr>
              <a:t>?</a:t>
            </a:r>
            <a:endParaRPr lang="en-US" sz="4000" b="1" dirty="0">
              <a:solidFill>
                <a:srgbClr val="00206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550795" y="2151213"/>
            <a:ext cx="9090409" cy="3170099"/>
          </a:xfrm>
          <a:prstGeom prst="rect">
            <a:avLst/>
          </a:prstGeom>
          <a:noFill/>
        </p:spPr>
        <p:txBody>
          <a:bodyPr wrap="square" rtlCol="0">
            <a:spAutoFit/>
          </a:bodyPr>
          <a:lstStyle/>
          <a:p>
            <a:pPr algn="just"/>
            <a:r>
              <a:rPr lang="en-US" sz="4000" dirty="0" err="1" smtClean="0">
                <a:solidFill>
                  <a:srgbClr val="002060"/>
                </a:solidFill>
                <a:latin typeface="Times New Roman" panose="02020603050405020304" pitchFamily="18" charset="0"/>
                <a:cs typeface="Times New Roman" panose="02020603050405020304" pitchFamily="18" charset="0"/>
              </a:rPr>
              <a:t>Vô</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tuyến</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hoạt</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động</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được</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là</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nhờ</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có</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điện</a:t>
            </a:r>
            <a:r>
              <a:rPr lang="en-US" sz="4000" dirty="0" smtClean="0">
                <a:solidFill>
                  <a:srgbClr val="002060"/>
                </a:solidFill>
                <a:latin typeface="Times New Roman" panose="02020603050405020304" pitchFamily="18" charset="0"/>
                <a:cs typeface="Times New Roman" panose="02020603050405020304" pitchFamily="18" charset="0"/>
              </a:rPr>
              <a:t>, con </a:t>
            </a:r>
            <a:r>
              <a:rPr lang="en-US" sz="4000" dirty="0" err="1" smtClean="0">
                <a:solidFill>
                  <a:srgbClr val="002060"/>
                </a:solidFill>
                <a:latin typeface="Times New Roman" panose="02020603050405020304" pitchFamily="18" charset="0"/>
                <a:cs typeface="Times New Roman" panose="02020603050405020304" pitchFamily="18" charset="0"/>
              </a:rPr>
              <a:t>người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phát</a:t>
            </a:r>
            <a:r>
              <a:rPr lang="en-US" sz="4000" dirty="0" smtClean="0">
                <a:solidFill>
                  <a:srgbClr val="002060"/>
                </a:solidFill>
                <a:latin typeface="Times New Roman" panose="02020603050405020304" pitchFamily="18" charset="0"/>
                <a:cs typeface="Times New Roman" panose="02020603050405020304" pitchFamily="18" charset="0"/>
              </a:rPr>
              <a:t> minh </a:t>
            </a:r>
            <a:r>
              <a:rPr lang="en-US" sz="4000" dirty="0" err="1" smtClean="0">
                <a:solidFill>
                  <a:srgbClr val="002060"/>
                </a:solidFill>
                <a:latin typeface="Times New Roman" panose="02020603050405020304" pitchFamily="18" charset="0"/>
                <a:cs typeface="Times New Roman" panose="02020603050405020304" pitchFamily="18" charset="0"/>
              </a:rPr>
              <a:t>ra</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điện</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trước</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rồi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mới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phát</a:t>
            </a:r>
            <a:r>
              <a:rPr lang="en-US" sz="4000" dirty="0" smtClean="0">
                <a:solidFill>
                  <a:srgbClr val="002060"/>
                </a:solidFill>
                <a:latin typeface="Times New Roman" panose="02020603050405020304" pitchFamily="18" charset="0"/>
                <a:cs typeface="Times New Roman" panose="02020603050405020304" pitchFamily="18" charset="0"/>
              </a:rPr>
              <a:t> minh </a:t>
            </a:r>
            <a:r>
              <a:rPr lang="en-US" sz="4000" dirty="0" err="1" smtClean="0">
                <a:solidFill>
                  <a:srgbClr val="002060"/>
                </a:solidFill>
                <a:latin typeface="Times New Roman" panose="02020603050405020304" pitchFamily="18" charset="0"/>
                <a:cs typeface="Times New Roman" panose="02020603050405020304" pitchFamily="18" charset="0"/>
              </a:rPr>
              <a:t>ra</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vô</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tuyến</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nhưng</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người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anh</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lại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nói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nhầm</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là</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không</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có</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điện</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thì</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phải</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thắp</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đèn</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dầu</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để</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xem</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vô</a:t>
            </a:r>
            <a:r>
              <a:rPr lang="en-US" sz="4000" dirty="0" smtClean="0">
                <a:solidFill>
                  <a:srgbClr val="002060"/>
                </a:solidFill>
                <a:latin typeface="Times New Roman" panose="02020603050405020304" pitchFamily="18" charset="0"/>
                <a:cs typeface="Times New Roman" panose="02020603050405020304" pitchFamily="18" charset="0"/>
              </a:rPr>
              <a:t> </a:t>
            </a:r>
            <a:r>
              <a:rPr lang="en-US" sz="4000" dirty="0" err="1" smtClean="0">
                <a:solidFill>
                  <a:srgbClr val="002060"/>
                </a:solidFill>
                <a:latin typeface="Times New Roman" panose="02020603050405020304" pitchFamily="18" charset="0"/>
                <a:cs typeface="Times New Roman" panose="02020603050405020304" pitchFamily="18" charset="0"/>
              </a:rPr>
              <a:t>tuyến</a:t>
            </a:r>
            <a:r>
              <a:rPr lang="en-US" sz="4000" dirty="0" smtClean="0">
                <a:solidFill>
                  <a:srgbClr val="002060"/>
                </a:solidFill>
                <a:latin typeface="Times New Roman" panose="02020603050405020304" pitchFamily="18" charset="0"/>
                <a:cs typeface="Times New Roman" panose="02020603050405020304" pitchFamily="18" charset="0"/>
              </a:rPr>
              <a:t>”.</a:t>
            </a:r>
            <a:endParaRPr lang="en-US" sz="4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15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610"/>
            <a:ext cx="12192000" cy="6858000"/>
          </a:xfrm>
          <a:prstGeom prst="rect">
            <a:avLst/>
          </a:prstGeom>
        </p:spPr>
      </p:pic>
      <p:sp>
        <p:nvSpPr>
          <p:cNvPr id="2" name="Rectangle 1"/>
          <p:cNvSpPr/>
          <p:nvPr/>
        </p:nvSpPr>
        <p:spPr>
          <a:xfrm>
            <a:off x="4210880" y="673634"/>
            <a:ext cx="2888676"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CỦNG CỐ</a:t>
            </a:r>
          </a:p>
        </p:txBody>
      </p:sp>
      <p:sp>
        <p:nvSpPr>
          <p:cNvPr id="5" name="TextBox 4"/>
          <p:cNvSpPr txBox="1"/>
          <p:nvPr/>
        </p:nvSpPr>
        <p:spPr>
          <a:xfrm>
            <a:off x="1561515" y="1800665"/>
            <a:ext cx="7361182"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Luyện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từ</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hôm</a:t>
            </a:r>
            <a:r>
              <a:rPr lang="en-US" sz="2800" b="1" dirty="0">
                <a:latin typeface="Times New Roman" panose="02020603050405020304" pitchFamily="18" charset="0"/>
                <a:cs typeface="Times New Roman" panose="02020603050405020304" pitchFamily="18" charset="0"/>
              </a:rPr>
              <a:t> nay con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gì</a:t>
            </a:r>
            <a:r>
              <a:rPr lang="en-US" sz="2800" b="1" dirty="0">
                <a:latin typeface="Times New Roman" panose="02020603050405020304" pitchFamily="18" charset="0"/>
                <a:cs typeface="Times New Roman" panose="02020603050405020304" pitchFamily="18" charset="0"/>
              </a:rPr>
              <a:t>?</a:t>
            </a:r>
          </a:p>
        </p:txBody>
      </p:sp>
      <p:sp>
        <p:nvSpPr>
          <p:cNvPr id="9" name="TextBox 8"/>
          <p:cNvSpPr txBox="1"/>
          <p:nvPr/>
        </p:nvSpPr>
        <p:spPr>
          <a:xfrm>
            <a:off x="1603718" y="2560320"/>
            <a:ext cx="7822975"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Nhắc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lại</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một</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số</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từ</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ngữ</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thuộc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chủ</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điểm</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Sáng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tạo</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603718" y="3378415"/>
            <a:ext cx="7924990"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Nêu</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tác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dụng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dấu</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phẩy</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dấu</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chấm</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chấm</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hỏi</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497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98" y="0"/>
            <a:ext cx="12192000" cy="7153353"/>
          </a:xfrm>
          <a:prstGeom prst="rect">
            <a:avLst/>
          </a:prstGeom>
        </p:spPr>
      </p:pic>
      <p:sp>
        <p:nvSpPr>
          <p:cNvPr id="6" name="Rectangle 5"/>
          <p:cNvSpPr/>
          <p:nvPr/>
        </p:nvSpPr>
        <p:spPr>
          <a:xfrm>
            <a:off x="2779213" y="911079"/>
            <a:ext cx="6602578" cy="2800767"/>
          </a:xfrm>
          <a:prstGeom prst="rect">
            <a:avLst/>
          </a:prstGeom>
          <a:noFill/>
        </p:spPr>
        <p:txBody>
          <a:bodyPr wrap="none" lIns="91440" tIns="45720" rIns="91440" bIns="45720">
            <a:spAutoFit/>
          </a:bodyPr>
          <a:lstStyle/>
          <a:p>
            <a:pPr algn="ctr"/>
            <a:r>
              <a:rPr lang="en-US" sz="8800" b="1" dirty="0">
                <a:ln w="22225">
                  <a:solidFill>
                    <a:schemeClr val="accent2"/>
                  </a:solidFill>
                  <a:prstDash val="solid"/>
                </a:ln>
                <a:solidFill>
                  <a:srgbClr val="002060"/>
                </a:solidFill>
              </a:rPr>
              <a:t>TRÒ CHƠI</a:t>
            </a:r>
          </a:p>
          <a:p>
            <a:pPr algn="ctr"/>
            <a:r>
              <a:rPr lang="en-US" sz="8800" b="1" dirty="0" smtClean="0">
                <a:ln w="22225">
                  <a:solidFill>
                    <a:schemeClr val="accent2"/>
                  </a:solidFill>
                  <a:prstDash val="solid"/>
                </a:ln>
                <a:solidFill>
                  <a:srgbClr val="FF0000"/>
                </a:solidFill>
              </a:rPr>
              <a:t>“GIẢI </a:t>
            </a:r>
            <a:r>
              <a:rPr lang="en-US" sz="8800" b="1" dirty="0">
                <a:ln w="22225">
                  <a:solidFill>
                    <a:schemeClr val="accent2"/>
                  </a:solidFill>
                  <a:prstDash val="solid"/>
                </a:ln>
                <a:solidFill>
                  <a:srgbClr val="FF0000"/>
                </a:solidFill>
              </a:rPr>
              <a:t>Ô </a:t>
            </a:r>
            <a:r>
              <a:rPr lang="en-US" sz="8800" b="1" dirty="0" smtClean="0">
                <a:ln w="22225">
                  <a:solidFill>
                    <a:schemeClr val="accent2"/>
                  </a:solidFill>
                  <a:prstDash val="solid"/>
                </a:ln>
                <a:solidFill>
                  <a:srgbClr val="FF0000"/>
                </a:solidFill>
              </a:rPr>
              <a:t>CHỮ”</a:t>
            </a:r>
            <a:endParaRPr lang="en-US" sz="8800" b="1" cap="none" spc="0" dirty="0">
              <a:ln w="22225">
                <a:solidFill>
                  <a:schemeClr val="accent2"/>
                </a:solidFill>
                <a:prstDash val="solid"/>
              </a:ln>
              <a:solidFill>
                <a:srgbClr val="FF0000"/>
              </a:solidFill>
              <a:effectLst/>
            </a:endParaRPr>
          </a:p>
        </p:txBody>
      </p:sp>
    </p:spTree>
    <p:extLst>
      <p:ext uri="{BB962C8B-B14F-4D97-AF65-F5344CB8AC3E}">
        <p14:creationId xmlns:p14="http://schemas.microsoft.com/office/powerpoint/2010/main" val="14105963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06" y="428"/>
            <a:ext cx="12190476" cy="6857143"/>
          </a:xfrm>
          <a:prstGeom prst="rect">
            <a:avLst/>
          </a:prstGeom>
        </p:spPr>
      </p:pic>
      <p:sp>
        <p:nvSpPr>
          <p:cNvPr id="5" name="Rectangle 4"/>
          <p:cNvSpPr/>
          <p:nvPr/>
        </p:nvSpPr>
        <p:spPr>
          <a:xfrm>
            <a:off x="3959695" y="665569"/>
            <a:ext cx="2733249" cy="923330"/>
          </a:xfrm>
          <a:prstGeom prst="rect">
            <a:avLst/>
          </a:prstGeom>
          <a:noFill/>
        </p:spPr>
        <p:txBody>
          <a:bodyPr wrap="none" lIns="91440" tIns="45720" rIns="91440" bIns="45720">
            <a:spAutoFit/>
          </a:bodyPr>
          <a:lstStyle/>
          <a:p>
            <a:pPr algn="ct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DẶN DÒ:</a:t>
            </a:r>
          </a:p>
        </p:txBody>
      </p:sp>
      <p:sp>
        <p:nvSpPr>
          <p:cNvPr id="6" name="TextBox 5"/>
          <p:cNvSpPr txBox="1"/>
          <p:nvPr/>
        </p:nvSpPr>
        <p:spPr>
          <a:xfrm>
            <a:off x="798786" y="1933416"/>
            <a:ext cx="8460828" cy="1815882"/>
          </a:xfrm>
          <a:prstGeom prst="rect">
            <a:avLst/>
          </a:prstGeom>
          <a:noFill/>
        </p:spPr>
        <p:txBody>
          <a:bodyPr wrap="square" rtlCol="0">
            <a:spAutoFit/>
          </a:bodyPr>
          <a:lstStyle/>
          <a:p>
            <a:pPr marL="457200" indent="-457200">
              <a:buFontTx/>
              <a:buChar char="-"/>
            </a:pPr>
            <a:r>
              <a:rPr lang="en-US" sz="2800" b="1" dirty="0" err="1">
                <a:solidFill>
                  <a:srgbClr val="002060"/>
                </a:solidFill>
                <a:latin typeface="Times New Roman" panose="02020603050405020304" pitchFamily="18" charset="0"/>
                <a:cs typeface="Times New Roman" panose="02020603050405020304" pitchFamily="18" charset="0"/>
              </a:rPr>
              <a:t>Tìm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thêm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các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từ</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thuộc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chủ</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đề</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Sáng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tạo</a:t>
            </a:r>
            <a:r>
              <a:rPr lang="en-US" sz="2800" b="1" dirty="0">
                <a:solidFill>
                  <a:srgbClr val="002060"/>
                </a:solidFill>
                <a:latin typeface="Times New Roman" panose="02020603050405020304" pitchFamily="18" charset="0"/>
                <a:cs typeface="Times New Roman" panose="02020603050405020304" pitchFamily="18" charset="0"/>
              </a:rPr>
              <a:t>.</a:t>
            </a:r>
          </a:p>
          <a:p>
            <a:pPr marL="457200" indent="-457200">
              <a:buFontTx/>
              <a:buChar char="-"/>
            </a:pPr>
            <a:r>
              <a:rPr lang="en-US" sz="2800" b="1" dirty="0" err="1">
                <a:solidFill>
                  <a:srgbClr val="002060"/>
                </a:solidFill>
                <a:latin typeface="Times New Roman" panose="02020603050405020304" pitchFamily="18" charset="0"/>
                <a:cs typeface="Times New Roman" panose="02020603050405020304" pitchFamily="18" charset="0"/>
              </a:rPr>
              <a:t>Ôn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lại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cách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dùng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dấu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phẩy</a:t>
            </a:r>
            <a:r>
              <a:rPr lang="en-US" sz="2800" b="1" dirty="0">
                <a:solidFill>
                  <a:srgbClr val="002060"/>
                </a:solidFill>
                <a:latin typeface="Times New Roman" panose="02020603050405020304" pitchFamily="18" charset="0"/>
                <a:cs typeface="Times New Roman" panose="02020603050405020304" pitchFamily="18" charset="0"/>
              </a:rPr>
              <a:t>.</a:t>
            </a:r>
          </a:p>
          <a:p>
            <a:pPr marL="457200" indent="-457200">
              <a:buFontTx/>
              <a:buChar char="-"/>
            </a:pPr>
            <a:r>
              <a:rPr lang="en-US" sz="2800" b="1" dirty="0" err="1">
                <a:solidFill>
                  <a:srgbClr val="002060"/>
                </a:solidFill>
                <a:latin typeface="Times New Roman" panose="02020603050405020304" pitchFamily="18" charset="0"/>
                <a:cs typeface="Times New Roman" panose="02020603050405020304" pitchFamily="18" charset="0"/>
              </a:rPr>
              <a:t>Chuẩn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bị</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bài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sau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hóa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Ôn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tập</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cách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đặt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trả</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lời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câu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hỏi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thế</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nào</a:t>
            </a:r>
            <a:r>
              <a:rPr lang="en-US" sz="2800" b="1" dirty="0">
                <a:solidFill>
                  <a:srgbClr val="002060"/>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798787" y="3691874"/>
            <a:ext cx="8460828" cy="1815882"/>
          </a:xfrm>
          <a:prstGeom prst="rect">
            <a:avLst/>
          </a:prstGeom>
          <a:noFill/>
        </p:spPr>
        <p:txBody>
          <a:bodyPr wrap="square" rtlCol="0">
            <a:spAutoFit/>
          </a:bodyPr>
          <a:lstStyle/>
          <a:p>
            <a:pPr marL="457200" indent="-457200">
              <a:buFontTx/>
              <a:buChar char="-"/>
            </a:pPr>
            <a:r>
              <a:rPr lang="en-US" sz="2800" b="1" dirty="0" err="1">
                <a:solidFill>
                  <a:srgbClr val="002060"/>
                </a:solidFill>
                <a:latin typeface="Times New Roman" panose="02020603050405020304" pitchFamily="18" charset="0"/>
                <a:cs typeface="Times New Roman" panose="02020603050405020304" pitchFamily="18" charset="0"/>
              </a:rPr>
              <a:t>Chuẩn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bị</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sách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vở</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môn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Toán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cho</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tiết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Zoom </a:t>
            </a:r>
            <a:r>
              <a:rPr lang="en-US" sz="2800" b="1" dirty="0" err="1" smtClean="0">
                <a:solidFill>
                  <a:srgbClr val="002060"/>
                </a:solidFill>
                <a:latin typeface="Times New Roman" panose="02020603050405020304" pitchFamily="18" charset="0"/>
                <a:cs typeface="Times New Roman" panose="02020603050405020304" pitchFamily="18" charset="0"/>
              </a:rPr>
              <a:t>tối</a:t>
            </a:r>
            <a:r>
              <a:rPr lang="en-US" sz="2800" b="1" smtClean="0">
                <a:solidFill>
                  <a:srgbClr val="002060"/>
                </a:solidFill>
                <a:latin typeface="Times New Roman" panose="02020603050405020304" pitchFamily="18" charset="0"/>
                <a:cs typeface="Times New Roman" panose="02020603050405020304" pitchFamily="18" charset="0"/>
              </a:rPr>
              <a:t> thứ</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hai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sách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Toán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vở</a:t>
            </a:r>
            <a:r>
              <a:rPr lang="en-US" sz="2800" b="1" dirty="0">
                <a:solidFill>
                  <a:srgbClr val="002060"/>
                </a:solidFill>
                <a:latin typeface="Times New Roman" panose="02020603050405020304" pitchFamily="18" charset="0"/>
                <a:cs typeface="Times New Roman" panose="02020603050405020304" pitchFamily="18" charset="0"/>
              </a:rPr>
              <a:t> ô li </a:t>
            </a:r>
            <a:r>
              <a:rPr lang="en-US" sz="2800" b="1" dirty="0" err="1">
                <a:solidFill>
                  <a:srgbClr val="002060"/>
                </a:solidFill>
                <a:latin typeface="Times New Roman" panose="02020603050405020304" pitchFamily="18" charset="0"/>
                <a:cs typeface="Times New Roman" panose="02020603050405020304" pitchFamily="18" charset="0"/>
              </a:rPr>
              <a:t>Toán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vở</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nháp</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bút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viết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sẵn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thứ</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ngày</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tháng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và</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tên</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môn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vào</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vở</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ô li </a:t>
            </a:r>
            <a:r>
              <a:rPr lang="en-US" sz="2800" b="1" dirty="0" err="1" smtClean="0">
                <a:solidFill>
                  <a:srgbClr val="002060"/>
                </a:solidFill>
                <a:latin typeface="Times New Roman" panose="02020603050405020304" pitchFamily="18" charset="0"/>
                <a:cs typeface="Times New Roman" panose="02020603050405020304" pitchFamily="18" charset="0"/>
              </a:rPr>
              <a:t>Toán</a:t>
            </a:r>
            <a:r>
              <a:rPr lang="en-US" sz="2800" b="1"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344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2766587" y="1758645"/>
            <a:ext cx="7079246" cy="1323439"/>
          </a:xfrm>
          <a:prstGeom prst="rect">
            <a:avLst/>
          </a:prstGeom>
          <a:noFill/>
        </p:spPr>
        <p:txBody>
          <a:bodyPr wrap="none" lIns="91440" tIns="45720" rIns="91440" bIns="45720">
            <a:spAutoFit/>
          </a:bodyPr>
          <a:lstStyle/>
          <a:p>
            <a:pPr algn="ctr"/>
            <a:r>
              <a:rPr lang="en-US" sz="8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CHÀO CÁC CON!</a:t>
            </a:r>
          </a:p>
        </p:txBody>
      </p:sp>
    </p:spTree>
    <p:extLst>
      <p:ext uri="{BB962C8B-B14F-4D97-AF65-F5344CB8AC3E}">
        <p14:creationId xmlns:p14="http://schemas.microsoft.com/office/powerpoint/2010/main" val="1839507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81800604"/>
              </p:ext>
            </p:extLst>
          </p:nvPr>
        </p:nvGraphicFramePr>
        <p:xfrm>
          <a:off x="2535068" y="3127843"/>
          <a:ext cx="6659970" cy="797055"/>
        </p:xfrm>
        <a:graphic>
          <a:graphicData uri="http://schemas.openxmlformats.org/drawingml/2006/table">
            <a:tbl>
              <a:tblPr firstRow="1" bandRow="1">
                <a:tableStyleId>{5C22544A-7EE6-4342-B048-85BDC9FD1C3A}</a:tableStyleId>
              </a:tblPr>
              <a:tblGrid>
                <a:gridCol w="665997">
                  <a:extLst>
                    <a:ext uri="{9D8B030D-6E8A-4147-A177-3AD203B41FA5}">
                      <a16:colId xmlns:a16="http://schemas.microsoft.com/office/drawing/2014/main" val="3768337939"/>
                    </a:ext>
                  </a:extLst>
                </a:gridCol>
                <a:gridCol w="665997">
                  <a:extLst>
                    <a:ext uri="{9D8B030D-6E8A-4147-A177-3AD203B41FA5}">
                      <a16:colId xmlns:a16="http://schemas.microsoft.com/office/drawing/2014/main" val="2934644576"/>
                    </a:ext>
                  </a:extLst>
                </a:gridCol>
                <a:gridCol w="665997">
                  <a:extLst>
                    <a:ext uri="{9D8B030D-6E8A-4147-A177-3AD203B41FA5}">
                      <a16:colId xmlns:a16="http://schemas.microsoft.com/office/drawing/2014/main" val="657842658"/>
                    </a:ext>
                  </a:extLst>
                </a:gridCol>
                <a:gridCol w="665997">
                  <a:extLst>
                    <a:ext uri="{9D8B030D-6E8A-4147-A177-3AD203B41FA5}">
                      <a16:colId xmlns:a16="http://schemas.microsoft.com/office/drawing/2014/main" val="1204536672"/>
                    </a:ext>
                  </a:extLst>
                </a:gridCol>
                <a:gridCol w="665997">
                  <a:extLst>
                    <a:ext uri="{9D8B030D-6E8A-4147-A177-3AD203B41FA5}">
                      <a16:colId xmlns:a16="http://schemas.microsoft.com/office/drawing/2014/main" val="246109442"/>
                    </a:ext>
                  </a:extLst>
                </a:gridCol>
                <a:gridCol w="665997">
                  <a:extLst>
                    <a:ext uri="{9D8B030D-6E8A-4147-A177-3AD203B41FA5}">
                      <a16:colId xmlns:a16="http://schemas.microsoft.com/office/drawing/2014/main" val="3478925134"/>
                    </a:ext>
                  </a:extLst>
                </a:gridCol>
                <a:gridCol w="665997">
                  <a:extLst>
                    <a:ext uri="{9D8B030D-6E8A-4147-A177-3AD203B41FA5}">
                      <a16:colId xmlns:a16="http://schemas.microsoft.com/office/drawing/2014/main" val="1417437260"/>
                    </a:ext>
                  </a:extLst>
                </a:gridCol>
                <a:gridCol w="665997">
                  <a:extLst>
                    <a:ext uri="{9D8B030D-6E8A-4147-A177-3AD203B41FA5}">
                      <a16:colId xmlns:a16="http://schemas.microsoft.com/office/drawing/2014/main" val="2802402963"/>
                    </a:ext>
                  </a:extLst>
                </a:gridCol>
                <a:gridCol w="665997">
                  <a:extLst>
                    <a:ext uri="{9D8B030D-6E8A-4147-A177-3AD203B41FA5}">
                      <a16:colId xmlns:a16="http://schemas.microsoft.com/office/drawing/2014/main" val="2641761091"/>
                    </a:ext>
                  </a:extLst>
                </a:gridCol>
                <a:gridCol w="665997">
                  <a:extLst>
                    <a:ext uri="{9D8B030D-6E8A-4147-A177-3AD203B41FA5}">
                      <a16:colId xmlns:a16="http://schemas.microsoft.com/office/drawing/2014/main" val="1447556271"/>
                    </a:ext>
                  </a:extLst>
                </a:gridCol>
              </a:tblGrid>
              <a:tr h="797055">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sp>
        <p:nvSpPr>
          <p:cNvPr id="6" name="Rectangle 5"/>
          <p:cNvSpPr/>
          <p:nvPr/>
        </p:nvSpPr>
        <p:spPr>
          <a:xfrm>
            <a:off x="1009650" y="978595"/>
            <a:ext cx="10344150" cy="1569660"/>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1:</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Những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người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làm</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thiết</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kế</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mặt</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không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gian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hình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thức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và</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cấu</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trúc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của</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một</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trình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a:t>
            </a:r>
          </a:p>
          <a:p>
            <a:r>
              <a:rPr lang="en-US" sz="3200" b="1" dirty="0">
                <a:solidFill>
                  <a:srgbClr val="FF0000"/>
                </a:solidFill>
                <a:latin typeface="Cambria" panose="02040503050406030204" pitchFamily="18" charset="0"/>
                <a:ea typeface="Cambria" panose="02040503050406030204" pitchFamily="18" charset="0"/>
              </a:rPr>
              <a:t> </a:t>
            </a:r>
            <a:r>
              <a:rPr lang="en-US" sz="3200" b="1" dirty="0">
                <a:solidFill>
                  <a:srgbClr val="002060"/>
                </a:solidFill>
                <a:latin typeface="Cambria" panose="02040503050406030204" pitchFamily="18" charset="0"/>
                <a:ea typeface="Cambria" panose="02040503050406030204" pitchFamily="18" charset="0"/>
              </a:rPr>
              <a:t>(gồm10 </a:t>
            </a:r>
            <a:r>
              <a:rPr lang="en-US" sz="3200" b="1" dirty="0" err="1">
                <a:solidFill>
                  <a:srgbClr val="002060"/>
                </a:solidFill>
                <a:latin typeface="Cambria" panose="02040503050406030204" pitchFamily="18" charset="0"/>
                <a:ea typeface="Cambria" panose="02040503050406030204" pitchFamily="18" charset="0"/>
              </a:rPr>
              <a:t>chữ</a:t>
            </a:r>
            <a:r>
              <a:rPr lang="en-US" sz="3200" b="1" dirty="0">
                <a:solidFill>
                  <a:srgbClr val="002060"/>
                </a:solidFill>
                <a:latin typeface="Cambria" panose="02040503050406030204" pitchFamily="18" charset="0"/>
                <a:ea typeface="Cambria" panose="02040503050406030204" pitchFamily="18" charset="0"/>
              </a:rPr>
              <a:t> </a:t>
            </a:r>
            <a:r>
              <a:rPr lang="en-US" sz="3200" b="1" dirty="0" err="1" smtClean="0">
                <a:solidFill>
                  <a:srgbClr val="002060"/>
                </a:solidFill>
                <a:latin typeface="Cambria" panose="02040503050406030204" pitchFamily="18" charset="0"/>
                <a:ea typeface="Cambria" panose="02040503050406030204" pitchFamily="18" charset="0"/>
              </a:rPr>
              <a:t>cái</a:t>
            </a:r>
            <a:r>
              <a:rPr lang="en-US" sz="3200" b="1" dirty="0" smtClean="0">
                <a:solidFill>
                  <a:srgbClr val="002060"/>
                </a:solidFill>
                <a:latin typeface="Cambria" panose="02040503050406030204" pitchFamily="18" charset="0"/>
                <a:ea typeface="Cambria" panose="02040503050406030204" pitchFamily="18" charset="0"/>
              </a:rPr>
              <a:t>, </a:t>
            </a:r>
            <a:r>
              <a:rPr lang="en-US" sz="3200" b="1" dirty="0" err="1" smtClean="0">
                <a:solidFill>
                  <a:srgbClr val="002060"/>
                </a:solidFill>
                <a:latin typeface="Cambria" panose="02040503050406030204" pitchFamily="18" charset="0"/>
                <a:ea typeface="Cambria" panose="02040503050406030204" pitchFamily="18" charset="0"/>
              </a:rPr>
              <a:t>bắt</a:t>
            </a:r>
            <a:r>
              <a:rPr lang="en-US" sz="3200" b="1" dirty="0" smtClean="0">
                <a:solidFill>
                  <a:srgbClr val="002060"/>
                </a:solidFill>
                <a:latin typeface="Cambria" panose="02040503050406030204" pitchFamily="18" charset="0"/>
                <a:ea typeface="Cambria" panose="02040503050406030204" pitchFamily="18" charset="0"/>
              </a:rPr>
              <a:t> </a:t>
            </a:r>
            <a:r>
              <a:rPr lang="en-US" sz="3200" b="1" dirty="0" err="1" smtClean="0">
                <a:solidFill>
                  <a:srgbClr val="002060"/>
                </a:solidFill>
                <a:latin typeface="Cambria" panose="02040503050406030204" pitchFamily="18" charset="0"/>
                <a:ea typeface="Cambria" panose="02040503050406030204" pitchFamily="18" charset="0"/>
              </a:rPr>
              <a:t>đầu</a:t>
            </a:r>
            <a:r>
              <a:rPr lang="en-US" sz="3200" b="1" dirty="0" smtClean="0">
                <a:solidFill>
                  <a:srgbClr val="002060"/>
                </a:solidFill>
                <a:latin typeface="Cambria" panose="02040503050406030204" pitchFamily="18" charset="0"/>
                <a:ea typeface="Cambria" panose="02040503050406030204" pitchFamily="18" charset="0"/>
              </a:rPr>
              <a:t> </a:t>
            </a:r>
            <a:r>
              <a:rPr lang="en-US" sz="3200" b="1" dirty="0" err="1" smtClean="0">
                <a:solidFill>
                  <a:srgbClr val="002060"/>
                </a:solidFill>
                <a:latin typeface="Cambria" panose="02040503050406030204" pitchFamily="18" charset="0"/>
                <a:ea typeface="Cambria" panose="02040503050406030204" pitchFamily="18" charset="0"/>
              </a:rPr>
              <a:t>bằng</a:t>
            </a:r>
            <a:r>
              <a:rPr lang="en-US" sz="3200" b="1" dirty="0" smtClean="0">
                <a:solidFill>
                  <a:srgbClr val="002060"/>
                </a:solidFill>
                <a:latin typeface="Cambria" panose="02040503050406030204" pitchFamily="18" charset="0"/>
                <a:ea typeface="Cambria" panose="02040503050406030204" pitchFamily="18" charset="0"/>
              </a:rPr>
              <a:t> </a:t>
            </a:r>
            <a:r>
              <a:rPr lang="en-US" sz="3200" b="1" dirty="0" err="1" smtClean="0">
                <a:solidFill>
                  <a:srgbClr val="002060"/>
                </a:solidFill>
                <a:latin typeface="Cambria" panose="02040503050406030204" pitchFamily="18" charset="0"/>
                <a:ea typeface="Cambria" panose="02040503050406030204" pitchFamily="18" charset="0"/>
              </a:rPr>
              <a:t>chữ</a:t>
            </a:r>
            <a:r>
              <a:rPr lang="en-US" sz="3200" b="1" dirty="0" smtClean="0">
                <a:solidFill>
                  <a:srgbClr val="002060"/>
                </a:solidFill>
                <a:latin typeface="Cambria" panose="02040503050406030204" pitchFamily="18" charset="0"/>
                <a:ea typeface="Cambria" panose="02040503050406030204" pitchFamily="18" charset="0"/>
              </a:rPr>
              <a:t> “k”)</a:t>
            </a:r>
            <a:endPar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10150258"/>
              </p:ext>
            </p:extLst>
          </p:nvPr>
        </p:nvGraphicFramePr>
        <p:xfrm>
          <a:off x="2535068" y="3127843"/>
          <a:ext cx="6659970" cy="797055"/>
        </p:xfrm>
        <a:graphic>
          <a:graphicData uri="http://schemas.openxmlformats.org/drawingml/2006/table">
            <a:tbl>
              <a:tblPr firstRow="1" bandRow="1">
                <a:tableStyleId>{5C22544A-7EE6-4342-B048-85BDC9FD1C3A}</a:tableStyleId>
              </a:tblPr>
              <a:tblGrid>
                <a:gridCol w="665997">
                  <a:extLst>
                    <a:ext uri="{9D8B030D-6E8A-4147-A177-3AD203B41FA5}">
                      <a16:colId xmlns:a16="http://schemas.microsoft.com/office/drawing/2014/main" val="3768337939"/>
                    </a:ext>
                  </a:extLst>
                </a:gridCol>
                <a:gridCol w="665997">
                  <a:extLst>
                    <a:ext uri="{9D8B030D-6E8A-4147-A177-3AD203B41FA5}">
                      <a16:colId xmlns:a16="http://schemas.microsoft.com/office/drawing/2014/main" val="2934644576"/>
                    </a:ext>
                  </a:extLst>
                </a:gridCol>
                <a:gridCol w="665997">
                  <a:extLst>
                    <a:ext uri="{9D8B030D-6E8A-4147-A177-3AD203B41FA5}">
                      <a16:colId xmlns:a16="http://schemas.microsoft.com/office/drawing/2014/main" val="657842658"/>
                    </a:ext>
                  </a:extLst>
                </a:gridCol>
                <a:gridCol w="665997">
                  <a:extLst>
                    <a:ext uri="{9D8B030D-6E8A-4147-A177-3AD203B41FA5}">
                      <a16:colId xmlns:a16="http://schemas.microsoft.com/office/drawing/2014/main" val="1204536672"/>
                    </a:ext>
                  </a:extLst>
                </a:gridCol>
                <a:gridCol w="665997">
                  <a:extLst>
                    <a:ext uri="{9D8B030D-6E8A-4147-A177-3AD203B41FA5}">
                      <a16:colId xmlns:a16="http://schemas.microsoft.com/office/drawing/2014/main" val="246109442"/>
                    </a:ext>
                  </a:extLst>
                </a:gridCol>
                <a:gridCol w="665997">
                  <a:extLst>
                    <a:ext uri="{9D8B030D-6E8A-4147-A177-3AD203B41FA5}">
                      <a16:colId xmlns:a16="http://schemas.microsoft.com/office/drawing/2014/main" val="3478925134"/>
                    </a:ext>
                  </a:extLst>
                </a:gridCol>
                <a:gridCol w="665997">
                  <a:extLst>
                    <a:ext uri="{9D8B030D-6E8A-4147-A177-3AD203B41FA5}">
                      <a16:colId xmlns:a16="http://schemas.microsoft.com/office/drawing/2014/main" val="1417437260"/>
                    </a:ext>
                  </a:extLst>
                </a:gridCol>
                <a:gridCol w="665997">
                  <a:extLst>
                    <a:ext uri="{9D8B030D-6E8A-4147-A177-3AD203B41FA5}">
                      <a16:colId xmlns:a16="http://schemas.microsoft.com/office/drawing/2014/main" val="2802402963"/>
                    </a:ext>
                  </a:extLst>
                </a:gridCol>
                <a:gridCol w="665997">
                  <a:extLst>
                    <a:ext uri="{9D8B030D-6E8A-4147-A177-3AD203B41FA5}">
                      <a16:colId xmlns:a16="http://schemas.microsoft.com/office/drawing/2014/main" val="2641761091"/>
                    </a:ext>
                  </a:extLst>
                </a:gridCol>
                <a:gridCol w="665997">
                  <a:extLst>
                    <a:ext uri="{9D8B030D-6E8A-4147-A177-3AD203B41FA5}">
                      <a16:colId xmlns:a16="http://schemas.microsoft.com/office/drawing/2014/main" val="1447556271"/>
                    </a:ext>
                  </a:extLst>
                </a:gridCol>
              </a:tblGrid>
              <a:tr h="797055">
                <a:tc>
                  <a:txBody>
                    <a:bodyPr/>
                    <a:lstStyle/>
                    <a:p>
                      <a:pPr algn="ctr"/>
                      <a:r>
                        <a:rPr lang="en-US" sz="4400" dirty="0">
                          <a:solidFill>
                            <a:schemeClr val="tx1"/>
                          </a:solidFill>
                          <a:latin typeface="Cambria" panose="02040503050406030204" pitchFamily="18" charset="0"/>
                          <a:ea typeface="Cambria" panose="02040503050406030204" pitchFamily="18" charset="0"/>
                        </a:rPr>
                        <a:t>K</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I</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Ế</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T</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R</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Ú</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S</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Ư</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329975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1428750" y="1012589"/>
            <a:ext cx="10344150" cy="1077218"/>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2: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việc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chính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của</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sĩ</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với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bệnh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nhân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a:t>
            </a:r>
          </a:p>
          <a:p>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(gồm14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3200" b="1" dirty="0">
              <a:solidFill>
                <a:srgbClr val="002060"/>
              </a:solidFill>
              <a:latin typeface="Cambria" panose="02040503050406030204" pitchFamily="18" charset="0"/>
              <a:ea typeface="Cambria" panose="020405030504060302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600289499"/>
              </p:ext>
            </p:extLst>
          </p:nvPr>
        </p:nvGraphicFramePr>
        <p:xfrm>
          <a:off x="1885948" y="3438236"/>
          <a:ext cx="8420104"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gridCol w="601436">
                  <a:extLst>
                    <a:ext uri="{9D8B030D-6E8A-4147-A177-3AD203B41FA5}">
                      <a16:colId xmlns:a16="http://schemas.microsoft.com/office/drawing/2014/main" val="1417437260"/>
                    </a:ext>
                  </a:extLst>
                </a:gridCol>
                <a:gridCol w="601436">
                  <a:extLst>
                    <a:ext uri="{9D8B030D-6E8A-4147-A177-3AD203B41FA5}">
                      <a16:colId xmlns:a16="http://schemas.microsoft.com/office/drawing/2014/main" val="2802402963"/>
                    </a:ext>
                  </a:extLst>
                </a:gridCol>
                <a:gridCol w="601436">
                  <a:extLst>
                    <a:ext uri="{9D8B030D-6E8A-4147-A177-3AD203B41FA5}">
                      <a16:colId xmlns:a16="http://schemas.microsoft.com/office/drawing/2014/main" val="2641761091"/>
                    </a:ext>
                  </a:extLst>
                </a:gridCol>
                <a:gridCol w="601436">
                  <a:extLst>
                    <a:ext uri="{9D8B030D-6E8A-4147-A177-3AD203B41FA5}">
                      <a16:colId xmlns:a16="http://schemas.microsoft.com/office/drawing/2014/main" val="1447556271"/>
                    </a:ext>
                  </a:extLst>
                </a:gridCol>
                <a:gridCol w="601436">
                  <a:extLst>
                    <a:ext uri="{9D8B030D-6E8A-4147-A177-3AD203B41FA5}">
                      <a16:colId xmlns:a16="http://schemas.microsoft.com/office/drawing/2014/main" val="4141058919"/>
                    </a:ext>
                  </a:extLst>
                </a:gridCol>
                <a:gridCol w="601436">
                  <a:extLst>
                    <a:ext uri="{9D8B030D-6E8A-4147-A177-3AD203B41FA5}">
                      <a16:colId xmlns:a16="http://schemas.microsoft.com/office/drawing/2014/main" val="239842456"/>
                    </a:ext>
                  </a:extLst>
                </a:gridCol>
                <a:gridCol w="601436">
                  <a:extLst>
                    <a:ext uri="{9D8B030D-6E8A-4147-A177-3AD203B41FA5}">
                      <a16:colId xmlns:a16="http://schemas.microsoft.com/office/drawing/2014/main" val="3567102677"/>
                    </a:ext>
                  </a:extLst>
                </a:gridCol>
                <a:gridCol w="601436">
                  <a:extLst>
                    <a:ext uri="{9D8B030D-6E8A-4147-A177-3AD203B41FA5}">
                      <a16:colId xmlns:a16="http://schemas.microsoft.com/office/drawing/2014/main" val="1198970869"/>
                    </a:ext>
                  </a:extLst>
                </a:gridCol>
              </a:tblGrid>
              <a:tr h="789446">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528820373"/>
              </p:ext>
            </p:extLst>
          </p:nvPr>
        </p:nvGraphicFramePr>
        <p:xfrm>
          <a:off x="1897668" y="3449956"/>
          <a:ext cx="8420104"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gridCol w="601436">
                  <a:extLst>
                    <a:ext uri="{9D8B030D-6E8A-4147-A177-3AD203B41FA5}">
                      <a16:colId xmlns:a16="http://schemas.microsoft.com/office/drawing/2014/main" val="1417437260"/>
                    </a:ext>
                  </a:extLst>
                </a:gridCol>
                <a:gridCol w="601436">
                  <a:extLst>
                    <a:ext uri="{9D8B030D-6E8A-4147-A177-3AD203B41FA5}">
                      <a16:colId xmlns:a16="http://schemas.microsoft.com/office/drawing/2014/main" val="2802402963"/>
                    </a:ext>
                  </a:extLst>
                </a:gridCol>
                <a:gridCol w="601436">
                  <a:extLst>
                    <a:ext uri="{9D8B030D-6E8A-4147-A177-3AD203B41FA5}">
                      <a16:colId xmlns:a16="http://schemas.microsoft.com/office/drawing/2014/main" val="2641761091"/>
                    </a:ext>
                  </a:extLst>
                </a:gridCol>
                <a:gridCol w="601436">
                  <a:extLst>
                    <a:ext uri="{9D8B030D-6E8A-4147-A177-3AD203B41FA5}">
                      <a16:colId xmlns:a16="http://schemas.microsoft.com/office/drawing/2014/main" val="1447556271"/>
                    </a:ext>
                  </a:extLst>
                </a:gridCol>
                <a:gridCol w="601436">
                  <a:extLst>
                    <a:ext uri="{9D8B030D-6E8A-4147-A177-3AD203B41FA5}">
                      <a16:colId xmlns:a16="http://schemas.microsoft.com/office/drawing/2014/main" val="4141058919"/>
                    </a:ext>
                  </a:extLst>
                </a:gridCol>
                <a:gridCol w="601436">
                  <a:extLst>
                    <a:ext uri="{9D8B030D-6E8A-4147-A177-3AD203B41FA5}">
                      <a16:colId xmlns:a16="http://schemas.microsoft.com/office/drawing/2014/main" val="239842456"/>
                    </a:ext>
                  </a:extLst>
                </a:gridCol>
                <a:gridCol w="601436">
                  <a:extLst>
                    <a:ext uri="{9D8B030D-6E8A-4147-A177-3AD203B41FA5}">
                      <a16:colId xmlns:a16="http://schemas.microsoft.com/office/drawing/2014/main" val="3567102677"/>
                    </a:ext>
                  </a:extLst>
                </a:gridCol>
                <a:gridCol w="601436">
                  <a:extLst>
                    <a:ext uri="{9D8B030D-6E8A-4147-A177-3AD203B41FA5}">
                      <a16:colId xmlns:a16="http://schemas.microsoft.com/office/drawing/2014/main" val="1198970869"/>
                    </a:ext>
                  </a:extLst>
                </a:gridCol>
              </a:tblGrid>
              <a:tr h="789446">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Ă</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M</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S</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Ó</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S</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Ứ</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K</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Ỏ</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E</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3012243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2133594" y="1173381"/>
            <a:ext cx="10344150" cy="1077218"/>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3:</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việc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chính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của</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thầy</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giáo</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a:t>
            </a:r>
          </a:p>
          <a:p>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gồm</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6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“d”)</a:t>
            </a:r>
            <a:endParaRPr lang="en-US" sz="3200" b="1" dirty="0">
              <a:solidFill>
                <a:srgbClr val="002060"/>
              </a:solidFill>
              <a:latin typeface="Cambria" panose="02040503050406030204" pitchFamily="18" charset="0"/>
              <a:ea typeface="Cambria" panose="020405030504060302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197303329"/>
              </p:ext>
            </p:extLst>
          </p:nvPr>
        </p:nvGraphicFramePr>
        <p:xfrm>
          <a:off x="4076694" y="3438236"/>
          <a:ext cx="3608616"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tblGrid>
              <a:tr h="789446">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165320507"/>
              </p:ext>
            </p:extLst>
          </p:nvPr>
        </p:nvGraphicFramePr>
        <p:xfrm>
          <a:off x="4088414" y="3421824"/>
          <a:ext cx="3608616"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tblGrid>
              <a:tr h="789446">
                <a:tc>
                  <a:txBody>
                    <a:bodyPr/>
                    <a:lstStyle/>
                    <a:p>
                      <a:pPr algn="ctr"/>
                      <a:r>
                        <a:rPr lang="en-US" sz="4400" dirty="0">
                          <a:solidFill>
                            <a:schemeClr val="tx1"/>
                          </a:solidFill>
                          <a:latin typeface="Cambria" panose="02040503050406030204" pitchFamily="18" charset="0"/>
                          <a:ea typeface="Cambria" panose="02040503050406030204" pitchFamily="18" charset="0"/>
                        </a:rPr>
                        <a:t>D</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Ạ</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Y</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Ọ</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C</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2498743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1524000" y="950346"/>
            <a:ext cx="9525000" cy="1569660"/>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4: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Nghề</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nghiệp</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gắn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với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sổ</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sách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con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số</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giúp</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cơ</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quan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doanh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nghiệp</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kiểm</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soát</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việc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p>
          <a:p>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gồm</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6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“k”)</a:t>
            </a:r>
            <a:endParaRPr lang="en-US" sz="3200" b="1" dirty="0">
              <a:solidFill>
                <a:srgbClr val="002060"/>
              </a:solidFill>
              <a:latin typeface="Cambria" panose="02040503050406030204" pitchFamily="18" charset="0"/>
              <a:ea typeface="Cambria" panose="020405030504060302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987223370"/>
              </p:ext>
            </p:extLst>
          </p:nvPr>
        </p:nvGraphicFramePr>
        <p:xfrm>
          <a:off x="4133844" y="3707540"/>
          <a:ext cx="3608616"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tblGrid>
              <a:tr h="789446">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60966135"/>
              </p:ext>
            </p:extLst>
          </p:nvPr>
        </p:nvGraphicFramePr>
        <p:xfrm>
          <a:off x="4131497" y="3719262"/>
          <a:ext cx="3608616" cy="789446"/>
        </p:xfrm>
        <a:graphic>
          <a:graphicData uri="http://schemas.openxmlformats.org/drawingml/2006/table">
            <a:tbl>
              <a:tblPr firstRow="1" bandRow="1">
                <a:tableStyleId>{5C22544A-7EE6-4342-B048-85BDC9FD1C3A}</a:tableStyleId>
              </a:tblPr>
              <a:tblGrid>
                <a:gridCol w="601436">
                  <a:extLst>
                    <a:ext uri="{9D8B030D-6E8A-4147-A177-3AD203B41FA5}">
                      <a16:colId xmlns:a16="http://schemas.microsoft.com/office/drawing/2014/main" val="3768337939"/>
                    </a:ext>
                  </a:extLst>
                </a:gridCol>
                <a:gridCol w="601436">
                  <a:extLst>
                    <a:ext uri="{9D8B030D-6E8A-4147-A177-3AD203B41FA5}">
                      <a16:colId xmlns:a16="http://schemas.microsoft.com/office/drawing/2014/main" val="2934644576"/>
                    </a:ext>
                  </a:extLst>
                </a:gridCol>
                <a:gridCol w="601436">
                  <a:extLst>
                    <a:ext uri="{9D8B030D-6E8A-4147-A177-3AD203B41FA5}">
                      <a16:colId xmlns:a16="http://schemas.microsoft.com/office/drawing/2014/main" val="657842658"/>
                    </a:ext>
                  </a:extLst>
                </a:gridCol>
                <a:gridCol w="601436">
                  <a:extLst>
                    <a:ext uri="{9D8B030D-6E8A-4147-A177-3AD203B41FA5}">
                      <a16:colId xmlns:a16="http://schemas.microsoft.com/office/drawing/2014/main" val="1204536672"/>
                    </a:ext>
                  </a:extLst>
                </a:gridCol>
                <a:gridCol w="601436">
                  <a:extLst>
                    <a:ext uri="{9D8B030D-6E8A-4147-A177-3AD203B41FA5}">
                      <a16:colId xmlns:a16="http://schemas.microsoft.com/office/drawing/2014/main" val="246109442"/>
                    </a:ext>
                  </a:extLst>
                </a:gridCol>
                <a:gridCol w="601436">
                  <a:extLst>
                    <a:ext uri="{9D8B030D-6E8A-4147-A177-3AD203B41FA5}">
                      <a16:colId xmlns:a16="http://schemas.microsoft.com/office/drawing/2014/main" val="3478925134"/>
                    </a:ext>
                  </a:extLst>
                </a:gridCol>
              </a:tblGrid>
              <a:tr h="789446">
                <a:tc>
                  <a:txBody>
                    <a:bodyPr/>
                    <a:lstStyle/>
                    <a:p>
                      <a:pPr algn="ctr"/>
                      <a:r>
                        <a:rPr lang="en-US" sz="4400" dirty="0">
                          <a:solidFill>
                            <a:schemeClr val="tx1"/>
                          </a:solidFill>
                          <a:latin typeface="Cambria" panose="02040503050406030204" pitchFamily="18" charset="0"/>
                          <a:ea typeface="Cambria" panose="02040503050406030204" pitchFamily="18" charset="0"/>
                        </a:rPr>
                        <a:t>K</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Ế</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T</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O</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Á</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97167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p:nvSpPr>
        <p:spPr>
          <a:xfrm>
            <a:off x="1152524" y="659636"/>
            <a:ext cx="10201275" cy="2554545"/>
          </a:xfrm>
          <a:prstGeom prst="rect">
            <a:avLst/>
          </a:prstGeom>
        </p:spPr>
        <p:txBody>
          <a:bodyPr wrap="square">
            <a:spAutoFit/>
          </a:bodyPr>
          <a:lstStyle/>
          <a:p>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Câu</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5: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Người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được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huấn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luyện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qua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chương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trình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không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gian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để</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chỉ</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huy</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lái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hoặc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trở</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thành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thành</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viên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của</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một</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con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tàu</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vũ</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trụ</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công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việc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liên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quan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đến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các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hiện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tượng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trên</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bầu</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trời</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hoặc</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những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gì</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trong</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vũ</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rgbClr val="FF0000"/>
                </a:solidFill>
                <a:latin typeface="Cambria" panose="02040503050406030204" pitchFamily="18" charset="0"/>
                <a:ea typeface="Cambria" panose="02040503050406030204" pitchFamily="18" charset="0"/>
                <a:cs typeface="Times New Roman" panose="02020603050405020304" pitchFamily="18" charset="0"/>
              </a:rPr>
              <a:t>trụ</a:t>
            </a:r>
            <a:r>
              <a:rPr lang="en-US" sz="3200" b="1" dirty="0">
                <a:solidFill>
                  <a:srgbClr val="FF0000"/>
                </a:solidFill>
                <a:latin typeface="Cambria" panose="02040503050406030204" pitchFamily="18" charset="0"/>
                <a:ea typeface="Cambria" panose="02040503050406030204" pitchFamily="18" charset="0"/>
                <a:cs typeface="Times New Roman" panose="02020603050405020304" pitchFamily="18" charset="0"/>
              </a:rPr>
              <a:t>?</a:t>
            </a:r>
          </a:p>
          <a:p>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gồm</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10 </a:t>
            </a:r>
            <a:r>
              <a:rPr lang="en-US" sz="32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cái</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bắt</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đầu</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bằng</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chữ</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ph</a:t>
            </a:r>
            <a:r>
              <a:rPr lang="en-US" sz="32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3200" b="1" dirty="0">
              <a:solidFill>
                <a:srgbClr val="002060"/>
              </a:solidFill>
              <a:latin typeface="Cambria" panose="02040503050406030204" pitchFamily="18" charset="0"/>
              <a:ea typeface="Cambria" panose="020405030504060302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45087539"/>
              </p:ext>
            </p:extLst>
          </p:nvPr>
        </p:nvGraphicFramePr>
        <p:xfrm>
          <a:off x="3000371" y="3933572"/>
          <a:ext cx="6505580"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50558">
                  <a:extLst>
                    <a:ext uri="{9D8B030D-6E8A-4147-A177-3AD203B41FA5}">
                      <a16:colId xmlns:a16="http://schemas.microsoft.com/office/drawing/2014/main" val="2934644576"/>
                    </a:ext>
                  </a:extLst>
                </a:gridCol>
                <a:gridCol w="650558">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gridCol w="650558">
                  <a:extLst>
                    <a:ext uri="{9D8B030D-6E8A-4147-A177-3AD203B41FA5}">
                      <a16:colId xmlns:a16="http://schemas.microsoft.com/office/drawing/2014/main" val="1672635607"/>
                    </a:ext>
                  </a:extLst>
                </a:gridCol>
                <a:gridCol w="650558">
                  <a:extLst>
                    <a:ext uri="{9D8B030D-6E8A-4147-A177-3AD203B41FA5}">
                      <a16:colId xmlns:a16="http://schemas.microsoft.com/office/drawing/2014/main" val="4225838166"/>
                    </a:ext>
                  </a:extLst>
                </a:gridCol>
                <a:gridCol w="650558">
                  <a:extLst>
                    <a:ext uri="{9D8B030D-6E8A-4147-A177-3AD203B41FA5}">
                      <a16:colId xmlns:a16="http://schemas.microsoft.com/office/drawing/2014/main" val="14482859"/>
                    </a:ext>
                  </a:extLst>
                </a:gridCol>
                <a:gridCol w="650558">
                  <a:extLst>
                    <a:ext uri="{9D8B030D-6E8A-4147-A177-3AD203B41FA5}">
                      <a16:colId xmlns:a16="http://schemas.microsoft.com/office/drawing/2014/main" val="185972017"/>
                    </a:ext>
                  </a:extLst>
                </a:gridCol>
              </a:tblGrid>
              <a:tr h="581314">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tc>
                  <a:txBody>
                    <a:bodyPr/>
                    <a:lstStyle/>
                    <a:p>
                      <a:pPr algn="ctr"/>
                      <a:endParaRPr lang="en-US" sz="4400" dirty="0">
                        <a:solidFill>
                          <a:schemeClr val="tx1"/>
                        </a:solidFill>
                        <a:latin typeface="Cambria" panose="02040503050406030204" pitchFamily="18" charset="0"/>
                        <a:ea typeface="Cambria" panose="02040503050406030204" pitchFamily="18" charset="0"/>
                      </a:endParaRPr>
                    </a:p>
                  </a:txBody>
                  <a:tcPr>
                    <a:solidFill>
                      <a:schemeClr val="accent4"/>
                    </a:solidFill>
                  </a:tcPr>
                </a:tc>
                <a:extLst>
                  <a:ext uri="{0D108BD9-81ED-4DB2-BD59-A6C34878D82A}">
                    <a16:rowId xmlns:a16="http://schemas.microsoft.com/office/drawing/2014/main" val="90487137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931910408"/>
              </p:ext>
            </p:extLst>
          </p:nvPr>
        </p:nvGraphicFramePr>
        <p:xfrm>
          <a:off x="2998023" y="3931224"/>
          <a:ext cx="6505580" cy="762000"/>
        </p:xfrm>
        <a:graphic>
          <a:graphicData uri="http://schemas.openxmlformats.org/drawingml/2006/table">
            <a:tbl>
              <a:tblPr firstRow="1" bandRow="1">
                <a:tableStyleId>{5C22544A-7EE6-4342-B048-85BDC9FD1C3A}</a:tableStyleId>
              </a:tblPr>
              <a:tblGrid>
                <a:gridCol w="650558">
                  <a:extLst>
                    <a:ext uri="{9D8B030D-6E8A-4147-A177-3AD203B41FA5}">
                      <a16:colId xmlns:a16="http://schemas.microsoft.com/office/drawing/2014/main" val="3768337939"/>
                    </a:ext>
                  </a:extLst>
                </a:gridCol>
                <a:gridCol w="650558">
                  <a:extLst>
                    <a:ext uri="{9D8B030D-6E8A-4147-A177-3AD203B41FA5}">
                      <a16:colId xmlns:a16="http://schemas.microsoft.com/office/drawing/2014/main" val="2934644576"/>
                    </a:ext>
                  </a:extLst>
                </a:gridCol>
                <a:gridCol w="650558">
                  <a:extLst>
                    <a:ext uri="{9D8B030D-6E8A-4147-A177-3AD203B41FA5}">
                      <a16:colId xmlns:a16="http://schemas.microsoft.com/office/drawing/2014/main" val="657842658"/>
                    </a:ext>
                  </a:extLst>
                </a:gridCol>
                <a:gridCol w="650558">
                  <a:extLst>
                    <a:ext uri="{9D8B030D-6E8A-4147-A177-3AD203B41FA5}">
                      <a16:colId xmlns:a16="http://schemas.microsoft.com/office/drawing/2014/main" val="1204536672"/>
                    </a:ext>
                  </a:extLst>
                </a:gridCol>
                <a:gridCol w="650558">
                  <a:extLst>
                    <a:ext uri="{9D8B030D-6E8A-4147-A177-3AD203B41FA5}">
                      <a16:colId xmlns:a16="http://schemas.microsoft.com/office/drawing/2014/main" val="246109442"/>
                    </a:ext>
                  </a:extLst>
                </a:gridCol>
                <a:gridCol w="650558">
                  <a:extLst>
                    <a:ext uri="{9D8B030D-6E8A-4147-A177-3AD203B41FA5}">
                      <a16:colId xmlns:a16="http://schemas.microsoft.com/office/drawing/2014/main" val="3478925134"/>
                    </a:ext>
                  </a:extLst>
                </a:gridCol>
                <a:gridCol w="650558">
                  <a:extLst>
                    <a:ext uri="{9D8B030D-6E8A-4147-A177-3AD203B41FA5}">
                      <a16:colId xmlns:a16="http://schemas.microsoft.com/office/drawing/2014/main" val="1672635607"/>
                    </a:ext>
                  </a:extLst>
                </a:gridCol>
                <a:gridCol w="650558">
                  <a:extLst>
                    <a:ext uri="{9D8B030D-6E8A-4147-A177-3AD203B41FA5}">
                      <a16:colId xmlns:a16="http://schemas.microsoft.com/office/drawing/2014/main" val="4225838166"/>
                    </a:ext>
                  </a:extLst>
                </a:gridCol>
                <a:gridCol w="650558">
                  <a:extLst>
                    <a:ext uri="{9D8B030D-6E8A-4147-A177-3AD203B41FA5}">
                      <a16:colId xmlns:a16="http://schemas.microsoft.com/office/drawing/2014/main" val="14482859"/>
                    </a:ext>
                  </a:extLst>
                </a:gridCol>
                <a:gridCol w="650558">
                  <a:extLst>
                    <a:ext uri="{9D8B030D-6E8A-4147-A177-3AD203B41FA5}">
                      <a16:colId xmlns:a16="http://schemas.microsoft.com/office/drawing/2014/main" val="185972017"/>
                    </a:ext>
                  </a:extLst>
                </a:gridCol>
              </a:tblGrid>
              <a:tr h="581314">
                <a:tc>
                  <a:txBody>
                    <a:bodyPr/>
                    <a:lstStyle/>
                    <a:p>
                      <a:pPr algn="ctr"/>
                      <a:r>
                        <a:rPr lang="en-US" sz="4400" dirty="0">
                          <a:solidFill>
                            <a:schemeClr val="tx1"/>
                          </a:solidFill>
                          <a:latin typeface="Cambria" panose="02040503050406030204" pitchFamily="18" charset="0"/>
                          <a:ea typeface="Cambria" panose="02040503050406030204" pitchFamily="18" charset="0"/>
                        </a:rPr>
                        <a:t>P</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I</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À</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N</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H</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G</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I</a:t>
                      </a:r>
                    </a:p>
                  </a:txBody>
                  <a:tcPr>
                    <a:solidFill>
                      <a:schemeClr val="accent4"/>
                    </a:solidFill>
                  </a:tcPr>
                </a:tc>
                <a:tc>
                  <a:txBody>
                    <a:bodyPr/>
                    <a:lstStyle/>
                    <a:p>
                      <a:pPr algn="ctr"/>
                      <a:r>
                        <a:rPr lang="en-US" sz="4400" dirty="0">
                          <a:solidFill>
                            <a:schemeClr val="tx1"/>
                          </a:solidFill>
                          <a:latin typeface="Cambria" panose="02040503050406030204" pitchFamily="18" charset="0"/>
                          <a:ea typeface="Cambria" panose="02040503050406030204" pitchFamily="18" charset="0"/>
                        </a:rPr>
                        <a:t>A</a:t>
                      </a:r>
                    </a:p>
                  </a:txBody>
                  <a:tcPr>
                    <a:solidFill>
                      <a:schemeClr val="accent4"/>
                    </a:solidFill>
                  </a:tcPr>
                </a:tc>
                <a:extLst>
                  <a:ext uri="{0D108BD9-81ED-4DB2-BD59-A6C34878D82A}">
                    <a16:rowId xmlns:a16="http://schemas.microsoft.com/office/drawing/2014/main" val="904871372"/>
                  </a:ext>
                </a:extLst>
              </a:tr>
            </a:tbl>
          </a:graphicData>
        </a:graphic>
      </p:graphicFrame>
    </p:spTree>
    <p:extLst>
      <p:ext uri="{BB962C8B-B14F-4D97-AF65-F5344CB8AC3E}">
        <p14:creationId xmlns:p14="http://schemas.microsoft.com/office/powerpoint/2010/main" val="1041160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ircle(in)">
                                      <p:cBhvr>
                                        <p:cTn id="11" dur="2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lstStyle/>
          <a:p>
            <a:endParaRPr lang="en-US"/>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7600" y="1839119"/>
            <a:ext cx="4876800" cy="4324350"/>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330" y="0"/>
            <a:ext cx="12192000" cy="6858000"/>
          </a:xfrm>
          <a:prstGeom prst="rect">
            <a:avLst/>
          </a:prstGeom>
        </p:spPr>
      </p:pic>
      <p:sp>
        <p:nvSpPr>
          <p:cNvPr id="8" name="TextBox 7"/>
          <p:cNvSpPr txBox="1"/>
          <p:nvPr/>
        </p:nvSpPr>
        <p:spPr>
          <a:xfrm>
            <a:off x="5700817" y="1177444"/>
            <a:ext cx="5766260" cy="2677656"/>
          </a:xfrm>
          <a:prstGeom prst="rect">
            <a:avLst/>
          </a:prstGeom>
          <a:noFill/>
        </p:spPr>
        <p:txBody>
          <a:bodyPr wrap="square" rtlCol="0">
            <a:spAutoFit/>
          </a:bodyPr>
          <a:lstStyle/>
          <a:p>
            <a:pPr algn="just">
              <a:lnSpc>
                <a:spcPct val="150000"/>
              </a:lnSpc>
            </a:pPr>
            <a:r>
              <a:rPr lang="en-GB" sz="2800" b="1" dirty="0" err="1" smtClean="0">
                <a:solidFill>
                  <a:srgbClr val="002060"/>
                </a:solidFill>
                <a:latin typeface="Times New Roman" panose="02020603050405020304" pitchFamily="18" charset="0"/>
                <a:cs typeface="Times New Roman" panose="02020603050405020304" pitchFamily="18" charset="0"/>
              </a:rPr>
              <a:t>Phạm</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Tuân</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là</a:t>
            </a:r>
            <a:r>
              <a:rPr lang="en-GB" sz="2800" b="1" dirty="0" smtClean="0">
                <a:solidFill>
                  <a:srgbClr val="002060"/>
                </a:solidFill>
                <a:latin typeface="Times New Roman" panose="02020603050405020304" pitchFamily="18" charset="0"/>
                <a:cs typeface="Times New Roman" panose="02020603050405020304" pitchFamily="18" charset="0"/>
              </a:rPr>
              <a:t> phi </a:t>
            </a:r>
            <a:r>
              <a:rPr lang="en-GB" sz="2800" b="1" dirty="0" err="1" smtClean="0">
                <a:solidFill>
                  <a:srgbClr val="002060"/>
                </a:solidFill>
                <a:latin typeface="Times New Roman" panose="02020603050405020304" pitchFamily="18" charset="0"/>
                <a:cs typeface="Times New Roman" panose="02020603050405020304" pitchFamily="18" charset="0"/>
              </a:rPr>
              <a:t>công</a:t>
            </a:r>
            <a:r>
              <a:rPr lang="en-GB" sz="2800" b="1" dirty="0" smtClean="0">
                <a:solidFill>
                  <a:srgbClr val="002060"/>
                </a:solidFill>
                <a:latin typeface="Times New Roman" panose="02020603050405020304" pitchFamily="18" charset="0"/>
                <a:cs typeface="Times New Roman" panose="02020603050405020304" pitchFamily="18" charset="0"/>
              </a:rPr>
              <a:t>, phi </a:t>
            </a:r>
            <a:r>
              <a:rPr lang="en-GB" sz="2800" b="1" dirty="0" err="1" smtClean="0">
                <a:solidFill>
                  <a:srgbClr val="002060"/>
                </a:solidFill>
                <a:latin typeface="Times New Roman" panose="02020603050405020304" pitchFamily="18" charset="0"/>
                <a:cs typeface="Times New Roman" panose="02020603050405020304" pitchFamily="18" charset="0"/>
              </a:rPr>
              <a:t>hành</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gia</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Ông</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là</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người</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đầu</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tiên</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của</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Việt</a:t>
            </a:r>
            <a:r>
              <a:rPr lang="en-GB" sz="2800" b="1" dirty="0" smtClean="0">
                <a:solidFill>
                  <a:srgbClr val="002060"/>
                </a:solidFill>
                <a:latin typeface="Times New Roman" panose="02020603050405020304" pitchFamily="18" charset="0"/>
                <a:cs typeface="Times New Roman" panose="02020603050405020304" pitchFamily="18" charset="0"/>
              </a:rPr>
              <a:t> Nam </a:t>
            </a:r>
            <a:r>
              <a:rPr lang="en-GB" sz="2800" b="1" dirty="0" err="1" smtClean="0">
                <a:solidFill>
                  <a:srgbClr val="002060"/>
                </a:solidFill>
                <a:latin typeface="Times New Roman" panose="02020603050405020304" pitchFamily="18" charset="0"/>
                <a:cs typeface="Times New Roman" panose="02020603050405020304" pitchFamily="18" charset="0"/>
              </a:rPr>
              <a:t>và</a:t>
            </a:r>
            <a:r>
              <a:rPr lang="en-GB" sz="2800" b="1" dirty="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Châu</a:t>
            </a:r>
            <a:r>
              <a:rPr lang="en-GB" sz="2800" b="1" dirty="0" smtClean="0">
                <a:solidFill>
                  <a:srgbClr val="002060"/>
                </a:solidFill>
                <a:latin typeface="Times New Roman" panose="02020603050405020304" pitchFamily="18" charset="0"/>
                <a:cs typeface="Times New Roman" panose="02020603050405020304" pitchFamily="18" charset="0"/>
              </a:rPr>
              <a:t> Á bay </a:t>
            </a:r>
            <a:r>
              <a:rPr lang="en-GB" sz="2800" b="1" dirty="0" err="1" smtClean="0">
                <a:solidFill>
                  <a:srgbClr val="002060"/>
                </a:solidFill>
                <a:latin typeface="Times New Roman" panose="02020603050405020304" pitchFamily="18" charset="0"/>
                <a:cs typeface="Times New Roman" panose="02020603050405020304" pitchFamily="18" charset="0"/>
              </a:rPr>
              <a:t>lên</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vũ</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trụ</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vào</a:t>
            </a:r>
            <a:r>
              <a:rPr lang="en-GB" sz="2800" b="1" dirty="0" smtClean="0">
                <a:solidFill>
                  <a:srgbClr val="002060"/>
                </a:solidFill>
                <a:latin typeface="Times New Roman" panose="02020603050405020304" pitchFamily="18" charset="0"/>
                <a:cs typeface="Times New Roman" panose="02020603050405020304" pitchFamily="18" charset="0"/>
              </a:rPr>
              <a:t> </a:t>
            </a:r>
            <a:r>
              <a:rPr lang="en-GB" sz="2800" b="1" dirty="0" err="1" smtClean="0">
                <a:solidFill>
                  <a:srgbClr val="002060"/>
                </a:solidFill>
                <a:latin typeface="Times New Roman" panose="02020603050405020304" pitchFamily="18" charset="0"/>
                <a:cs typeface="Times New Roman" panose="02020603050405020304" pitchFamily="18" charset="0"/>
              </a:rPr>
              <a:t>năm</a:t>
            </a:r>
            <a:r>
              <a:rPr lang="en-GB" sz="2800" b="1" dirty="0" smtClean="0">
                <a:solidFill>
                  <a:srgbClr val="002060"/>
                </a:solidFill>
                <a:latin typeface="Times New Roman" panose="02020603050405020304" pitchFamily="18" charset="0"/>
                <a:cs typeface="Times New Roman" panose="02020603050405020304" pitchFamily="18" charset="0"/>
              </a:rPr>
              <a:t> 1980.</a:t>
            </a:r>
            <a:endParaRPr lang="en-US" sz="2800" b="1" dirty="0">
              <a:solidFill>
                <a:srgbClr val="002060"/>
              </a:solidFill>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027906"/>
            <a:ext cx="4100617" cy="4324350"/>
          </a:xfrm>
          <a:prstGeom prst="rect">
            <a:avLst/>
          </a:prstGeom>
        </p:spPr>
      </p:pic>
    </p:spTree>
    <p:extLst>
      <p:ext uri="{BB962C8B-B14F-4D97-AF65-F5344CB8AC3E}">
        <p14:creationId xmlns:p14="http://schemas.microsoft.com/office/powerpoint/2010/main" val="18946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1485</Words>
  <Application>Microsoft Office PowerPoint</Application>
  <PresentationFormat>Widescreen</PresentationFormat>
  <Paragraphs>176</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.VnTime</vt: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41</cp:revision>
  <dcterms:created xsi:type="dcterms:W3CDTF">2021-02-04T09:54:16Z</dcterms:created>
  <dcterms:modified xsi:type="dcterms:W3CDTF">2021-02-19T13:35:18Z</dcterms:modified>
</cp:coreProperties>
</file>