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8" r:id="rId3"/>
    <p:sldId id="263" r:id="rId4"/>
    <p:sldId id="288" r:id="rId5"/>
    <p:sldId id="320" r:id="rId6"/>
    <p:sldId id="323" r:id="rId7"/>
    <p:sldId id="324" r:id="rId8"/>
    <p:sldId id="322" r:id="rId9"/>
    <p:sldId id="327" r:id="rId10"/>
    <p:sldId id="326" r:id="rId11"/>
    <p:sldId id="332" r:id="rId12"/>
    <p:sldId id="325" r:id="rId13"/>
    <p:sldId id="329" r:id="rId14"/>
    <p:sldId id="330" r:id="rId15"/>
    <p:sldId id="331" r:id="rId16"/>
    <p:sldId id="328" r:id="rId17"/>
    <p:sldId id="291" r:id="rId1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Grand Hotel" panose="020B0604020202020204" charset="0"/>
      <p:regular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VNI-Times" panose="020B060402020202020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9F11C-3B6E-4C3A-82ED-3A46307CF939}">
  <a:tblStyle styleId="{BA59F11C-3B6E-4C3A-82ED-3A46307CF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64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44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771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60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679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868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03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1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1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52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04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78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slide" Target="../slides/slide1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5.xml"/><Relationship Id="rId4" Type="http://schemas.openxmlformats.org/officeDocument/2006/relationships/slide" Target="../slides/slide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ECC6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0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29" name="Google Shape;929;p10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3" name="Google Shape;93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10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10"/>
          <p:cNvSpPr txBox="1">
            <a:spLocks noGrp="1"/>
          </p:cNvSpPr>
          <p:nvPr>
            <p:ph type="title"/>
          </p:nvPr>
        </p:nvSpPr>
        <p:spPr>
          <a:xfrm>
            <a:off x="1534625" y="679925"/>
            <a:ext cx="3180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10485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251901"/>
            <a:ext cx="632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229782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349229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rId5" action="ppaction://hlinksldjump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10485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15388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rId5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253262"/>
            <a:ext cx="630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rId6" action="ppaction://hlinksldjump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229602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27355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rId6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349049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39306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rId7" action="ppaction://hlinksldjump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66854" y="612099"/>
            <a:ext cx="251925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75694" y="600540"/>
            <a:ext cx="158518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81532" y="646460"/>
            <a:ext cx="200962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82452" y="615733"/>
            <a:ext cx="224086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68070" y="852267"/>
            <a:ext cx="122236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831030" y="1000467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77314" y="969310"/>
            <a:ext cx="175253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88760" y="778229"/>
            <a:ext cx="122844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52228" y="925730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808199" y="703885"/>
            <a:ext cx="13083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61247" y="833924"/>
            <a:ext cx="216632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32579" y="623248"/>
            <a:ext cx="145283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81602" y="735825"/>
            <a:ext cx="212296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90798" y="949363"/>
            <a:ext cx="143990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91589" y="835964"/>
            <a:ext cx="71348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834083" y="995852"/>
            <a:ext cx="213893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13286" y="762828"/>
            <a:ext cx="74087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54694" y="921207"/>
            <a:ext cx="214578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31039" y="686558"/>
            <a:ext cx="84888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62401" y="831404"/>
            <a:ext cx="214578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55610" y="605151"/>
            <a:ext cx="99188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80993" y="733605"/>
            <a:ext cx="213893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631610" y="637488"/>
            <a:ext cx="45440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71339" y="726134"/>
            <a:ext cx="92418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51099" y="802812"/>
            <a:ext cx="289958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8722" y="721155"/>
            <a:ext cx="26546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2" y="764671"/>
            <a:ext cx="88017" cy="7374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762125"/>
            <a:ext cx="80634" cy="7587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801244"/>
            <a:ext cx="33796" cy="27725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5" y="808291"/>
            <a:ext cx="78419" cy="7841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807443"/>
            <a:ext cx="91134" cy="806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59" y="852551"/>
            <a:ext cx="31089" cy="26002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3" y="565099"/>
            <a:ext cx="231485" cy="2592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6" y="659365"/>
            <a:ext cx="65213" cy="161180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77" y="744631"/>
            <a:ext cx="375609" cy="26855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49" y="771183"/>
            <a:ext cx="380203" cy="19194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7" y="824302"/>
            <a:ext cx="306787" cy="224094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747974"/>
            <a:ext cx="355102" cy="270766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951220"/>
            <a:ext cx="138546" cy="227867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4" y="995056"/>
            <a:ext cx="243871" cy="101466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4" y="1053031"/>
            <a:ext cx="157413" cy="215317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3" y="837488"/>
            <a:ext cx="138793" cy="227867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6" y="880715"/>
            <a:ext cx="244117" cy="101958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725046"/>
            <a:ext cx="136988" cy="22967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4" y="756651"/>
            <a:ext cx="242395" cy="84978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397" y="620107"/>
            <a:ext cx="133297" cy="227621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0" y="634617"/>
            <a:ext cx="238621" cy="7423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814281"/>
            <a:ext cx="81290" cy="142888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6" y="852957"/>
            <a:ext cx="333201" cy="39684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821194"/>
            <a:ext cx="35190" cy="2280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044175"/>
            <a:ext cx="108360" cy="217614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79" y="950966"/>
            <a:ext cx="72513" cy="22917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27" y="990279"/>
            <a:ext cx="219017" cy="104090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838183"/>
            <a:ext cx="75466" cy="23008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4" y="876211"/>
            <a:ext cx="218935" cy="104008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723262"/>
            <a:ext cx="73334" cy="231394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19" y="752495"/>
            <a:ext cx="225579" cy="88670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615979"/>
            <a:ext cx="76943" cy="2301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0" y="630975"/>
            <a:ext cx="230665" cy="7612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6" y="599945"/>
            <a:ext cx="402269" cy="4837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210019" y="4081162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4289965"/>
            <a:ext cx="453612" cy="300440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4373584"/>
            <a:ext cx="326002" cy="208813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0" y="4290364"/>
            <a:ext cx="425607" cy="302978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5" y="4343528"/>
            <a:ext cx="431951" cy="223948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208257" y="4081920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232926" y="4097937"/>
            <a:ext cx="28982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98430" y="4028226"/>
            <a:ext cx="190138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227592" y="4068388"/>
            <a:ext cx="296898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4059833"/>
            <a:ext cx="237098" cy="187247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2" y="4053813"/>
            <a:ext cx="169213" cy="179724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79" y="4058425"/>
            <a:ext cx="216161" cy="190328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6" y="4099755"/>
            <a:ext cx="230209" cy="183350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3" r:id="rId9"/>
    <p:sldLayoutId id="2147483668" r:id="rId10"/>
    <p:sldLayoutId id="2147483669" r:id="rId11"/>
    <p:sldLayoutId id="2147483670" r:id="rId12"/>
    <p:sldLayoutId id="2147483671" r:id="rId13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9447" y="85875"/>
            <a:ext cx="2300560" cy="201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958" y="3216166"/>
            <a:ext cx="1947041" cy="152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2;p44"/>
          <p:cNvSpPr txBox="1">
            <a:spLocks noGrp="1"/>
          </p:cNvSpPr>
          <p:nvPr>
            <p:ph type="ctrTitle"/>
          </p:nvPr>
        </p:nvSpPr>
        <p:spPr>
          <a:xfrm>
            <a:off x="-241871" y="1181479"/>
            <a:ext cx="9643080" cy="10096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Luyện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tư</a:t>
            </a:r>
            <a:r>
              <a:rPr lang="en-US" dirty="0">
                <a:solidFill>
                  <a:schemeClr val="bg1"/>
                </a:solidFill>
              </a:rPr>
              <a:t>̀ 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̀ </a:t>
            </a:r>
            <a:r>
              <a:rPr lang="en-US" dirty="0" err="1">
                <a:solidFill>
                  <a:schemeClr val="bg1"/>
                </a:solidFill>
              </a:rPr>
              <a:t>câu</a:t>
            </a:r>
            <a:endParaRPr dirty="0"/>
          </a:p>
        </p:txBody>
      </p:sp>
      <p:sp>
        <p:nvSpPr>
          <p:cNvPr id="11" name="Google Shape;343;p44"/>
          <p:cNvSpPr txBox="1">
            <a:spLocks noGrp="1"/>
          </p:cNvSpPr>
          <p:nvPr>
            <p:ph type="subTitle" idx="1"/>
          </p:nvPr>
        </p:nvSpPr>
        <p:spPr>
          <a:xfrm>
            <a:off x="862963" y="2488480"/>
            <a:ext cx="7433412" cy="570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794735" y="3240450"/>
            <a:ext cx="780988" cy="1380104"/>
          </a:xfrm>
          <a:prstGeom prst="rect">
            <a:avLst/>
          </a:prstGeom>
          <a:noFill/>
          <a:ln>
            <a:noFill/>
          </a:ln>
        </p:spPr>
      </p:pic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5"/>
          <a:stretch>
            <a:fillRect/>
          </a:stretch>
        </p:blipFill>
        <p:spPr>
          <a:xfrm>
            <a:off x="685800" y="392025"/>
            <a:ext cx="3625250" cy="412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48" y="392024"/>
            <a:ext cx="3862552" cy="412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979711" y="393050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con </a:t>
            </a:r>
            <a:r>
              <a:rPr lang="en-US" altLang="en-US" sz="2400" dirty="0" err="1">
                <a:solidFill>
                  <a:srgbClr val="FF0000"/>
                </a:solidFill>
              </a:rPr>
              <a:t>vạc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88583" y="3986621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</a:rPr>
              <a:t>cò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bợ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03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3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3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3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7" name="Google Shape;3087;p3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3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9" name="Google Shape;3089;p3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3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1" name="Google Shape;3091;p3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3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3" name="Google Shape;3093;p3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3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5" name="Google Shape;3095;p3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3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7" name="Google Shape;3097;p3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3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3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3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7153" y="1049287"/>
            <a:ext cx="52323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thềm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líu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</a:t>
            </a: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đẻ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bắp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tơ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chờ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ngào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Ếch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ngâm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</a:t>
            </a:r>
            <a:r>
              <a:rPr lang="en-US" sz="1600" b="1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Lam </a:t>
            </a:r>
            <a:r>
              <a:rPr lang="en-US" sz="1600" b="1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Luyến</a:t>
            </a:r>
            <a:endParaRPr lang="en-US" sz="1600" b="1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0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Text Box 4"/>
          <p:cNvSpPr txBox="1">
            <a:spLocks noChangeArrowheads="1"/>
          </p:cNvSpPr>
          <p:nvPr/>
        </p:nvSpPr>
        <p:spPr bwMode="auto">
          <a:xfrm>
            <a:off x="801274" y="699177"/>
            <a:ext cx="77989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moät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döôùi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?”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I. </a:t>
            </a:r>
          </a:p>
        </p:txBody>
      </p:sp>
    </p:spTree>
    <p:extLst>
      <p:ext uri="{BB962C8B-B14F-4D97-AF65-F5344CB8AC3E}">
        <p14:creationId xmlns:p14="http://schemas.microsoft.com/office/powerpoint/2010/main" val="4076141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944481" y="1145559"/>
            <a:ext cx="7223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0" name="Oval 14"/>
          <p:cNvSpPr>
            <a:spLocks noChangeArrowheads="1"/>
          </p:cNvSpPr>
          <p:nvPr/>
        </p:nvSpPr>
        <p:spPr bwMode="auto">
          <a:xfrm>
            <a:off x="1195867" y="2038858"/>
            <a:ext cx="6927522" cy="2068096"/>
          </a:xfrm>
          <a:prstGeom prst="ellipse">
            <a:avLst/>
          </a:prstGeom>
          <a:solidFill>
            <a:srgbClr val="FFFF99"/>
          </a:solidFill>
          <a:ln w="3810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49" grpId="1"/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724907" y="435268"/>
            <a:ext cx="795029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b)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                  c)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196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524231" y="1451738"/>
            <a:ext cx="8066792" cy="19843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a)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b,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kỳ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thúc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5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</a:rPr>
              <a:t>c,Đầu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6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nghỉ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hè</a:t>
            </a:r>
            <a:r>
              <a:rPr lang="en-US" altLang="en-US" sz="2800" dirty="0"/>
              <a:t>.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351697" y="693783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: 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hóa</a:t>
            </a:r>
            <a:r>
              <a:rPr lang="en-US" sz="2400" dirty="0"/>
              <a:t> là </a:t>
            </a:r>
            <a:r>
              <a:rPr lang="en-US" sz="2400" dirty="0" err="1"/>
              <a:t>gi</a:t>
            </a:r>
            <a:r>
              <a:rPr lang="en-US" sz="2400" dirty="0"/>
              <a:t>̀?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/>
              <a:t>Bô</a:t>
            </a:r>
            <a:r>
              <a:rPr lang="en-US" sz="2400" dirty="0"/>
              <a:t>̣ </a:t>
            </a:r>
            <a:r>
              <a:rPr lang="en-US" sz="2400" dirty="0" err="1"/>
              <a:t>phận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̉ </a:t>
            </a:r>
            <a:r>
              <a:rPr lang="en-US" sz="2400" dirty="0" err="1"/>
              <a:t>lời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hỏi</a:t>
            </a:r>
            <a:r>
              <a:rPr lang="en-US" sz="2400" dirty="0"/>
              <a:t> 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nào</a:t>
            </a:r>
            <a:r>
              <a:rPr lang="en-US" sz="2400" dirty="0"/>
              <a:t>? </a:t>
            </a:r>
            <a:r>
              <a:rPr lang="en-US" sz="2400" dirty="0" err="1"/>
              <a:t>nêu</a:t>
            </a:r>
            <a:r>
              <a:rPr lang="en-US" sz="2400" dirty="0"/>
              <a:t> ý chỉ </a:t>
            </a:r>
            <a:r>
              <a:rPr lang="en-US" sz="2400" dirty="0" err="1"/>
              <a:t>gi</a:t>
            </a:r>
            <a:r>
              <a:rPr lang="en-US" sz="2400" dirty="0"/>
              <a:t>̀?</a:t>
            </a:r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0260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1" name="Google Shape;5501;p64"/>
          <p:cNvSpPr txBox="1">
            <a:spLocks noGrp="1"/>
          </p:cNvSpPr>
          <p:nvPr>
            <p:ph type="ctrTitle"/>
          </p:nvPr>
        </p:nvSpPr>
        <p:spPr>
          <a:xfrm>
            <a:off x="4323305" y="1815075"/>
            <a:ext cx="3751475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/>
              <a:t>Chào tạm biệt !</a:t>
            </a:r>
            <a:endParaRPr sz="4800" dirty="0"/>
          </a:p>
        </p:txBody>
      </p:sp>
      <p:sp>
        <p:nvSpPr>
          <p:cNvPr id="5503" name="Google Shape;5503;p64"/>
          <p:cNvSpPr txBox="1"/>
          <p:nvPr/>
        </p:nvSpPr>
        <p:spPr>
          <a:xfrm>
            <a:off x="4323305" y="4242425"/>
            <a:ext cx="3617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86930" y="735374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6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6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6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6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6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6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9" name="Google Shape;5549;p6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6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6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6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232656" y="3551583"/>
            <a:ext cx="3895324" cy="1053547"/>
          </a:xfrm>
          <a:prstGeom prst="rect">
            <a:avLst/>
          </a:prstGeom>
          <a:solidFill>
            <a:srgbClr val="FBFA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1"/>
          <p:cNvSpPr txBox="1">
            <a:spLocks noGrp="1"/>
          </p:cNvSpPr>
          <p:nvPr>
            <p:ph type="title" idx="3"/>
          </p:nvPr>
        </p:nvSpPr>
        <p:spPr>
          <a:xfrm>
            <a:off x="1473402" y="1032385"/>
            <a:ext cx="94815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uFill>
                  <a:noFill/>
                </a:uFill>
                <a:latin typeface="Grand Hotel" panose="020B0604020202020204" charset="0"/>
                <a:ea typeface="Cambria" panose="02040503050406030204" pitchFamily="18" charset="0"/>
                <a:hlinkClick r:id="rId3" action="ppaction://hlinksldjump"/>
              </a:rPr>
              <a:t>01</a:t>
            </a:r>
            <a:endParaRPr dirty="0">
              <a:solidFill>
                <a:schemeClr val="accent5">
                  <a:lumMod val="75000"/>
                </a:schemeClr>
              </a:solidFill>
              <a:latin typeface="Grand Hotel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080" name="Google Shape;3080;p31"/>
          <p:cNvSpPr txBox="1">
            <a:spLocks noGrp="1"/>
          </p:cNvSpPr>
          <p:nvPr>
            <p:ph type="title" idx="6"/>
          </p:nvPr>
        </p:nvSpPr>
        <p:spPr>
          <a:xfrm>
            <a:off x="1473402" y="180137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hlinkClick r:id="rId4" action="ppaction://hlinksldjump"/>
              </a:rPr>
              <a:t>02</a:t>
            </a:r>
            <a:endParaRPr dirty="0"/>
          </a:p>
        </p:txBody>
      </p:sp>
      <p:sp>
        <p:nvSpPr>
          <p:cNvPr id="3084" name="Google Shape;3084;p3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3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3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7" name="Google Shape;3087;p3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3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9" name="Google Shape;3089;p3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3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1" name="Google Shape;3091;p3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3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3" name="Google Shape;3093;p3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3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5" name="Google Shape;3095;p3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3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7" name="Google Shape;3097;p3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3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3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3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47477" y="1101817"/>
            <a:ext cx="5232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Nhận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biết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hiện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tượng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4104" y="1881277"/>
            <a:ext cx="6443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phận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2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557083" y="2482314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LUYỆN TẬP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79" name="Google Shape;3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100" y="933262"/>
            <a:ext cx="3321875" cy="3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80" name="Google Shape;3380;p36"/>
          <p:cNvSpPr/>
          <p:nvPr/>
        </p:nvSpPr>
        <p:spPr>
          <a:xfrm rot="5400000">
            <a:off x="2313601" y="815325"/>
            <a:ext cx="1308600" cy="1486500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 rot="4573665">
            <a:off x="3279346" y="1681436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 txBox="1">
            <a:spLocks noGrp="1"/>
          </p:cNvSpPr>
          <p:nvPr>
            <p:ph type="title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383" name="Google Shape;3383;p36"/>
          <p:cNvSpPr/>
          <p:nvPr/>
        </p:nvSpPr>
        <p:spPr>
          <a:xfrm rot="517218">
            <a:off x="2067729" y="6823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36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4" name="Google Shape;3514;p3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6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6" name="Google Shape;3516;p3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6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8" name="Google Shape;3518;p3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6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0" name="Google Shape;3520;p3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36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2" name="Google Shape;3522;p3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6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4" name="Google Shape;3524;p36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36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36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36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6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6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6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6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6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6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4" name="Google Shape;5414;p6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6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6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6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9">
            <a:alphaModFix/>
          </a:blip>
          <a:srcRect l="-1560" r="1559"/>
          <a:stretch/>
        </p:blipFill>
        <p:spPr>
          <a:xfrm>
            <a:off x="7748751" y="3862307"/>
            <a:ext cx="1322123" cy="10736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326019" y="1578188"/>
            <a:ext cx="662243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7439" y="4092788"/>
            <a:ext cx="1124565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056980" y="4397588"/>
            <a:ext cx="2748936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410699" y="4016588"/>
            <a:ext cx="468568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893036" y="1654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38187" y="406669"/>
            <a:ext cx="789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893036" y="2416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895313" y="999474"/>
            <a:ext cx="8080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Theo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    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		      Lo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    						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970639" y="3097991"/>
            <a:ext cx="59454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972391" y="3590846"/>
            <a:ext cx="7122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1466732" y="4035504"/>
            <a:ext cx="1342526" cy="165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>
            <a:off x="3275748" y="4035504"/>
            <a:ext cx="1512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048269" y="896731"/>
            <a:ext cx="149942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86431" y="881331"/>
            <a:ext cx="162437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9" grpId="0" autoUpdateAnimBg="0"/>
      <p:bldP spid="40" grpId="0" autoUpdateAnimBg="0"/>
      <p:bldP spid="40" grpId="1"/>
      <p:bldP spid="40" grpId="2"/>
      <p:bldP spid="40" grpId="3"/>
      <p:bldP spid="45" grpId="0" autoUpdateAnimBg="0"/>
      <p:bldP spid="45" grpId="1"/>
      <p:bldP spid="4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7" name="Group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75021"/>
              </p:ext>
            </p:extLst>
          </p:nvPr>
        </p:nvGraphicFramePr>
        <p:xfrm>
          <a:off x="832272" y="1327137"/>
          <a:ext cx="7739772" cy="2369754"/>
        </p:xfrm>
        <a:graphic>
          <a:graphicData uri="http://schemas.openxmlformats.org/drawingml/2006/table">
            <a:tbl>
              <a:tblPr/>
              <a:tblGrid>
                <a:gridCol w="203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Con đom đóm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 gọi bằng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Tính nết của con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Hoạt động của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1263920" y="2717230"/>
            <a:ext cx="1246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3021138" y="2717230"/>
            <a:ext cx="1902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chuyên cần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5410086" y="2451175"/>
            <a:ext cx="3213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VNI-Times" pitchFamily="2" charset="0"/>
              </a:rPr>
              <a:t>ñi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đêm,lo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96" y="3344607"/>
            <a:ext cx="1253840" cy="12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2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40052"/>
              </p:ext>
            </p:extLst>
          </p:nvPr>
        </p:nvGraphicFramePr>
        <p:xfrm>
          <a:off x="638699" y="2120996"/>
          <a:ext cx="7833876" cy="2371344"/>
        </p:xfrm>
        <a:graphic>
          <a:graphicData uri="http://schemas.openxmlformats.org/drawingml/2006/table">
            <a:tbl>
              <a:tblPr/>
              <a:tblGrid>
                <a:gridCol w="247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9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2399843" y="1428875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723443" y="1835426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8699" y="487638"/>
            <a:ext cx="779967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I),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888219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" name="Picture 4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650" y="5726039"/>
            <a:ext cx="783734" cy="7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90432" y="353451"/>
            <a:ext cx="7680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2:Trong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400" b="1" dirty="0">
                <a:latin typeface="Times New Roman" panose="02020603050405020304" pitchFamily="18" charset="0"/>
              </a:rPr>
              <a:t>) ?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515745" y="955287"/>
            <a:ext cx="35770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núi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cần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-223216" y="2192225"/>
            <a:ext cx="3853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mát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Lo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4814" y="3465868"/>
            <a:ext cx="36665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Bợ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“Ru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 Ru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4137592" y="955287"/>
            <a:ext cx="32527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thím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Long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525791" y="2211811"/>
            <a:ext cx="37454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Vung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vòng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3701604" y="3386870"/>
            <a:ext cx="34166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rịp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Gáy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đằng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4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0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79285"/>
              </p:ext>
            </p:extLst>
          </p:nvPr>
        </p:nvGraphicFramePr>
        <p:xfrm>
          <a:off x="561110" y="791281"/>
          <a:ext cx="8073725" cy="3621088"/>
        </p:xfrm>
        <a:graphic>
          <a:graphicData uri="http://schemas.openxmlformats.org/drawingml/2006/table">
            <a:tbl>
              <a:tblPr/>
              <a:tblGrid>
                <a:gridCol w="255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gọi bằng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1" name="Text Box 28"/>
          <p:cNvSpPr txBox="1">
            <a:spLocks noChangeArrowheads="1"/>
          </p:cNvSpPr>
          <p:nvPr/>
        </p:nvSpPr>
        <p:spPr bwMode="auto">
          <a:xfrm>
            <a:off x="1104900" y="24442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" name="Text Box 29"/>
          <p:cNvSpPr txBox="1">
            <a:spLocks noChangeArrowheads="1"/>
          </p:cNvSpPr>
          <p:nvPr/>
        </p:nvSpPr>
        <p:spPr bwMode="auto">
          <a:xfrm>
            <a:off x="1104900" y="36321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" name="Text Box 30"/>
          <p:cNvSpPr txBox="1">
            <a:spLocks noChangeArrowheads="1"/>
          </p:cNvSpPr>
          <p:nvPr/>
        </p:nvSpPr>
        <p:spPr bwMode="auto">
          <a:xfrm>
            <a:off x="3477490" y="24442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chị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" name="Text Box 31"/>
          <p:cNvSpPr txBox="1">
            <a:spLocks noChangeArrowheads="1"/>
          </p:cNvSpPr>
          <p:nvPr/>
        </p:nvSpPr>
        <p:spPr bwMode="auto">
          <a:xfrm>
            <a:off x="3449780" y="363212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" name="Text Box 32"/>
          <p:cNvSpPr txBox="1">
            <a:spLocks noChangeArrowheads="1"/>
          </p:cNvSpPr>
          <p:nvPr/>
        </p:nvSpPr>
        <p:spPr bwMode="auto">
          <a:xfrm>
            <a:off x="5645935" y="1944025"/>
            <a:ext cx="320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con:Ru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 Ru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6" name="Text Box 33"/>
          <p:cNvSpPr txBox="1">
            <a:spLocks noChangeArrowheads="1"/>
          </p:cNvSpPr>
          <p:nvPr/>
        </p:nvSpPr>
        <p:spPr bwMode="auto">
          <a:xfrm>
            <a:off x="5709826" y="370435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68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603913" y="1553540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hóa</a:t>
            </a:r>
            <a:r>
              <a:rPr lang="en-US" sz="3200" dirty="0"/>
              <a:t> là </a:t>
            </a:r>
            <a:r>
              <a:rPr lang="en-US" sz="3200" dirty="0" err="1"/>
              <a:t>dùng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̀ </a:t>
            </a:r>
            <a:r>
              <a:rPr lang="en-US" sz="3200" dirty="0" err="1"/>
              <a:t>gọi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tả </a:t>
            </a:r>
            <a:r>
              <a:rPr lang="en-US" sz="3200" dirty="0" err="1"/>
              <a:t>vật</a:t>
            </a:r>
            <a:r>
              <a:rPr lang="en-US" sz="3200" dirty="0"/>
              <a:t> </a:t>
            </a:r>
            <a:r>
              <a:rPr lang="en-US" sz="3200" dirty="0" err="1"/>
              <a:t>bằng</a:t>
            </a:r>
            <a:r>
              <a:rPr lang="en-US" sz="3200" dirty="0"/>
              <a:t> </a:t>
            </a:r>
            <a:r>
              <a:rPr lang="en-US" sz="3200" dirty="0" err="1"/>
              <a:t>những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̀ </a:t>
            </a:r>
            <a:r>
              <a:rPr lang="en-US" sz="3200" dirty="0" err="1"/>
              <a:t>dùng</a:t>
            </a:r>
            <a:r>
              <a:rPr lang="en-US" sz="3200" dirty="0"/>
              <a:t> </a:t>
            </a:r>
            <a:r>
              <a:rPr lang="en-US" sz="3200" dirty="0" err="1"/>
              <a:t>đê</a:t>
            </a:r>
            <a:r>
              <a:rPr lang="en-US" sz="3200" dirty="0"/>
              <a:t>̉ </a:t>
            </a:r>
            <a:r>
              <a:rPr lang="en-US" sz="3200" dirty="0" err="1"/>
              <a:t>gọi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tả </a:t>
            </a:r>
            <a:r>
              <a:rPr lang="en-US" sz="3200" dirty="0" err="1"/>
              <a:t>người</a:t>
            </a:r>
            <a:r>
              <a:rPr lang="en-US" sz="3200" dirty="0"/>
              <a:t>.</a:t>
            </a:r>
            <a:endParaRPr lang="en-US" sz="2000"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03157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881</Words>
  <Application>Microsoft Office PowerPoint</Application>
  <PresentationFormat>On-screen Show (16:9)</PresentationFormat>
  <Paragraphs>188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Montserrat</vt:lpstr>
      <vt:lpstr>VNI-Times</vt:lpstr>
      <vt:lpstr>Arial</vt:lpstr>
      <vt:lpstr>Times New Roman</vt:lpstr>
      <vt:lpstr>Open Sans</vt:lpstr>
      <vt:lpstr>Grand Hotel</vt:lpstr>
      <vt:lpstr>Cambria</vt:lpstr>
      <vt:lpstr>Wingdings</vt:lpstr>
      <vt:lpstr>Fall Activities Binder by Slidesgo</vt:lpstr>
      <vt:lpstr>Luyện từ và câu</vt:lpstr>
      <vt:lpstr>01</vt:lpstr>
      <vt:lpstr>LUYỆN TẬP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yêu nhà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ASUS</dc:creator>
  <cp:lastModifiedBy>admin</cp:lastModifiedBy>
  <cp:revision>31</cp:revision>
  <dcterms:modified xsi:type="dcterms:W3CDTF">2022-01-20T03:37:19Z</dcterms:modified>
</cp:coreProperties>
</file>