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57" r:id="rId2"/>
    <p:sldId id="301" r:id="rId3"/>
    <p:sldId id="302" r:id="rId4"/>
    <p:sldId id="319" r:id="rId5"/>
    <p:sldId id="305" r:id="rId6"/>
    <p:sldId id="320" r:id="rId7"/>
    <p:sldId id="321" r:id="rId8"/>
    <p:sldId id="307" r:id="rId9"/>
    <p:sldId id="308" r:id="rId10"/>
    <p:sldId id="324" r:id="rId11"/>
    <p:sldId id="326" r:id="rId12"/>
    <p:sldId id="310" r:id="rId13"/>
    <p:sldId id="311" r:id="rId14"/>
    <p:sldId id="327" r:id="rId15"/>
    <p:sldId id="328" r:id="rId16"/>
    <p:sldId id="323" r:id="rId17"/>
    <p:sldId id="329" r:id="rId18"/>
    <p:sldId id="312" r:id="rId19"/>
    <p:sldId id="318" r:id="rId20"/>
    <p:sldId id="283" r:id="rId21"/>
  </p:sldIdLst>
  <p:sldSz cx="16256000" cy="9144000"/>
  <p:notesSz cx="6858000" cy="9144000"/>
  <p:custDataLst>
    <p:tags r:id="rId23"/>
  </p:custDataLst>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00"/>
    <a:srgbClr val="FFFF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485" y="58"/>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12</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18</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19</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20</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3879654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41311170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5523803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smtClean="0"/>
              <a:t>Click to edit Master title style</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41146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372231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165967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83255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063923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smtClean="0"/>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03277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812565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0726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300394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272443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68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774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4785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802638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283821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9352363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9655261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6577707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0356704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250116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9/14/2022</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0275622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93"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2" r:id="rId21"/>
    <p:sldLayoutId id="2147483703" r:id="rId22"/>
    <p:sldLayoutId id="2147483702" r:id="rId2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1.jpg"/><Relationship Id="rId3" Type="http://schemas.openxmlformats.org/officeDocument/2006/relationships/image" Target="../media/image17.png"/><Relationship Id="rId7" Type="http://schemas.openxmlformats.org/officeDocument/2006/relationships/image" Target="../media/image21.png"/><Relationship Id="rId12"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6.jp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12.jp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emf"/><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7.emf"/><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1.png"/><Relationship Id="rId5" Type="http://schemas.openxmlformats.org/officeDocument/2006/relationships/image" Target="../media/image20.png"/><Relationship Id="rId10" Type="http://schemas.microsoft.com/office/2007/relationships/hdphoto" Target="../media/hdphoto6.wdp"/><Relationship Id="rId4" Type="http://schemas.openxmlformats.org/officeDocument/2006/relationships/image" Target="../media/image19.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emf"/><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9.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31642" y="-26030"/>
            <a:ext cx="16449140"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5" tIns="81248" rIns="162495" bIns="81248" rtlCol="0" anchor="ctr"/>
          <a:lstStyle/>
          <a:p>
            <a:pPr algn="ctr"/>
            <a:endParaRPr lang="en-US" sz="3200" dirty="0"/>
          </a:p>
        </p:txBody>
      </p:sp>
      <p:sp>
        <p:nvSpPr>
          <p:cNvPr id="18" name="Flowchart: Document 17"/>
          <p:cNvSpPr/>
          <p:nvPr/>
        </p:nvSpPr>
        <p:spPr>
          <a:xfrm>
            <a:off x="-76797" y="19127"/>
            <a:ext cx="16449140"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495" tIns="81248" rIns="162495" bIns="81248" rtlCol="0" anchor="ctr"/>
          <a:lstStyle/>
          <a:p>
            <a:pPr algn="ctr"/>
            <a:endParaRPr lang="en-US" sz="4267" dirty="0"/>
          </a:p>
        </p:txBody>
      </p:sp>
      <p:sp>
        <p:nvSpPr>
          <p:cNvPr id="5" name="Rectangle 4"/>
          <p:cNvSpPr/>
          <p:nvPr/>
        </p:nvSpPr>
        <p:spPr>
          <a:xfrm>
            <a:off x="0" y="8746837"/>
            <a:ext cx="16256000" cy="2370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dirty="0">
              <a:solidFill>
                <a:srgbClr val="0070C0"/>
              </a:solidFill>
            </a:endParaRPr>
          </a:p>
        </p:txBody>
      </p:sp>
      <p:grpSp>
        <p:nvGrpSpPr>
          <p:cNvPr id="2" name="Group 1"/>
          <p:cNvGrpSpPr/>
          <p:nvPr/>
        </p:nvGrpSpPr>
        <p:grpSpPr>
          <a:xfrm>
            <a:off x="4957504" y="3902747"/>
            <a:ext cx="1058394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grpSp>
      <p:grpSp>
        <p:nvGrpSpPr>
          <p:cNvPr id="10" name="Group 9"/>
          <p:cNvGrpSpPr/>
          <p:nvPr/>
        </p:nvGrpSpPr>
        <p:grpSpPr>
          <a:xfrm>
            <a:off x="3228647" y="3823254"/>
            <a:ext cx="1764145" cy="1764145"/>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1" name="Group 20"/>
          <p:cNvGrpSpPr/>
          <p:nvPr/>
        </p:nvGrpSpPr>
        <p:grpSpPr>
          <a:xfrm>
            <a:off x="-1089462" y="-948076"/>
            <a:ext cx="4390459" cy="4083077"/>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p>
          </p:txBody>
        </p:sp>
      </p:grpSp>
      <p:sp>
        <p:nvSpPr>
          <p:cNvPr id="28" name="TextBox 27"/>
          <p:cNvSpPr txBox="1"/>
          <p:nvPr/>
        </p:nvSpPr>
        <p:spPr>
          <a:xfrm>
            <a:off x="-252732" y="969436"/>
            <a:ext cx="3176251" cy="984735"/>
          </a:xfrm>
          <a:prstGeom prst="rect">
            <a:avLst/>
          </a:prstGeom>
          <a:noFill/>
        </p:spPr>
        <p:txBody>
          <a:bodyPr wrap="square" lIns="162473" tIns="81237" rIns="162473" bIns="81237" rtlCol="0">
            <a:spAutoFit/>
          </a:bodyPr>
          <a:lstStyle/>
          <a:p>
            <a:pPr algn="ctr"/>
            <a:r>
              <a:rPr lang="en-US" sz="5333"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a:t>
            </a:r>
            <a:r>
              <a:rPr lang="en-US" sz="5333"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29" name="TextBox 28"/>
          <p:cNvSpPr txBox="1"/>
          <p:nvPr/>
        </p:nvSpPr>
        <p:spPr>
          <a:xfrm>
            <a:off x="2486936" y="394920"/>
            <a:ext cx="12733867" cy="1805407"/>
          </a:xfrm>
          <a:prstGeom prst="rect">
            <a:avLst/>
          </a:prstGeom>
          <a:noFill/>
        </p:spPr>
        <p:txBody>
          <a:bodyPr wrap="square" lIns="162473" tIns="81237" rIns="162473" bIns="81237" rtlCol="0">
            <a:spAutoFit/>
          </a:bodyPr>
          <a:lstStyle/>
          <a:p>
            <a:pPr algn="ctr"/>
            <a:r>
              <a:rPr lang="en-US" sz="10666" b="1" dirty="0" err="1">
                <a:ln w="3175">
                  <a:solidFill>
                    <a:schemeClr val="bg1"/>
                  </a:solidFill>
                </a:ln>
                <a:solidFill>
                  <a:schemeClr val="bg1"/>
                </a:solidFill>
                <a:latin typeface="Arial-Rounded" pitchFamily="34" charset="0"/>
                <a:ea typeface="Arial-Rounded" pitchFamily="34" charset="0"/>
                <a:cs typeface="Arial-Rounded" pitchFamily="34" charset="0"/>
              </a:rPr>
              <a:t>Chủ</a:t>
            </a:r>
            <a:r>
              <a:rPr lang="en-US" sz="10666"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10666" b="1" dirty="0" err="1">
                <a:ln w="3175">
                  <a:solidFill>
                    <a:schemeClr val="bg1"/>
                  </a:solidFill>
                </a:ln>
                <a:solidFill>
                  <a:schemeClr val="bg1"/>
                </a:solidFill>
                <a:latin typeface="Arial-Rounded" pitchFamily="34" charset="0"/>
                <a:ea typeface="Arial-Rounded" pitchFamily="34" charset="0"/>
                <a:cs typeface="Arial-Rounded" pitchFamily="34" charset="0"/>
              </a:rPr>
              <a:t>đề</a:t>
            </a:r>
            <a:r>
              <a:rPr lang="en-US" sz="10666" b="1" dirty="0">
                <a:ln w="3175">
                  <a:solidFill>
                    <a:schemeClr val="bg1"/>
                  </a:solidFill>
                </a:ln>
                <a:solidFill>
                  <a:schemeClr val="bg1"/>
                </a:solidFill>
                <a:latin typeface="Arial-Rounded" pitchFamily="34" charset="0"/>
                <a:ea typeface="Arial-Rounded" pitchFamily="34" charset="0"/>
                <a:cs typeface="Arial-Rounded" pitchFamily="34" charset="0"/>
              </a:rPr>
              <a:t> 1</a:t>
            </a:r>
          </a:p>
        </p:txBody>
      </p:sp>
      <p:sp>
        <p:nvSpPr>
          <p:cNvPr id="33" name="TextBox 32"/>
          <p:cNvSpPr txBox="1"/>
          <p:nvPr/>
        </p:nvSpPr>
        <p:spPr>
          <a:xfrm>
            <a:off x="3185114" y="3906335"/>
            <a:ext cx="1761067" cy="1696211"/>
          </a:xfrm>
          <a:prstGeom prst="rect">
            <a:avLst/>
          </a:prstGeom>
          <a:noFill/>
        </p:spPr>
        <p:txBody>
          <a:bodyPr wrap="square" lIns="162473" tIns="81237" rIns="162473" bIns="81237" rtlCol="0">
            <a:spAutoFit/>
          </a:bodyPr>
          <a:lstStyle/>
          <a:p>
            <a:pPr algn="ctr"/>
            <a:r>
              <a:rPr lang="en-US" sz="4267" b="1" dirty="0" err="1">
                <a:solidFill>
                  <a:schemeClr val="bg1"/>
                </a:solidFill>
                <a:latin typeface="iCiel Cadena" panose="02000503000000020004" pitchFamily="2" charset="0"/>
                <a:ea typeface="Arial-Rounded" pitchFamily="34" charset="0"/>
                <a:cs typeface="Arial-Rounded" pitchFamily="34" charset="0"/>
              </a:rPr>
              <a:t>Bài</a:t>
            </a:r>
            <a:endParaRPr lang="en-US" sz="4267" b="1" dirty="0">
              <a:solidFill>
                <a:schemeClr val="bg1"/>
              </a:solidFill>
              <a:latin typeface="iCiel Cadena" panose="02000503000000020004" pitchFamily="2" charset="0"/>
              <a:ea typeface="Arial-Rounded" pitchFamily="34" charset="0"/>
              <a:cs typeface="Arial-Rounded" pitchFamily="34" charset="0"/>
            </a:endParaRPr>
          </a:p>
          <a:p>
            <a:pPr algn="ctr"/>
            <a:r>
              <a:rPr lang="en-US" sz="5689" b="1" dirty="0" smtClean="0">
                <a:solidFill>
                  <a:schemeClr val="bg1"/>
                </a:solidFill>
                <a:latin typeface="iCiel Cadena" panose="02000503000000020004" pitchFamily="2" charset="0"/>
                <a:ea typeface="Arial-Rounded" pitchFamily="34" charset="0"/>
                <a:cs typeface="Times New Roman" pitchFamily="18" charset="0"/>
              </a:rPr>
              <a:t>4</a:t>
            </a:r>
            <a:endParaRPr lang="en-US" sz="5689" b="1" dirty="0">
              <a:solidFill>
                <a:schemeClr val="bg1"/>
              </a:solidFill>
              <a:latin typeface="iCiel Cadena" panose="02000503000000020004" pitchFamily="2" charset="0"/>
              <a:ea typeface="Arial-Rounded" pitchFamily="34" charset="0"/>
              <a:cs typeface="Times New Roman" pitchFamily="18" charset="0"/>
            </a:endParaRPr>
          </a:p>
        </p:txBody>
      </p:sp>
      <p:sp>
        <p:nvSpPr>
          <p:cNvPr id="24" name="TextBox 23"/>
          <p:cNvSpPr txBox="1"/>
          <p:nvPr/>
        </p:nvSpPr>
        <p:spPr>
          <a:xfrm>
            <a:off x="4926599" y="4201905"/>
            <a:ext cx="8989247" cy="1066937"/>
          </a:xfrm>
          <a:prstGeom prst="rect">
            <a:avLst/>
          </a:prstGeom>
          <a:noFill/>
        </p:spPr>
        <p:txBody>
          <a:bodyPr wrap="square" lIns="162473" tIns="81237" rIns="162473" bIns="81237" rtlCol="0">
            <a:spAutoFit/>
          </a:bodyPr>
          <a:lstStyle/>
          <a:p>
            <a:pPr algn="ctr"/>
            <a:r>
              <a:rPr lang="en-US" sz="5867" b="1" dirty="0" smtClean="0">
                <a:solidFill>
                  <a:srgbClr val="0070C0"/>
                </a:solidFill>
                <a:latin typeface="r0c0i Linotte" pitchFamily="2" charset="0"/>
                <a:ea typeface="Arial-Rounded" pitchFamily="34" charset="0"/>
                <a:cs typeface="Arial-Rounded" pitchFamily="34" charset="0"/>
              </a:rPr>
              <a:t>LÀM VIỆC THẬT LÀ VUI</a:t>
            </a:r>
            <a:endParaRPr lang="en-US" sz="5867" b="1" dirty="0">
              <a:solidFill>
                <a:srgbClr val="0070C0"/>
              </a:solidFill>
              <a:latin typeface="r0c0i Linotte" pitchFamily="2" charset="0"/>
              <a:ea typeface="Arial-Rounded" pitchFamily="34" charset="0"/>
              <a:cs typeface="Arial-Rounded" pitchFamily="34" charset="0"/>
            </a:endParaRPr>
          </a:p>
        </p:txBody>
      </p:sp>
      <p:sp>
        <p:nvSpPr>
          <p:cNvPr id="22" name="Rectangle 21"/>
          <p:cNvSpPr/>
          <p:nvPr/>
        </p:nvSpPr>
        <p:spPr>
          <a:xfrm>
            <a:off x="0" y="8906934"/>
            <a:ext cx="16256000" cy="237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a:solidFill>
                <a:srgbClr val="0070C0"/>
              </a:solidFill>
            </a:endParaRPr>
          </a:p>
        </p:txBody>
      </p:sp>
    </p:spTree>
    <p:extLst>
      <p:ext uri="{BB962C8B-B14F-4D97-AF65-F5344CB8AC3E}">
        <p14:creationId xmlns:p14="http://schemas.microsoft.com/office/powerpoint/2010/main" val="3791547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648" y="367786"/>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2420749" y="7644405"/>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621" y="94702"/>
            <a:ext cx="6535180" cy="4857817"/>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63041" y="5132803"/>
            <a:ext cx="11602177" cy="1446550"/>
          </a:xfrm>
          <a:prstGeom prst="rect">
            <a:avLst/>
          </a:prstGeom>
          <a:noFill/>
          <a:ln>
            <a:noFill/>
          </a:ln>
        </p:spPr>
        <p:txBody>
          <a:bodyPr wrap="square">
            <a:spAutoFit/>
          </a:bodyPr>
          <a:lstStyle/>
          <a:p>
            <a:pPr algn="ctr" defTabSz="1625519">
              <a:defRPr/>
            </a:pP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Luyện</a:t>
            </a:r>
            <a:r>
              <a:rPr lang="en-US" altLang="zh-CN"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đọc</a:t>
            </a:r>
            <a:r>
              <a:rPr lang="en-US" altLang="zh-CN"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nhóm</a:t>
            </a:r>
            <a:endParaRPr lang="zh-CN" altLang="en-US"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801" y="436346"/>
            <a:ext cx="5497847" cy="8707655"/>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66485" y="209022"/>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608488" y="4267576"/>
            <a:ext cx="14937354" cy="1484252"/>
          </a:xfrm>
          <a:prstGeom prst="rect">
            <a:avLst/>
          </a:prstGeom>
          <a:noFill/>
          <a:ln>
            <a:noFill/>
          </a:ln>
        </p:spPr>
        <p:txBody>
          <a:bodyPr wrap="square">
            <a:spAutoFit/>
          </a:bodyPr>
          <a:lstStyle/>
          <a:p>
            <a:pPr algn="ctr" defTabSz="1625519">
              <a:lnSpc>
                <a:spcPct val="150000"/>
              </a:lnSpc>
              <a:defRPr/>
            </a:pP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Tìm</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hiểu</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bài</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823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8074617"/>
            <a:ext cx="16256000" cy="1065923"/>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063" y="7050110"/>
            <a:ext cx="2631539" cy="2022833"/>
          </a:xfrm>
          <a:prstGeom prst="rect">
            <a:avLst/>
          </a:prstGeom>
        </p:spPr>
      </p:pic>
      <p:pic>
        <p:nvPicPr>
          <p:cNvPr id="38" name="Picture 37"/>
          <p:cNvPicPr>
            <a:picLocks noChangeAspect="1"/>
          </p:cNvPicPr>
          <p:nvPr/>
        </p:nvPicPr>
        <p:blipFill rotWithShape="1">
          <a:blip r:embed="rId11">
            <a:extLst>
              <a:ext uri="{BEBA8EAE-BF5A-486C-A8C5-ECC9F3942E4B}">
                <a14:imgProps xmlns:a14="http://schemas.microsoft.com/office/drawing/2010/main">
                  <a14:imgLayer r:embed="rId12">
                    <a14:imgEffect>
                      <a14:backgroundRemoval t="48056" b="52963" l="54167" r="57083">
                        <a14:foregroundMark x1="55833" y1="49815" x2="55833" y2="49815"/>
                        <a14:foregroundMark x1="56094" y1="49815" x2="56094" y2="49815"/>
                        <a14:foregroundMark x1="56354" y1="51019" x2="56354" y2="51019"/>
                        <a14:foregroundMark x1="55937" y1="51944" x2="55937" y2="51944"/>
                        <a14:foregroundMark x1="55521" y1="52222" x2="55521" y2="52222"/>
                        <a14:foregroundMark x1="54896" y1="52315" x2="54896" y2="52315"/>
                        <a14:foregroundMark x1="54479" y1="51759" x2="54479" y2="51759"/>
                        <a14:foregroundMark x1="54583" y1="50000" x2="54583" y2="50000"/>
                        <a14:foregroundMark x1="54948" y1="49630" x2="54948" y2="49630"/>
                        <a14:foregroundMark x1="55521" y1="49352" x2="55521" y2="49352"/>
                        <a14:foregroundMark x1="55885" y1="49352" x2="55885" y2="49352"/>
                        <a14:foregroundMark x1="56198" y1="49907" x2="56198" y2="49907"/>
                        <a14:foregroundMark x1="55937" y1="49352" x2="55937" y2="49352"/>
                        <a14:foregroundMark x1="55052" y1="51204" x2="55052" y2="51204"/>
                        <a14:foregroundMark x1="55260" y1="49259" x2="55260" y2="49259"/>
                        <a14:foregroundMark x1="55833" y1="49444" x2="55833" y2="49444"/>
                        <a14:foregroundMark x1="55729" y1="49167" x2="55729" y2="49167"/>
                        <a14:foregroundMark x1="55000" y1="50000" x2="55000" y2="50000"/>
                        <a14:foregroundMark x1="54427" y1="51389" x2="54427" y2="51389"/>
                        <a14:foregroundMark x1="54427" y1="51111" x2="54427" y2="51111"/>
                      </a14:backgroundRemoval>
                    </a14:imgEffect>
                  </a14:imgLayer>
                </a14:imgProps>
              </a:ext>
            </a:extLst>
          </a:blip>
          <a:srcRect l="53860" t="47544" r="42982" b="47310"/>
          <a:stretch/>
        </p:blipFill>
        <p:spPr>
          <a:xfrm>
            <a:off x="1744560" y="-199631"/>
            <a:ext cx="1274187" cy="1168005"/>
          </a:xfrm>
          <a:prstGeom prst="rect">
            <a:avLst/>
          </a:prstGeom>
        </p:spPr>
      </p:pic>
      <p:sp>
        <p:nvSpPr>
          <p:cNvPr id="39" name="TextBox 38"/>
          <p:cNvSpPr txBox="1"/>
          <p:nvPr/>
        </p:nvSpPr>
        <p:spPr>
          <a:xfrm>
            <a:off x="2974857" y="116109"/>
            <a:ext cx="7037503" cy="748988"/>
          </a:xfrm>
          <a:prstGeom prst="rect">
            <a:avLst/>
          </a:prstGeom>
          <a:noFill/>
        </p:spPr>
        <p:txBody>
          <a:bodyPr wrap="square" rtlCol="0">
            <a:spAutoFit/>
          </a:bodyPr>
          <a:lstStyle/>
          <a:p>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Trả</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lời</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câu</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hỏi</a:t>
            </a:r>
            <a:endPar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p:cNvSpPr txBox="1"/>
          <p:nvPr/>
        </p:nvSpPr>
        <p:spPr>
          <a:xfrm>
            <a:off x="1194926" y="839889"/>
            <a:ext cx="13354582" cy="830997"/>
          </a:xfrm>
          <a:prstGeom prst="rect">
            <a:avLst/>
          </a:prstGeom>
          <a:noFill/>
        </p:spPr>
        <p:txBody>
          <a:bodyPr wrap="square" rtlCol="0">
            <a:spAutoFit/>
          </a:bodyPr>
          <a:lstStyle/>
          <a:p>
            <a:pPr algn="just"/>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ounded Rectangle 19"/>
          <p:cNvSpPr/>
          <p:nvPr/>
        </p:nvSpPr>
        <p:spPr>
          <a:xfrm>
            <a:off x="717402" y="5515672"/>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Gà</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trống</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25027" y="1927084"/>
            <a:ext cx="4186890" cy="3129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30566" y="1973294"/>
            <a:ext cx="4194869" cy="3037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8971" y="1988553"/>
            <a:ext cx="4401669" cy="31306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9" name="Rounded Rectangle 28"/>
          <p:cNvSpPr/>
          <p:nvPr/>
        </p:nvSpPr>
        <p:spPr>
          <a:xfrm>
            <a:off x="5870545" y="5461018"/>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ounded Rectangle 29"/>
          <p:cNvSpPr/>
          <p:nvPr/>
        </p:nvSpPr>
        <p:spPr>
          <a:xfrm>
            <a:off x="11325027" y="5463549"/>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9948781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ou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0"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smtClean="0">
                <a:solidFill>
                  <a:schemeClr val="tx2"/>
                </a:solidFill>
                <a:cs typeface="+mn-ea"/>
                <a:sym typeface="+mn-lt"/>
              </a:rPr>
              <a:t> </a:t>
            </a:r>
            <a:endParaRPr lang="zh-CN" altLang="en-US" sz="3200" dirty="0">
              <a:solidFill>
                <a:schemeClr val="tx2"/>
              </a:solidFill>
              <a:cs typeface="+mn-ea"/>
              <a:sym typeface="+mn-lt"/>
            </a:endParaRP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1018355" y="199232"/>
            <a:ext cx="13710899" cy="1569660"/>
          </a:xfrm>
          <a:prstGeom prst="rect">
            <a:avLst/>
          </a:prstGeom>
          <a:noFill/>
        </p:spPr>
        <p:txBody>
          <a:bodyPr wrap="square" rtlCol="0">
            <a:spAutoFit/>
          </a:bodyPr>
          <a:lstStyle/>
          <a:p>
            <a:pPr algn="just"/>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vai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công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mình</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Tôi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gà</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trống</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tôi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đồng</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thức</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thức</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dậy</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9337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smtClean="0">
                <a:solidFill>
                  <a:schemeClr val="tx2"/>
                </a:solidFill>
                <a:cs typeface="+mn-ea"/>
                <a:sym typeface="+mn-lt"/>
              </a:rPr>
              <a:t> </a:t>
            </a:r>
            <a:endParaRPr lang="zh-CN" altLang="en-US" sz="3200" dirty="0">
              <a:solidFill>
                <a:schemeClr val="tx2"/>
              </a:solidFill>
              <a:cs typeface="+mn-ea"/>
              <a:sym typeface="+mn-lt"/>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1018355" y="199232"/>
            <a:ext cx="13710899" cy="830997"/>
          </a:xfrm>
          <a:prstGeom prst="rect">
            <a:avLst/>
          </a:prstGeom>
          <a:noFill/>
        </p:spPr>
        <p:txBody>
          <a:bodyPr wrap="square" rtlCol="0">
            <a:spAutoFit/>
          </a:bodyPr>
          <a:lstStyle/>
          <a:p>
            <a:pPr algn="just"/>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tên</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nhỏ</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p:cNvGrpSpPr/>
          <p:nvPr/>
        </p:nvGrpSpPr>
        <p:grpSpPr>
          <a:xfrm>
            <a:off x="6724532" y="3458331"/>
            <a:ext cx="2619327" cy="2450619"/>
            <a:chOff x="4378373" y="1760689"/>
            <a:chExt cx="3435254" cy="3355932"/>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8373" y="1760689"/>
              <a:ext cx="3435254" cy="3355932"/>
            </a:xfrm>
            <a:prstGeom prst="rect">
              <a:avLst/>
            </a:prstGeom>
          </p:spPr>
        </p:pic>
        <p:pic>
          <p:nvPicPr>
            <p:cNvPr id="19" name="Picture 18"/>
            <p:cNvPicPr>
              <a:picLocks noChangeAspect="1"/>
            </p:cNvPicPr>
            <p:nvPr/>
          </p:nvPicPr>
          <p:blipFill>
            <a:blip r:embed="rId9" cstate="print">
              <a:extLst>
                <a:ext uri="{BEBA8EAE-BF5A-486C-A8C5-ECC9F3942E4B}">
                  <a14:imgProps xmlns:a14="http://schemas.microsoft.com/office/drawing/2010/main">
                    <a14:imgLayer r:embed="rId10">
                      <a14:imgEffect>
                        <a14:backgroundRemoval t="309" b="100000" l="0" r="100000">
                          <a14:foregroundMark x1="41056" y1="32235" x2="44477" y2="50360"/>
                          <a14:foregroundMark x1="57087" y1="39032" x2="61290" y2="41916"/>
                        </a14:backgroundRemoval>
                      </a14:imgEffect>
                    </a14:imgLayer>
                  </a14:imgProps>
                </a:ext>
                <a:ext uri="{28A0092B-C50C-407E-A947-70E740481C1C}">
                  <a14:useLocalDpi xmlns:a14="http://schemas.microsoft.com/office/drawing/2010/main" val="0"/>
                </a:ext>
              </a:extLst>
            </a:blip>
            <a:stretch>
              <a:fillRect/>
            </a:stretch>
          </p:blipFill>
          <p:spPr>
            <a:xfrm>
              <a:off x="4896645" y="2588327"/>
              <a:ext cx="2210422" cy="2098064"/>
            </a:xfrm>
            <a:prstGeom prst="rect">
              <a:avLst/>
            </a:prstGeom>
          </p:spPr>
        </p:pic>
      </p:grpSp>
      <p:sp>
        <p:nvSpPr>
          <p:cNvPr id="23" name="Cloud Callout 22"/>
          <p:cNvSpPr/>
          <p:nvPr/>
        </p:nvSpPr>
        <p:spPr>
          <a:xfrm>
            <a:off x="6669224" y="1107048"/>
            <a:ext cx="3043183" cy="1458239"/>
          </a:xfrm>
          <a:prstGeom prst="cloudCallout">
            <a:avLst>
              <a:gd name="adj1" fmla="val 418"/>
              <a:gd name="adj2" fmla="val 1109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bài</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Cloud Callout 23"/>
          <p:cNvSpPr/>
          <p:nvPr/>
        </p:nvSpPr>
        <p:spPr>
          <a:xfrm>
            <a:off x="10460060" y="3564726"/>
            <a:ext cx="3309884" cy="1458239"/>
          </a:xfrm>
          <a:prstGeom prst="cloudCallout">
            <a:avLst>
              <a:gd name="adj1" fmla="val -84210"/>
              <a:gd name="adj2" fmla="val -2100"/>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Đi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học</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Cloud Callout 24"/>
          <p:cNvSpPr/>
          <p:nvPr/>
        </p:nvSpPr>
        <p:spPr>
          <a:xfrm>
            <a:off x="8805118" y="6467576"/>
            <a:ext cx="3309884" cy="1458239"/>
          </a:xfrm>
          <a:prstGeom prst="cloudCallout">
            <a:avLst>
              <a:gd name="adj1" fmla="val -60965"/>
              <a:gd name="adj2" fmla="val -92492"/>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Quét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nhà</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Cloud Callout 25"/>
          <p:cNvSpPr/>
          <p:nvPr/>
        </p:nvSpPr>
        <p:spPr>
          <a:xfrm>
            <a:off x="3978650" y="6467575"/>
            <a:ext cx="3572889" cy="1458239"/>
          </a:xfrm>
          <a:prstGeom prst="cloudCallout">
            <a:avLst>
              <a:gd name="adj1" fmla="val 44461"/>
              <a:gd name="adj2" fmla="val -98497"/>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Nhặt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rau</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Cloud Callout 26"/>
          <p:cNvSpPr/>
          <p:nvPr/>
        </p:nvSpPr>
        <p:spPr>
          <a:xfrm>
            <a:off x="1018354" y="3268751"/>
            <a:ext cx="4746740" cy="1806389"/>
          </a:xfrm>
          <a:prstGeom prst="cloudCallout">
            <a:avLst>
              <a:gd name="adj1" fmla="val 70580"/>
              <a:gd name="adj2" fmla="val 135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Chơi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với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em</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đỡ</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mẹ</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174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smtClean="0">
                <a:solidFill>
                  <a:schemeClr val="tx2"/>
                </a:solidFill>
                <a:cs typeface="+mn-ea"/>
                <a:sym typeface="+mn-lt"/>
              </a:rPr>
              <a:t> </a:t>
            </a:r>
            <a:endParaRPr lang="zh-CN" altLang="en-US" sz="3200" dirty="0">
              <a:solidFill>
                <a:schemeClr val="tx2"/>
              </a:solidFill>
              <a:cs typeface="+mn-ea"/>
              <a:sym typeface="+mn-lt"/>
            </a:endParaRP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928173" y="713905"/>
            <a:ext cx="13710899" cy="830997"/>
          </a:xfrm>
          <a:prstGeom prst="rect">
            <a:avLst/>
          </a:prstGeom>
          <a:noFill/>
        </p:spPr>
        <p:txBody>
          <a:bodyPr wrap="square" rtlCol="0">
            <a:spAutoFit/>
          </a:bodyPr>
          <a:lstStyle/>
          <a:p>
            <a:pPr algn="just"/>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Theo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luôn</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bận</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rộn</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nhưng</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lúc</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cũng</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vui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060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4449346"/>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557" y="6832451"/>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438" y="-1102451"/>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13116027" y="1809551"/>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3790140" y="3192945"/>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002060"/>
                </a:solidFill>
                <a:latin typeface="iCiel Cadena" panose="02000503000000020004" pitchFamily="2" charset="0"/>
                <a:ea typeface="微软雅黑" panose="020B0503020204020204" pitchFamily="34" charset="-122"/>
              </a:rPr>
              <a:t>Luyện</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đọc</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lại</a:t>
            </a:r>
            <a:endParaRPr lang="zh-CN" altLang="en-US" sz="7200" b="1" spc="1067" dirty="0">
              <a:solidFill>
                <a:srgbClr val="002060"/>
              </a:solidFill>
              <a:latin typeface="iCiel Cadena" panose="02000503000000020004" pitchFamily="2"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49133" y="361421"/>
            <a:ext cx="1469019" cy="1469019"/>
          </a:xfrm>
          <a:prstGeom prst="rect">
            <a:avLst/>
          </a:prstGeom>
        </p:spPr>
      </p:pic>
    </p:spTree>
    <p:extLst>
      <p:ext uri="{BB962C8B-B14F-4D97-AF65-F5344CB8AC3E}">
        <p14:creationId xmlns:p14="http://schemas.microsoft.com/office/powerpoint/2010/main" val="11664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08488" y="151097"/>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863087" y="4120448"/>
            <a:ext cx="10268059" cy="3139321"/>
          </a:xfrm>
          <a:prstGeom prst="rect">
            <a:avLst/>
          </a:prstGeom>
          <a:noFill/>
          <a:ln>
            <a:noFill/>
          </a:ln>
        </p:spPr>
        <p:txBody>
          <a:bodyPr wrap="square">
            <a:spAutoFit/>
          </a:bodyPr>
          <a:lstStyle/>
          <a:p>
            <a:pPr algn="ctr" defTabSz="1625519">
              <a:lnSpc>
                <a:spcPct val="150000"/>
              </a:lnSpc>
              <a:defRPr/>
            </a:pP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Luyện</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tập</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theo</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văn</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bản</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đọc</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123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6" y="8099090"/>
            <a:ext cx="16256000" cy="1065923"/>
          </a:xfrm>
          <a:prstGeom prst="rect">
            <a:avLst/>
          </a:prstGeom>
        </p:spPr>
      </p:pic>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97538" y="-369906"/>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531" y="7499986"/>
            <a:ext cx="2631539" cy="2022833"/>
          </a:xfrm>
          <a:prstGeom prst="rect">
            <a:avLst/>
          </a:prstGeom>
        </p:spPr>
      </p:pic>
      <p:sp>
        <p:nvSpPr>
          <p:cNvPr id="41" name="TextBox 40"/>
          <p:cNvSpPr txBox="1"/>
          <p:nvPr/>
        </p:nvSpPr>
        <p:spPr>
          <a:xfrm>
            <a:off x="1011237" y="822531"/>
            <a:ext cx="14398502" cy="1569660"/>
          </a:xfrm>
          <a:prstGeom prst="rect">
            <a:avLst/>
          </a:prstGeom>
          <a:noFill/>
        </p:spPr>
        <p:txBody>
          <a:bodyPr wrap="square" rtlCol="0">
            <a:spAutoFit/>
          </a:bodyPr>
          <a:lstStyle/>
          <a:p>
            <a:pPr algn="just"/>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hợp</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ngữ</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cột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ngữ</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cột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nêu</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hoạt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5761652" y="6511853"/>
            <a:ext cx="3010966" cy="3010966"/>
          </a:xfrm>
          <a:prstGeom prst="rect">
            <a:avLst/>
          </a:prstGeom>
        </p:spPr>
      </p:pic>
      <p:sp>
        <p:nvSpPr>
          <p:cNvPr id="2" name="TextBox 1"/>
          <p:cNvSpPr txBox="1"/>
          <p:nvPr/>
        </p:nvSpPr>
        <p:spPr>
          <a:xfrm>
            <a:off x="3112169" y="2304019"/>
            <a:ext cx="962526" cy="923330"/>
          </a:xfrm>
          <a:prstGeom prst="rect">
            <a:avLst/>
          </a:prstGeom>
          <a:noFill/>
        </p:spPr>
        <p:txBody>
          <a:bodyPr wrap="square" rtlCol="0">
            <a:spAutoFit/>
          </a:bodyPr>
          <a:lstStyle/>
          <a:p>
            <a:r>
              <a:rPr lang="en-US" sz="5400" b="1" dirty="0" smtClean="0">
                <a:latin typeface="Arial-Rounded" panose="020B0500000000000000" pitchFamily="34" charset="0"/>
                <a:ea typeface="Arial-Rounded" panose="020B0500000000000000" pitchFamily="34" charset="0"/>
                <a:cs typeface="Arial-Rounded" panose="020B0500000000000000" pitchFamily="34" charset="0"/>
              </a:rPr>
              <a:t>A</a:t>
            </a:r>
            <a:endParaRPr lang="en-US" sz="54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p:cNvSpPr txBox="1"/>
          <p:nvPr/>
        </p:nvSpPr>
        <p:spPr>
          <a:xfrm>
            <a:off x="11946116" y="2295939"/>
            <a:ext cx="962526" cy="923330"/>
          </a:xfrm>
          <a:prstGeom prst="rect">
            <a:avLst/>
          </a:prstGeom>
          <a:noFill/>
        </p:spPr>
        <p:txBody>
          <a:bodyPr wrap="square" rtlCol="0">
            <a:spAutoFit/>
          </a:bodyPr>
          <a:lstStyle/>
          <a:p>
            <a:r>
              <a:rPr lang="en-US" sz="5400" b="1" dirty="0" smtClean="0">
                <a:latin typeface="Arial-Rounded" panose="020B0500000000000000" pitchFamily="34" charset="0"/>
                <a:ea typeface="Arial-Rounded" panose="020B0500000000000000" pitchFamily="34" charset="0"/>
                <a:cs typeface="Arial-Rounded" panose="020B0500000000000000" pitchFamily="34" charset="0"/>
              </a:rPr>
              <a:t>B</a:t>
            </a:r>
            <a:endParaRPr lang="en-US" sz="54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27"/>
          <p:cNvSpPr/>
          <p:nvPr/>
        </p:nvSpPr>
        <p:spPr>
          <a:xfrm>
            <a:off x="770023" y="3274670"/>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gà</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trống</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p:cNvSpPr/>
          <p:nvPr/>
        </p:nvSpPr>
        <p:spPr>
          <a:xfrm>
            <a:off x="770023" y="469955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Cành</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đào</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p:cNvSpPr/>
          <p:nvPr/>
        </p:nvSpPr>
        <p:spPr>
          <a:xfrm>
            <a:off x="754565" y="620331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Cái</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đồng</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Rectangle 30"/>
          <p:cNvSpPr/>
          <p:nvPr/>
        </p:nvSpPr>
        <p:spPr>
          <a:xfrm>
            <a:off x="8309811" y="3227349"/>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ích</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tắc</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tích</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tắc</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phút</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giờ</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31"/>
          <p:cNvSpPr/>
          <p:nvPr/>
        </p:nvSpPr>
        <p:spPr>
          <a:xfrm>
            <a:off x="8309811" y="461216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áy</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vang</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trời</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sắp</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32"/>
          <p:cNvSpPr/>
          <p:nvPr/>
        </p:nvSpPr>
        <p:spPr>
          <a:xfrm>
            <a:off x="8309811" y="603720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ở</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sắc</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rực</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rỡ</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p:cNvCxnSpPr>
            <a:stCxn id="28" idx="3"/>
            <a:endCxn id="32" idx="1"/>
          </p:cNvCxnSpPr>
          <p:nvPr/>
        </p:nvCxnSpPr>
        <p:spPr>
          <a:xfrm>
            <a:off x="5903497" y="3890849"/>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903497" y="5484311"/>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5" name="Straight Connector 34"/>
          <p:cNvCxnSpPr>
            <a:endCxn id="31" idx="1"/>
          </p:cNvCxnSpPr>
          <p:nvPr/>
        </p:nvCxnSpPr>
        <p:spPr>
          <a:xfrm flipV="1">
            <a:off x="5903497" y="3843528"/>
            <a:ext cx="2406314" cy="3065823"/>
          </a:xfrm>
          <a:prstGeom prst="line">
            <a:avLst/>
          </a:prstGeom>
          <a:ln w="28575"/>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406239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p:bldP spid="22" grpId="0"/>
      <p:bldP spid="28" grpId="0" animBg="1"/>
      <p:bldP spid="29" grpId="0" animBg="1"/>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3" y="-48163"/>
            <a:ext cx="16256000" cy="914337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119" y="-48164"/>
            <a:ext cx="12099084" cy="8650563"/>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0699" y="6313025"/>
            <a:ext cx="4715303" cy="2764672"/>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549" y="-33855"/>
            <a:ext cx="4873344" cy="2580683"/>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536" y="5582825"/>
            <a:ext cx="4035459" cy="3346703"/>
          </a:xfrm>
          <a:prstGeom prst="rect">
            <a:avLst/>
          </a:prstGeom>
        </p:spPr>
      </p:pic>
      <p:sp>
        <p:nvSpPr>
          <p:cNvPr id="10" name="TextBox 9"/>
          <p:cNvSpPr txBox="1"/>
          <p:nvPr/>
        </p:nvSpPr>
        <p:spPr>
          <a:xfrm>
            <a:off x="3064042" y="2064511"/>
            <a:ext cx="10427369" cy="707886"/>
          </a:xfrm>
          <a:prstGeom prst="rect">
            <a:avLst/>
          </a:prstGeom>
          <a:noFill/>
        </p:spPr>
        <p:txBody>
          <a:bodyPr wrap="square" rtlCol="0">
            <a:spAutoFit/>
          </a:bodyPr>
          <a:lstStyle/>
          <a:p>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Đặt</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hoạt</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3064042" y="3115782"/>
            <a:ext cx="10427369" cy="707886"/>
          </a:xfrm>
          <a:prstGeom prst="rect">
            <a:avLst/>
          </a:prstGeom>
          <a:noFill/>
        </p:spPr>
        <p:txBody>
          <a:bodyPr wrap="square" rtlCol="0">
            <a:spAutoFit/>
          </a:bodyPr>
          <a:lstStyle/>
          <a:p>
            <a:pPr algn="ct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nhảy</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dây</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sp>
        <p:nvSpPr>
          <p:cNvPr id="5" name="TextBox 4"/>
          <p:cNvSpPr txBox="1"/>
          <p:nvPr/>
        </p:nvSpPr>
        <p:spPr>
          <a:xfrm>
            <a:off x="2053206" y="1393221"/>
            <a:ext cx="13288122" cy="1395167"/>
          </a:xfrm>
          <a:prstGeom prst="rect">
            <a:avLst/>
          </a:prstGeom>
          <a:noFill/>
        </p:spPr>
        <p:txBody>
          <a:bodyPr wrap="square" lIns="162473" tIns="81237" rIns="162473" bIns="81237" rtlCol="0">
            <a:spAutoFit/>
          </a:bodyPr>
          <a:lstStyle/>
          <a:p>
            <a:pPr algn="just"/>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Quan</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sát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tranh</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cho</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biết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mỗi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người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mỗi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vật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trong</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tranh</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đang</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gì</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440798" y="642361"/>
            <a:ext cx="2286360" cy="94211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4267" dirty="0">
                  <a:solidFill>
                    <a:srgbClr val="0070C0"/>
                  </a:solidFill>
                  <a:latin typeface="iCiel Cadena" panose="02000503000000020004" pitchFamily="2" charset="0"/>
                </a:rPr>
                <a:t>ĐỌC</a:t>
              </a:r>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231674" y="1613662"/>
            <a:ext cx="1855305" cy="1192695"/>
          </a:xfrm>
          <a:prstGeom prst="rect">
            <a:avLst/>
          </a:prstGeom>
        </p:spPr>
      </p:pic>
      <p:pic>
        <p:nvPicPr>
          <p:cNvPr id="2" name="Picture 1"/>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Lst>
          </a:blip>
          <a:srcRect l="37420" t="42166" r="31732" b="28757"/>
          <a:stretch/>
        </p:blipFill>
        <p:spPr>
          <a:xfrm>
            <a:off x="3101447" y="2838850"/>
            <a:ext cx="10053106" cy="5330355"/>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81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119" y="5136885"/>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8203"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116" y="6277271"/>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57" y="3793229"/>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91740" y="393945"/>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4567" y="5436709"/>
            <a:ext cx="15915273" cy="3714940"/>
          </a:xfrm>
          <a:prstGeom prst="rect">
            <a:avLst/>
          </a:prstGeom>
        </p:spPr>
      </p:pic>
      <p:sp>
        <p:nvSpPr>
          <p:cNvPr id="18" name="TextBox 17"/>
          <p:cNvSpPr txBox="1"/>
          <p:nvPr/>
        </p:nvSpPr>
        <p:spPr>
          <a:xfrm>
            <a:off x="3657183" y="2861994"/>
            <a:ext cx="10177528" cy="2062359"/>
          </a:xfrm>
          <a:prstGeom prst="rect">
            <a:avLst/>
          </a:prstGeom>
          <a:noFill/>
        </p:spPr>
        <p:txBody>
          <a:bodyPr wrap="square" rtlCol="0">
            <a:spAutoFit/>
          </a:bodyPr>
          <a:lstStyle/>
          <a:p>
            <a:pPr algn="ctr">
              <a:lnSpc>
                <a:spcPct val="150000"/>
              </a:lnSpc>
            </a:pPr>
            <a:r>
              <a:rPr lang="en-US" sz="4267" dirty="0" err="1">
                <a:solidFill>
                  <a:srgbClr val="FF0000"/>
                </a:solidFill>
                <a:latin typeface="iCiel Crocante" panose="02000000000000000000" pitchFamily="2" charset="0"/>
              </a:rPr>
              <a:t>Tạm</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biệt</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và</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hẹn</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gặp</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lại</a:t>
            </a:r>
            <a:r>
              <a:rPr lang="en-US" sz="4267" dirty="0">
                <a:solidFill>
                  <a:srgbClr val="FF0000"/>
                </a:solidFill>
                <a:latin typeface="iCiel Crocante" panose="02000000000000000000" pitchFamily="2" charset="0"/>
              </a:rPr>
              <a:t> </a:t>
            </a:r>
          </a:p>
          <a:p>
            <a:pPr algn="ctr">
              <a:lnSpc>
                <a:spcPct val="150000"/>
              </a:lnSpc>
            </a:pPr>
            <a:r>
              <a:rPr lang="en-US" sz="4267" dirty="0" err="1">
                <a:solidFill>
                  <a:srgbClr val="FF0000"/>
                </a:solidFill>
                <a:latin typeface="iCiel Crocante" panose="02000000000000000000" pitchFamily="2" charset="0"/>
              </a:rPr>
              <a:t>các</a:t>
            </a:r>
            <a:r>
              <a:rPr lang="en-US" sz="4267" dirty="0">
                <a:solidFill>
                  <a:srgbClr val="FF0000"/>
                </a:solidFill>
                <a:latin typeface="iCiel Crocante" panose="02000000000000000000" pitchFamily="2" charset="0"/>
              </a:rPr>
              <a:t> con </a:t>
            </a:r>
            <a:r>
              <a:rPr lang="en-US" sz="4267" dirty="0" err="1">
                <a:solidFill>
                  <a:srgbClr val="FF0000"/>
                </a:solidFill>
                <a:latin typeface="iCiel Crocante" panose="02000000000000000000" pitchFamily="2" charset="0"/>
              </a:rPr>
              <a:t>vào</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những</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tiết</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học</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sau</a:t>
            </a:r>
            <a:r>
              <a:rPr lang="en-US" sz="4267"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endPar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61882" y="1619023"/>
            <a:ext cx="15732235" cy="6106222"/>
          </a:xfrm>
          <a:prstGeom prst="rect">
            <a:avLst/>
          </a:prstGeom>
          <a:noFill/>
        </p:spPr>
        <p:txBody>
          <a:bodyPr wrap="square" lIns="121855" tIns="60928" rIns="121855" bIns="60928" rtlCol="0">
            <a:spAutoFit/>
          </a:bodyPr>
          <a:lstStyle/>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a:t>
            </a:r>
            <a:r>
              <a:rPr lang="en-US" sz="3600" dirty="0" err="1" smtClean="0">
                <a:latin typeface="Arial-Rounded" panose="020B0500000000000000" pitchFamily="34" charset="0"/>
                <a:ea typeface="Arial-Rounded" panose="020B0500000000000000" pitchFamily="34" charset="0"/>
                <a:cs typeface="Arial-Rounded" panose="020B0500000000000000" pitchFamily="34" charset="0"/>
              </a:rPr>
              <a:t>vang</a:t>
            </a:r>
            <a:r>
              <a:rPr lang="en-US" sz="36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600" dirty="0">
                <a:latin typeface="Arial-Rounded" panose="020B0500000000000000" pitchFamily="34" charset="0"/>
                <a:ea typeface="Arial-Rounded" panose="020B0500000000000000" pitchFamily="34" charset="0"/>
                <a:cs typeface="Arial-Rounded" panose="020B0500000000000000" pitchFamily="34" charset="0"/>
              </a:rPr>
              <a:t>ò</a:t>
            </a:r>
            <a:r>
              <a:rPr lang="en-US" sz="3600" dirty="0" smtClean="0">
                <a:latin typeface="Arial-Rounded" panose="020B0500000000000000" pitchFamily="34" charset="0"/>
                <a:ea typeface="Arial-Rounded" panose="020B0500000000000000" pitchFamily="34" charset="0"/>
                <a:cs typeface="Arial-Rounded" panose="020B0500000000000000" pitchFamily="34" charset="0"/>
              </a:rPr>
              <a:t>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5242446" y="7653431"/>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có</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mấy</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706777" y="278258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3" name="Left Bracket 2"/>
          <p:cNvSpPr/>
          <p:nvPr/>
        </p:nvSpPr>
        <p:spPr>
          <a:xfrm>
            <a:off x="635431" y="1690911"/>
            <a:ext cx="207029" cy="695827"/>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6" name="Left Bracket 15"/>
          <p:cNvSpPr/>
          <p:nvPr/>
        </p:nvSpPr>
        <p:spPr>
          <a:xfrm flipH="1">
            <a:off x="11034792" y="2939549"/>
            <a:ext cx="185978" cy="752693"/>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7" name="Left Bracket 16"/>
          <p:cNvSpPr/>
          <p:nvPr/>
        </p:nvSpPr>
        <p:spPr>
          <a:xfrm>
            <a:off x="11360259" y="2939550"/>
            <a:ext cx="207029" cy="695827"/>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8" name="Left Bracket 17"/>
          <p:cNvSpPr/>
          <p:nvPr/>
        </p:nvSpPr>
        <p:spPr>
          <a:xfrm flipH="1">
            <a:off x="12973548" y="4880465"/>
            <a:ext cx="185978" cy="752693"/>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23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P spid="3"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endPar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5180453" y="7585203"/>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661426" y="272660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0" name="Straight Connector 19"/>
          <p:cNvCxnSpPr/>
          <p:nvPr/>
        </p:nvCxnSpPr>
        <p:spPr>
          <a:xfrm>
            <a:off x="7277659" y="2199380"/>
            <a:ext cx="160287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3155110" y="2939549"/>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9602404" y="3635377"/>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2008234" y="4889239"/>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4875421" y="4918735"/>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420320" y="6882477"/>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2288138" y="6896746"/>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12858116" y="6851481"/>
            <a:ext cx="1369328"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59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382097"/>
            <a:ext cx="13463960" cy="9526097"/>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3333" y="1098647"/>
            <a:ext cx="5497846" cy="8045353"/>
          </a:xfrm>
          <a:prstGeom prst="rect">
            <a:avLst/>
          </a:prstGeom>
        </p:spPr>
      </p:pic>
      <p:sp>
        <p:nvSpPr>
          <p:cNvPr id="7" name="Rounded Rectangle 6"/>
          <p:cNvSpPr/>
          <p:nvPr/>
        </p:nvSpPr>
        <p:spPr>
          <a:xfrm>
            <a:off x="4937047" y="1556760"/>
            <a:ext cx="5418667"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286225" y="2776532"/>
            <a:ext cx="2971800" cy="830997"/>
          </a:xfrm>
          <a:prstGeom prst="rect">
            <a:avLst/>
          </a:prstGeom>
          <a:noFill/>
        </p:spPr>
        <p:txBody>
          <a:bodyPr wrap="square" rtlCol="0">
            <a:spAutoFit/>
          </a:bodyPr>
          <a:lstStyle/>
          <a:p>
            <a:r>
              <a:rPr lang="en-US" sz="4800" b="1" dirty="0">
                <a:solidFill>
                  <a:schemeClr val="accent5">
                    <a:lumMod val="75000"/>
                  </a:schemeClr>
                </a:solidFill>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việc</a:t>
            </a:r>
            <a:endParaRPr lang="en-US" sz="4800" b="1" dirty="0">
              <a:solidFill>
                <a:schemeClr val="accent5">
                  <a:lumMod val="75000"/>
                </a:schemeClr>
              </a:solidFill>
            </a:endParaRPr>
          </a:p>
        </p:txBody>
      </p:sp>
      <p:sp>
        <p:nvSpPr>
          <p:cNvPr id="13" name="TextBox 12"/>
          <p:cNvSpPr txBox="1"/>
          <p:nvPr/>
        </p:nvSpPr>
        <p:spPr>
          <a:xfrm>
            <a:off x="4414119" y="3716249"/>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tích</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tắc</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4414119" y="4814626"/>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thức</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dậy</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4381258" y="5771154"/>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s</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ắc</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xuân</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p:cNvSpPr txBox="1"/>
          <p:nvPr/>
        </p:nvSpPr>
        <p:spPr>
          <a:xfrm>
            <a:off x="7723726" y="2776532"/>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rực</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rỡ</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p:cNvSpPr txBox="1"/>
          <p:nvPr/>
        </p:nvSpPr>
        <p:spPr>
          <a:xfrm>
            <a:off x="7707296" y="3716249"/>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quét</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nhà</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p:cNvSpPr txBox="1"/>
          <p:nvPr/>
        </p:nvSpPr>
        <p:spPr>
          <a:xfrm>
            <a:off x="7707296" y="4699657"/>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nhặt</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rau</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7646380" y="5731648"/>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lúc</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nào</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65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endPar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5180453" y="7585203"/>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661426" y="272660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0" name="Straight Connector 19"/>
          <p:cNvCxnSpPr/>
          <p:nvPr/>
        </p:nvCxnSpPr>
        <p:spPr>
          <a:xfrm>
            <a:off x="7277659" y="2199380"/>
            <a:ext cx="160287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3155110" y="2939549"/>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9602404" y="3635377"/>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2008234" y="4889239"/>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4875421" y="4918735"/>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420320" y="6882477"/>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2288138" y="6896746"/>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12858116" y="6851481"/>
            <a:ext cx="1369328"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029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2" name="Group 21">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ounded Rectangle 4"/>
          <p:cNvSpPr/>
          <p:nvPr/>
        </p:nvSpPr>
        <p:spPr>
          <a:xfrm>
            <a:off x="5031209" y="706530"/>
            <a:ext cx="5418667" cy="84001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4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4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a:t>
            </a:r>
            <a:r>
              <a:rPr lang="en-US" sz="44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endPar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图片 2">
            <a:extLst>
              <a:ext uri="{FF2B5EF4-FFF2-40B4-BE49-F238E27FC236}">
                <a16:creationId xmlns:a16="http://schemas.microsoft.com/office/drawing/2014/main" id="{9499C835-6942-4985-A2C8-7F05A71FA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95772" y="5842860"/>
            <a:ext cx="4121121" cy="4121121"/>
          </a:xfrm>
          <a:prstGeom prst="rect">
            <a:avLst/>
          </a:prstGeom>
        </p:spPr>
      </p:pic>
      <p:pic>
        <p:nvPicPr>
          <p:cNvPr id="8"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6050337"/>
            <a:ext cx="4176486" cy="4176486"/>
          </a:xfrm>
          <a:prstGeom prst="rect">
            <a:avLst/>
          </a:prstGeom>
        </p:spPr>
      </p:pic>
      <p:sp>
        <p:nvSpPr>
          <p:cNvPr id="10" name="Rounded Rectangle 9"/>
          <p:cNvSpPr/>
          <p:nvPr/>
        </p:nvSpPr>
        <p:spPr>
          <a:xfrm>
            <a:off x="347851" y="2044443"/>
            <a:ext cx="13492135" cy="18301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sz="4400" dirty="0" err="1">
                <a:latin typeface="Arial-Rounded" panose="020B0500000000000000" pitchFamily="34" charset="0"/>
                <a:ea typeface="Arial-Rounded" panose="020B0500000000000000" pitchFamily="34" charset="0"/>
                <a:cs typeface="Arial-Rounded" panose="020B0500000000000000" pitchFamily="34" charset="0"/>
              </a:rPr>
              <a:t>Cành</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đào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nở</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hoa</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sắc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thêm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rực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rỡ</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thêm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tưng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bừng</a:t>
            </a:r>
            <a:r>
              <a:rPr lang="en-US" sz="4400" dirty="0">
                <a:latin typeface="Arial-Rounded" panose="020B0500000000000000" pitchFamily="34" charset="0"/>
                <a:ea typeface="Arial-Rounded" panose="020B0500000000000000" pitchFamily="34" charset="0"/>
                <a:cs typeface="Arial-Rounded" panose="020B0500000000000000" pitchFamily="34" charset="0"/>
              </a:rPr>
              <a:t>.</a:t>
            </a:r>
            <a:endParaRPr lang="en-US" sz="4000" dirty="0"/>
          </a:p>
        </p:txBody>
      </p:sp>
      <p:sp>
        <p:nvSpPr>
          <p:cNvPr id="11" name="Rounded Rectangle 10"/>
          <p:cNvSpPr/>
          <p:nvPr/>
        </p:nvSpPr>
        <p:spPr>
          <a:xfrm>
            <a:off x="2088243" y="4220203"/>
            <a:ext cx="13492135" cy="1830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indent="395288">
              <a:lnSpc>
                <a:spcPct val="120000"/>
              </a:lnSpc>
            </a:pPr>
            <a:r>
              <a:rPr lang="en-US" sz="4400" dirty="0" err="1">
                <a:latin typeface="Arial-Rounded" panose="020B0500000000000000" pitchFamily="34" charset="0"/>
                <a:ea typeface="Arial-Rounded" panose="020B0500000000000000" pitchFamily="34" charset="0"/>
                <a:cs typeface="Arial-Rounded" panose="020B0500000000000000" pitchFamily="34" charset="0"/>
              </a:rPr>
              <a:t>Chim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mèo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chập</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tối</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đứng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hốc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rúc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cũng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có</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ích</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ruộng</a:t>
            </a:r>
            <a:r>
              <a:rPr lang="en-US" sz="44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3" name="Straight Connector 12"/>
          <p:cNvCxnSpPr/>
          <p:nvPr/>
        </p:nvCxnSpPr>
        <p:spPr>
          <a:xfrm flipH="1">
            <a:off x="4649492" y="2044443"/>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flipH="1">
            <a:off x="10771323" y="21057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flipH="1">
            <a:off x="4510008" y="3020837"/>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flipH="1">
            <a:off x="4695988" y="3020837"/>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flipH="1">
            <a:off x="5765371" y="428153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H="1">
            <a:off x="12398646" y="428153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flipH="1">
            <a:off x="10895309" y="51352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flipH="1">
            <a:off x="11019295" y="51352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22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418666" y="645151"/>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Giải</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nghĩa</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文本框 6">
            <a:extLst>
              <a:ext uri="{FF2B5EF4-FFF2-40B4-BE49-F238E27FC236}">
                <a16:creationId xmlns:a16="http://schemas.microsoft.com/office/drawing/2014/main" id="{40492B02-98B6-4E81-9A77-773825039D2E}"/>
              </a:ext>
            </a:extLst>
          </p:cNvPr>
          <p:cNvSpPr txBox="1"/>
          <p:nvPr/>
        </p:nvSpPr>
        <p:spPr>
          <a:xfrm>
            <a:off x="806600" y="1561271"/>
            <a:ext cx="11049603" cy="748988"/>
          </a:xfrm>
          <a:prstGeom prst="rect">
            <a:avLst/>
          </a:prstGeom>
          <a:noFill/>
        </p:spPr>
        <p:txBody>
          <a:bodyPr wrap="square" rtlCol="0">
            <a:spAutoFit/>
          </a:bodyPr>
          <a:lstStyle/>
          <a:p>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Sắc</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xuân</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cảnh</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sắc</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文本框 6">
            <a:extLst>
              <a:ext uri="{FF2B5EF4-FFF2-40B4-BE49-F238E27FC236}">
                <a16:creationId xmlns:a16="http://schemas.microsoft.com/office/drawing/2014/main" id="{40492B02-98B6-4E81-9A77-773825039D2E}"/>
              </a:ext>
            </a:extLst>
          </p:cNvPr>
          <p:cNvSpPr txBox="1"/>
          <p:nvPr/>
        </p:nvSpPr>
        <p:spPr>
          <a:xfrm>
            <a:off x="682613" y="2339306"/>
            <a:ext cx="14567719" cy="748988"/>
          </a:xfrm>
          <a:prstGeom prst="rect">
            <a:avLst/>
          </a:prstGeom>
          <a:noFill/>
        </p:spPr>
        <p:txBody>
          <a:bodyPr wrap="square" rtlCol="0">
            <a:spAutoFit/>
          </a:bodyPr>
          <a:lstStyle/>
          <a:p>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Tưng</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bừng</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quang</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cảnh</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khí</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nhộn</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nhịp</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vui</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tươi</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883" y="3306584"/>
            <a:ext cx="8874724" cy="5122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10" name="Group 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1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8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79966" y="6296426"/>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1560" y="1794423"/>
            <a:ext cx="6845514" cy="51166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16" y="894575"/>
            <a:ext cx="6567636" cy="4754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ounded Rectangle 9"/>
          <p:cNvSpPr/>
          <p:nvPr/>
        </p:nvSpPr>
        <p:spPr>
          <a:xfrm>
            <a:off x="9423471" y="7300731"/>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cú</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mèo</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文本框 6">
            <a:extLst>
              <a:ext uri="{FF2B5EF4-FFF2-40B4-BE49-F238E27FC236}">
                <a16:creationId xmlns:a16="http://schemas.microsoft.com/office/drawing/2014/main" id="{40492B02-98B6-4E81-9A77-773825039D2E}"/>
              </a:ext>
            </a:extLst>
          </p:cNvPr>
          <p:cNvSpPr txBox="1"/>
          <p:nvPr/>
        </p:nvSpPr>
        <p:spPr>
          <a:xfrm>
            <a:off x="9423471" y="8155951"/>
            <a:ext cx="5857671" cy="748988"/>
          </a:xfrm>
          <a:prstGeom prst="rect">
            <a:avLst/>
          </a:prstGeom>
          <a:noFill/>
        </p:spPr>
        <p:txBody>
          <a:bodyPr wrap="square" rtlCol="0">
            <a:spAutoFit/>
          </a:bodyPr>
          <a:lstStyle/>
          <a:p>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Rúc</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kêu</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hồi</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dài</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739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ou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1152230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3230</TotalTime>
  <Words>879</Words>
  <Application>Microsoft Office PowerPoint</Application>
  <PresentationFormat>Custom</PresentationFormat>
  <Paragraphs>88</Paragraphs>
  <Slides>20</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微软雅黑</vt:lpstr>
      <vt:lpstr>Arial</vt:lpstr>
      <vt:lpstr>Arial-Rounded</vt:lpstr>
      <vt:lpstr>Calibri</vt:lpstr>
      <vt:lpstr>Calibri Light</vt:lpstr>
      <vt:lpstr>等线</vt:lpstr>
      <vt:lpstr>iCiel Cadena</vt:lpstr>
      <vt:lpstr>iCiel Crocante</vt:lpstr>
      <vt:lpstr>iCiel Mijas</vt:lpstr>
      <vt:lpstr>r0c0i Linotte</vt:lpstr>
      <vt:lpstr>SVN-Gretoon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DELL</cp:lastModifiedBy>
  <cp:revision>99</cp:revision>
  <dcterms:created xsi:type="dcterms:W3CDTF">2021-05-31T08:31:14Z</dcterms:created>
  <dcterms:modified xsi:type="dcterms:W3CDTF">2022-09-14T02:32:39Z</dcterms:modified>
</cp:coreProperties>
</file>