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10"/>
  </p:notesMasterIdLst>
  <p:sldIdLst>
    <p:sldId id="256" r:id="rId3"/>
    <p:sldId id="283" r:id="rId4"/>
    <p:sldId id="287" r:id="rId5"/>
    <p:sldId id="286" r:id="rId6"/>
    <p:sldId id="279" r:id="rId7"/>
    <p:sldId id="285" r:id="rId8"/>
    <p:sldId id="270"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200"/>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07" autoAdjust="0"/>
    <p:restoredTop sz="93950" autoAdjust="0"/>
  </p:normalViewPr>
  <p:slideViewPr>
    <p:cSldViewPr snapToGrid="0">
      <p:cViewPr varScale="1">
        <p:scale>
          <a:sx n="82" d="100"/>
          <a:sy n="82" d="100"/>
        </p:scale>
        <p:origin x="941"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EAD26F-197A-4344-8006-41ADEB63EE52}" type="datetimeFigureOut">
              <a:rPr lang="en-US" smtClean="0"/>
              <a:t>11/13/2022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410672-AB2C-4B15-8A81-455247B6250E}" type="slidenum">
              <a:rPr lang="en-US" smtClean="0"/>
              <a:t>‹#›</a:t>
            </a:fld>
            <a:endParaRPr lang="en-US"/>
          </a:p>
        </p:txBody>
      </p:sp>
    </p:spTree>
    <p:extLst>
      <p:ext uri="{BB962C8B-B14F-4D97-AF65-F5344CB8AC3E}">
        <p14:creationId xmlns:p14="http://schemas.microsoft.com/office/powerpoint/2010/main" val="1694786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t>11/13/2022</a:t>
            </a:fld>
            <a:endParaRPr lang="en-US"/>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31577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t>11/13/2022</a:t>
            </a:fld>
            <a:endParaRPr lang="en-US"/>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16179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t>11/13/2022</a:t>
            </a:fld>
            <a:endParaRPr lang="en-US"/>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89113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11/13/2022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91824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11/13/2022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25681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11/13/2022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333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11/13/2022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7447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11/13/2022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563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11/13/2022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8847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11/13/2022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0678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11/13/2022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8747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t>11/13/2022</a:t>
            </a:fld>
            <a:endParaRPr lang="en-US"/>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004159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11/13/2022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274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11/13/2022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81524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11/13/2022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8326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t>11/13/2022</a:t>
            </a:fld>
            <a:endParaRPr lang="en-US"/>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631113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t>11/13/2022</a:t>
            </a:fld>
            <a:endParaRPr lang="en-US"/>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666939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t>11/13/2022</a:t>
            </a:fld>
            <a:endParaRPr lang="en-US"/>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497045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t>11/13/2022</a:t>
            </a:fld>
            <a:endParaRPr lang="en-US"/>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77286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t>11/13/2022</a:t>
            </a:fld>
            <a:endParaRPr lang="en-US"/>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262798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t>11/13/2022</a:t>
            </a:fld>
            <a:endParaRPr lang="en-US"/>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44746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t>11/13/2022</a:t>
            </a:fld>
            <a:endParaRPr lang="en-US"/>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730848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t>11/13/2022</a:t>
            </a:fld>
            <a:endParaRPr lang="en-US"/>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t>‹#›</a:t>
            </a:fld>
            <a:endParaRPr lang="en-US"/>
          </a:p>
        </p:txBody>
      </p:sp>
    </p:spTree>
    <p:extLst>
      <p:ext uri="{BB962C8B-B14F-4D97-AF65-F5344CB8AC3E}">
        <p14:creationId xmlns:p14="http://schemas.microsoft.com/office/powerpoint/2010/main" val="3307680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solidFill>
                  <a:prstClr val="black">
                    <a:tint val="75000"/>
                  </a:prstClr>
                </a:solidFill>
              </a:rPr>
              <a:pPr/>
              <a:t>11/13/2022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70182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5.jp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6.jp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8.png"/><Relationship Id="rId4" Type="http://schemas.microsoft.com/office/2007/relationships/hdphoto" Target="../media/hdphoto2.wdp"/><Relationship Id="rId9" Type="http://schemas.microsoft.com/office/2007/relationships/hdphoto" Target="../media/hdphoto4.wdp"/></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2.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id="{1D7BF903-E6F8-4C5D-84EC-8C9BF12F5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7">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11">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a16="http://schemas.microsoft.com/office/drawing/2014/main" id="{F1C8417D-AB61-406B-B21F-44D866442EE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6145" y="-497689"/>
            <a:ext cx="609600" cy="609600"/>
          </a:xfrm>
          <a:prstGeom prst="rect">
            <a:avLst/>
          </a:prstGeom>
        </p:spPr>
      </p:pic>
      <p:sp>
        <p:nvSpPr>
          <p:cNvPr id="2" name="Rectangle 1"/>
          <p:cNvSpPr/>
          <p:nvPr/>
        </p:nvSpPr>
        <p:spPr>
          <a:xfrm>
            <a:off x="3258171" y="2080798"/>
            <a:ext cx="5753498"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iCiel Cadena" panose="02000503000000020004" pitchFamily="2" charset="0"/>
              </a:rPr>
              <a:t>LUYỆN VIẾT ĐOẠN </a:t>
            </a:r>
          </a:p>
        </p:txBody>
      </p:sp>
      <p:sp>
        <p:nvSpPr>
          <p:cNvPr id="17" name="文本框 22">
            <a:extLst>
              <a:ext uri="{FF2B5EF4-FFF2-40B4-BE49-F238E27FC236}">
                <a16:creationId xmlns:a16="http://schemas.microsoft.com/office/drawing/2014/main" id="{8E852256-A333-49D6-ADCD-2215C66790B1}"/>
              </a:ext>
            </a:extLst>
          </p:cNvPr>
          <p:cNvSpPr txBox="1"/>
          <p:nvPr/>
        </p:nvSpPr>
        <p:spPr>
          <a:xfrm>
            <a:off x="4889721" y="3202559"/>
            <a:ext cx="3548426" cy="923330"/>
          </a:xfrm>
          <a:prstGeom prst="rect">
            <a:avLst/>
          </a:prstGeom>
          <a:noFill/>
        </p:spPr>
        <p:txBody>
          <a:bodyPr wrap="square" rtlCol="0">
            <a:spAutoFit/>
          </a:bodyPr>
          <a:lstStyle/>
          <a:p>
            <a:r>
              <a:rPr lang="en-US" altLang="zh-CN" sz="5400" dirty="0" smtClean="0">
                <a:solidFill>
                  <a:srgbClr val="FF0000"/>
                </a:solidFill>
                <a:latin typeface="iCiel Cadena" panose="02000503000000020004" pitchFamily="2" charset="0"/>
                <a:ea typeface="思源黑体 CN Bold" panose="020B0800000000000000" pitchFamily="34" charset="-122"/>
              </a:rPr>
              <a:t>Tuần 13</a:t>
            </a:r>
          </a:p>
        </p:txBody>
      </p:sp>
    </p:spTree>
    <p:extLst>
      <p:ext uri="{BB962C8B-B14F-4D97-AF65-F5344CB8AC3E}">
        <p14:creationId xmlns:p14="http://schemas.microsoft.com/office/powerpoint/2010/main" val="22328450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0-#ppt_w/2"/>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par>
                          <p:cTn id="37" fill="hold">
                            <p:stCondLst>
                              <p:cond delay="3000"/>
                            </p:stCondLst>
                            <p:childTnLst>
                              <p:par>
                                <p:cTn id="38" presetID="16" presetClass="entr" presetSubtype="21" fill="hold" grpId="0"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6" repeatCount="indefinite" fill="hold" display="0">
                  <p:stCondLst>
                    <p:cond delay="indefinite"/>
                  </p:stCondLst>
                  <p:endCondLst>
                    <p:cond evt="onStopAudio" delay="0">
                      <p:tgtEl>
                        <p:sldTgt/>
                      </p:tgtEl>
                    </p:cond>
                  </p:endCondLst>
                </p:cTn>
                <p:tgtEl>
                  <p:spTgt spid="44"/>
                </p:tgtEl>
              </p:cMediaNode>
            </p:audio>
          </p:childTnLst>
        </p:cTn>
      </p:par>
    </p:tnLst>
    <p:bldLst>
      <p:bldP spid="2"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183074" y="192466"/>
            <a:ext cx="10777433" cy="1138773"/>
            <a:chOff x="238537" y="232458"/>
            <a:chExt cx="10777433" cy="1138773"/>
          </a:xfrm>
        </p:grpSpPr>
        <p:sp>
          <p:nvSpPr>
            <p:cNvPr id="13" name="TextBox 12"/>
            <p:cNvSpPr txBox="1"/>
            <p:nvPr/>
          </p:nvSpPr>
          <p:spPr>
            <a:xfrm>
              <a:off x="722280" y="232458"/>
              <a:ext cx="10293690" cy="1138773"/>
            </a:xfrm>
            <a:prstGeom prst="rect">
              <a:avLst/>
            </a:prstGeom>
            <a:noFill/>
          </p:spPr>
          <p:txBody>
            <a:bodyPr wrap="square" rtlCol="0">
              <a:spAutoFit/>
            </a:bodyPr>
            <a:lstStyle/>
            <a:p>
              <a:r>
                <a:rPr lang="en-US" sz="3600" b="1" dirty="0">
                  <a:solidFill>
                    <a:srgbClr val="008200"/>
                  </a:solidFill>
                  <a:latin typeface="Arial" pitchFamily="34" charset="0"/>
                  <a:cs typeface="Arial" pitchFamily="34" charset="0"/>
                </a:rPr>
                <a:t> </a:t>
              </a:r>
              <a:r>
                <a:rPr lang="en-US" sz="3200" b="1" dirty="0" smtClean="0">
                  <a:solidFill>
                    <a:srgbClr val="008200"/>
                  </a:solidFill>
                  <a:latin typeface="Arial" pitchFamily="34" charset="0"/>
                  <a:cs typeface="Arial" pitchFamily="34" charset="0"/>
                </a:rPr>
                <a:t>Kể tên những đồ chơi của em. Em thích đồ chơi nào nhất? Vì sao?</a:t>
              </a:r>
              <a:endParaRPr lang="vi-VN" sz="3200" b="1" dirty="0">
                <a:solidFill>
                  <a:srgbClr val="008200"/>
                </a:solidFill>
                <a:latin typeface="Arial" pitchFamily="34" charset="0"/>
                <a:cs typeface="Arial" pitchFamily="34" charset="0"/>
              </a:endParaRPr>
            </a:p>
          </p:txBody>
        </p:sp>
        <p:sp>
          <p:nvSpPr>
            <p:cNvPr id="14" name="Oval 13"/>
            <p:cNvSpPr/>
            <p:nvPr/>
          </p:nvSpPr>
          <p:spPr>
            <a:xfrm>
              <a:off x="238537" y="317372"/>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Arial" pitchFamily="34" charset="0"/>
                  <a:cs typeface="Arial" pitchFamily="34" charset="0"/>
                </a:rPr>
                <a:t>1</a:t>
              </a:r>
              <a:endParaRPr lang="en-US" sz="3600" b="1" dirty="0">
                <a:latin typeface="Arial" pitchFamily="34" charset="0"/>
                <a:cs typeface="Arial" pitchFamily="34" charset="0"/>
              </a:endParaRPr>
            </a:p>
          </p:txBody>
        </p:sp>
      </p:grpSp>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6222" b="98000" l="5000" r="90000"/>
                    </a14:imgEffect>
                  </a14:imgLayer>
                </a14:imgProps>
              </a:ext>
              <a:ext uri="{28A0092B-C50C-407E-A947-70E740481C1C}">
                <a14:useLocalDpi xmlns:a14="http://schemas.microsoft.com/office/drawing/2010/main" val="0"/>
              </a:ext>
            </a:extLst>
          </a:blip>
          <a:srcRect t="9407" b="7375"/>
          <a:stretch/>
        </p:blipFill>
        <p:spPr>
          <a:xfrm>
            <a:off x="2111695" y="1996214"/>
            <a:ext cx="2220660" cy="184799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1576" y="2061584"/>
            <a:ext cx="2486526" cy="1717257"/>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4701" y="4100695"/>
            <a:ext cx="2857500" cy="19050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3074" y="4100695"/>
            <a:ext cx="2745638" cy="1830425"/>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93789" y="4186420"/>
            <a:ext cx="2628900" cy="1733550"/>
          </a:xfrm>
          <a:prstGeom prst="rect">
            <a:avLst/>
          </a:prstGeom>
        </p:spPr>
      </p:pic>
      <p:grpSp>
        <p:nvGrpSpPr>
          <p:cNvPr id="8" name="Group 7"/>
          <p:cNvGrpSpPr/>
          <p:nvPr/>
        </p:nvGrpSpPr>
        <p:grpSpPr>
          <a:xfrm>
            <a:off x="9016959" y="1668125"/>
            <a:ext cx="2943548" cy="1634298"/>
            <a:chOff x="9016959" y="1668125"/>
            <a:chExt cx="2943548" cy="1634298"/>
          </a:xfrm>
        </p:grpSpPr>
        <p:sp>
          <p:nvSpPr>
            <p:cNvPr id="15" name="Cloud Callout 14"/>
            <p:cNvSpPr/>
            <p:nvPr/>
          </p:nvSpPr>
          <p:spPr>
            <a:xfrm>
              <a:off x="9016959" y="1668125"/>
              <a:ext cx="2943548" cy="1634298"/>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Rounded"/>
              </a:endParaRPr>
            </a:p>
          </p:txBody>
        </p:sp>
        <p:sp>
          <p:nvSpPr>
            <p:cNvPr id="16" name="TextBox 15"/>
            <p:cNvSpPr txBox="1"/>
            <p:nvPr/>
          </p:nvSpPr>
          <p:spPr>
            <a:xfrm>
              <a:off x="9031969" y="1752517"/>
              <a:ext cx="2765883" cy="1200329"/>
            </a:xfrm>
            <a:prstGeom prst="rect">
              <a:avLst/>
            </a:prstGeom>
            <a:noFill/>
            <a:ln>
              <a:noFill/>
            </a:ln>
          </p:spPr>
          <p:txBody>
            <a:bodyPr wrap="square" rtlCol="0">
              <a:spAutoFit/>
            </a:bodyPr>
            <a:lstStyle/>
            <a:p>
              <a:pPr algn="ctr"/>
              <a:r>
                <a:rPr lang="en-US" sz="3600" b="1" dirty="0" smtClean="0">
                  <a:solidFill>
                    <a:srgbClr val="002060"/>
                  </a:solidFill>
                  <a:latin typeface="Arial-Rounded"/>
                  <a:ea typeface="Arial-Rounded" panose="020B0500000000000000" pitchFamily="34" charset="0"/>
                  <a:cs typeface="Arial" panose="020B0604020202020204" pitchFamily="34" charset="0"/>
                </a:rPr>
                <a:t>Đồ chơi truyền thống</a:t>
              </a:r>
            </a:p>
          </p:txBody>
        </p:sp>
      </p:grpSp>
    </p:spTree>
    <p:extLst>
      <p:ext uri="{BB962C8B-B14F-4D97-AF65-F5344CB8AC3E}">
        <p14:creationId xmlns:p14="http://schemas.microsoft.com/office/powerpoint/2010/main" val="161281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par>
                                <p:cTn id="17" presetID="53" presetClass="entr" presetSubtype="16" fill="hold" nodeType="withEffect">
                                  <p:stCondLst>
                                    <p:cond delay="40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par>
                                <p:cTn id="22" presetID="53" presetClass="entr" presetSubtype="16" fill="hold" nodeType="withEffect">
                                  <p:stCondLst>
                                    <p:cond delay="70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par>
                                <p:cTn id="27" presetID="53" presetClass="entr" presetSubtype="16" fill="hold" nodeType="withEffect">
                                  <p:stCondLst>
                                    <p:cond delay="100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par>
                                <p:cTn id="32" presetID="53" presetClass="entr" presetSubtype="16" fill="hold" nodeType="withEffect">
                                  <p:stCondLst>
                                    <p:cond delay="140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heel(1)">
                                      <p:cBhvr>
                                        <p:cTn id="4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183074" y="192466"/>
            <a:ext cx="10777433" cy="1138773"/>
            <a:chOff x="238537" y="232458"/>
            <a:chExt cx="10777433" cy="1138773"/>
          </a:xfrm>
        </p:grpSpPr>
        <p:sp>
          <p:nvSpPr>
            <p:cNvPr id="13" name="TextBox 12"/>
            <p:cNvSpPr txBox="1"/>
            <p:nvPr/>
          </p:nvSpPr>
          <p:spPr>
            <a:xfrm>
              <a:off x="722280" y="232458"/>
              <a:ext cx="10293690" cy="1138773"/>
            </a:xfrm>
            <a:prstGeom prst="rect">
              <a:avLst/>
            </a:prstGeom>
            <a:noFill/>
          </p:spPr>
          <p:txBody>
            <a:bodyPr wrap="square" rtlCol="0">
              <a:spAutoFit/>
            </a:bodyPr>
            <a:lstStyle/>
            <a:p>
              <a:r>
                <a:rPr lang="en-US" sz="3600" b="1" dirty="0">
                  <a:solidFill>
                    <a:srgbClr val="008200"/>
                  </a:solidFill>
                  <a:latin typeface="Arial" pitchFamily="34" charset="0"/>
                  <a:cs typeface="Arial" pitchFamily="34" charset="0"/>
                </a:rPr>
                <a:t> </a:t>
              </a:r>
              <a:r>
                <a:rPr lang="en-US" sz="3200" b="1" dirty="0" smtClean="0">
                  <a:solidFill>
                    <a:srgbClr val="008200"/>
                  </a:solidFill>
                  <a:latin typeface="Arial" pitchFamily="34" charset="0"/>
                  <a:cs typeface="Arial" pitchFamily="34" charset="0"/>
                </a:rPr>
                <a:t>Kể tên những đồ chơi của em. Em thích đồ chơi nào nhất? Vì sao?</a:t>
              </a:r>
              <a:endParaRPr lang="vi-VN" sz="3200" b="1" dirty="0">
                <a:solidFill>
                  <a:srgbClr val="008200"/>
                </a:solidFill>
                <a:latin typeface="Arial" pitchFamily="34" charset="0"/>
                <a:cs typeface="Arial" pitchFamily="34" charset="0"/>
              </a:endParaRPr>
            </a:p>
          </p:txBody>
        </p:sp>
        <p:sp>
          <p:nvSpPr>
            <p:cNvPr id="14" name="Oval 13"/>
            <p:cNvSpPr/>
            <p:nvPr/>
          </p:nvSpPr>
          <p:spPr>
            <a:xfrm>
              <a:off x="238537" y="317372"/>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Arial" pitchFamily="34" charset="0"/>
                  <a:cs typeface="Arial" pitchFamily="34" charset="0"/>
                </a:rPr>
                <a:t>1</a:t>
              </a:r>
              <a:endParaRPr lang="en-US" sz="3600" b="1" dirty="0">
                <a:latin typeface="Arial" pitchFamily="34" charset="0"/>
                <a:cs typeface="Arial" pitchFamily="34" charset="0"/>
              </a:endParaRPr>
            </a:p>
          </p:txBody>
        </p:sp>
      </p:grpSp>
      <p:grpSp>
        <p:nvGrpSpPr>
          <p:cNvPr id="8" name="Group 7"/>
          <p:cNvGrpSpPr/>
          <p:nvPr/>
        </p:nvGrpSpPr>
        <p:grpSpPr>
          <a:xfrm>
            <a:off x="9016959" y="1668125"/>
            <a:ext cx="2943548" cy="1634298"/>
            <a:chOff x="9016959" y="1668125"/>
            <a:chExt cx="2943548" cy="1634298"/>
          </a:xfrm>
        </p:grpSpPr>
        <p:sp>
          <p:nvSpPr>
            <p:cNvPr id="15" name="Cloud Callout 14"/>
            <p:cNvSpPr/>
            <p:nvPr/>
          </p:nvSpPr>
          <p:spPr>
            <a:xfrm>
              <a:off x="9016959" y="1668125"/>
              <a:ext cx="2943548" cy="1634298"/>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Rounded"/>
              </a:endParaRPr>
            </a:p>
          </p:txBody>
        </p:sp>
        <p:sp>
          <p:nvSpPr>
            <p:cNvPr id="16" name="TextBox 15"/>
            <p:cNvSpPr txBox="1"/>
            <p:nvPr/>
          </p:nvSpPr>
          <p:spPr>
            <a:xfrm>
              <a:off x="9031969" y="1752517"/>
              <a:ext cx="2765883" cy="1200329"/>
            </a:xfrm>
            <a:prstGeom prst="rect">
              <a:avLst/>
            </a:prstGeom>
            <a:noFill/>
            <a:ln>
              <a:noFill/>
            </a:ln>
          </p:spPr>
          <p:txBody>
            <a:bodyPr wrap="square" rtlCol="0">
              <a:spAutoFit/>
            </a:bodyPr>
            <a:lstStyle/>
            <a:p>
              <a:pPr algn="ctr"/>
              <a:r>
                <a:rPr lang="en-US" sz="3600" b="1" dirty="0" smtClean="0">
                  <a:solidFill>
                    <a:srgbClr val="002060"/>
                  </a:solidFill>
                  <a:latin typeface="Arial-Rounded"/>
                  <a:ea typeface="Arial-Rounded" panose="020B0500000000000000" pitchFamily="34" charset="0"/>
                  <a:cs typeface="Arial" panose="020B0604020202020204" pitchFamily="34" charset="0"/>
                </a:rPr>
                <a:t>Đồ chơi </a:t>
              </a:r>
            </a:p>
            <a:p>
              <a:pPr algn="ctr"/>
              <a:r>
                <a:rPr lang="en-US" sz="3600" b="1" dirty="0" smtClean="0">
                  <a:solidFill>
                    <a:srgbClr val="002060"/>
                  </a:solidFill>
                  <a:latin typeface="Arial-Rounded"/>
                  <a:ea typeface="Arial-Rounded" panose="020B0500000000000000" pitchFamily="34" charset="0"/>
                  <a:cs typeface="Arial" panose="020B0604020202020204" pitchFamily="34" charset="0"/>
                </a:rPr>
                <a:t>hiện đại</a:t>
              </a:r>
            </a:p>
          </p:txBody>
        </p:sp>
      </p:gr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366" y="1839123"/>
            <a:ext cx="3511995" cy="1852606"/>
          </a:xfrm>
          <a:prstGeom prst="rect">
            <a:avLst/>
          </a:prstGeom>
        </p:spPr>
      </p:pic>
      <p:pic>
        <p:nvPicPr>
          <p:cNvPr id="9" name="Picture 8"/>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867" b="100000" l="6667" r="90000"/>
                    </a14:imgEffect>
                  </a14:imgLayer>
                </a14:imgProps>
              </a:ext>
              <a:ext uri="{28A0092B-C50C-407E-A947-70E740481C1C}">
                <a14:useLocalDpi xmlns:a14="http://schemas.microsoft.com/office/drawing/2010/main" val="0"/>
              </a:ext>
            </a:extLst>
          </a:blip>
          <a:srcRect l="8128" r="14679"/>
          <a:stretch/>
        </p:blipFill>
        <p:spPr>
          <a:xfrm>
            <a:off x="5936421" y="3861498"/>
            <a:ext cx="1668381" cy="2161312"/>
          </a:xfrm>
          <a:prstGeom prst="rect">
            <a:avLst/>
          </a:prstGeom>
        </p:spPr>
      </p:pic>
      <p:pic>
        <p:nvPicPr>
          <p:cNvPr id="10" name="Picture 9"/>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1871" t="11109" r="14445" b="15555"/>
          <a:stretch/>
        </p:blipFill>
        <p:spPr>
          <a:xfrm>
            <a:off x="4945140" y="1737574"/>
            <a:ext cx="1982562" cy="1973179"/>
          </a:xfrm>
          <a:prstGeom prst="rect">
            <a:avLst/>
          </a:prstGeom>
        </p:spPr>
      </p:pic>
      <p:pic>
        <p:nvPicPr>
          <p:cNvPr id="17" name="Picture 16"/>
          <p:cNvPicPr>
            <a:picLocks noChangeAspect="1"/>
          </p:cNvPicPr>
          <p:nvPr/>
        </p:nvPicPr>
        <p:blipFill rotWithShape="1">
          <a:blip r:embed="rId7" cstate="print">
            <a:extLst>
              <a:ext uri="{28A0092B-C50C-407E-A947-70E740481C1C}">
                <a14:useLocalDpi xmlns:a14="http://schemas.microsoft.com/office/drawing/2010/main" val="0"/>
              </a:ext>
            </a:extLst>
          </a:blip>
          <a:srcRect b="6652"/>
          <a:stretch/>
        </p:blipFill>
        <p:spPr>
          <a:xfrm>
            <a:off x="1666817" y="3980847"/>
            <a:ext cx="2916636" cy="2041963"/>
          </a:xfrm>
          <a:prstGeom prst="rect">
            <a:avLst/>
          </a:prstGeom>
        </p:spPr>
      </p:pic>
      <p:pic>
        <p:nvPicPr>
          <p:cNvPr id="18" name="Picture 17"/>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4079" t="8045" r="14912" b="9473"/>
          <a:stretch/>
        </p:blipFill>
        <p:spPr>
          <a:xfrm>
            <a:off x="8393055" y="3691729"/>
            <a:ext cx="1661111" cy="2245778"/>
          </a:xfrm>
          <a:prstGeom prst="rect">
            <a:avLst/>
          </a:prstGeom>
        </p:spPr>
      </p:pic>
    </p:spTree>
    <p:extLst>
      <p:ext uri="{BB962C8B-B14F-4D97-AF65-F5344CB8AC3E}">
        <p14:creationId xmlns:p14="http://schemas.microsoft.com/office/powerpoint/2010/main" val="4217375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par>
                                <p:cTn id="17" presetID="53" presetClass="entr" presetSubtype="16" fill="hold" nodeType="withEffect">
                                  <p:stCondLst>
                                    <p:cond delay="50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par>
                                <p:cTn id="22" presetID="53" presetClass="entr" presetSubtype="16" fill="hold" nodeType="withEffect">
                                  <p:stCondLst>
                                    <p:cond delay="100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par>
                                <p:cTn id="27" presetID="53" presetClass="entr" presetSubtype="16" fill="hold" nodeType="withEffect">
                                  <p:stCondLst>
                                    <p:cond delay="150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par>
                                <p:cTn id="32" presetID="53" presetClass="entr" presetSubtype="16" fill="hold" nodeType="withEffect">
                                  <p:stCondLst>
                                    <p:cond delay="180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heel(1)">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0243"/>
          <a:stretch/>
        </p:blipFill>
        <p:spPr>
          <a:xfrm>
            <a:off x="2928162" y="2840405"/>
            <a:ext cx="6039377" cy="3131581"/>
          </a:xfrm>
          <a:prstGeom prst="rect">
            <a:avLst/>
          </a:prstGeom>
        </p:spPr>
      </p:pic>
      <p:grpSp>
        <p:nvGrpSpPr>
          <p:cNvPr id="5" name="Group 4"/>
          <p:cNvGrpSpPr/>
          <p:nvPr/>
        </p:nvGrpSpPr>
        <p:grpSpPr>
          <a:xfrm>
            <a:off x="6236606" y="1483092"/>
            <a:ext cx="5014661" cy="1257985"/>
            <a:chOff x="3759267" y="334167"/>
            <a:chExt cx="5621970" cy="1403180"/>
          </a:xfrm>
        </p:grpSpPr>
        <p:sp>
          <p:nvSpPr>
            <p:cNvPr id="6" name="Cloud Callout 5"/>
            <p:cNvSpPr/>
            <p:nvPr/>
          </p:nvSpPr>
          <p:spPr>
            <a:xfrm>
              <a:off x="3759267" y="334167"/>
              <a:ext cx="5621970" cy="1403180"/>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Rounded"/>
              </a:endParaRPr>
            </a:p>
          </p:txBody>
        </p:sp>
        <p:sp>
          <p:nvSpPr>
            <p:cNvPr id="7" name="TextBox 6"/>
            <p:cNvSpPr txBox="1"/>
            <p:nvPr/>
          </p:nvSpPr>
          <p:spPr>
            <a:xfrm>
              <a:off x="4133735" y="580845"/>
              <a:ext cx="4919222" cy="720929"/>
            </a:xfrm>
            <a:prstGeom prst="rect">
              <a:avLst/>
            </a:prstGeom>
            <a:noFill/>
            <a:ln>
              <a:noFill/>
            </a:ln>
          </p:spPr>
          <p:txBody>
            <a:bodyPr wrap="square" rtlCol="0">
              <a:spAutoFit/>
            </a:bodyPr>
            <a:lstStyle/>
            <a:p>
              <a:pPr algn="ctr"/>
              <a:r>
                <a:rPr lang="en-US" sz="3600" b="1" dirty="0" smtClean="0">
                  <a:solidFill>
                    <a:srgbClr val="002060"/>
                  </a:solidFill>
                  <a:latin typeface="Arial-Rounded"/>
                  <a:ea typeface="Arial-Rounded" panose="020B0500000000000000" pitchFamily="34" charset="0"/>
                  <a:cs typeface="Arial" panose="020B0604020202020204" pitchFamily="34" charset="0"/>
                </a:rPr>
                <a:t>Trình bày thảo luận</a:t>
              </a:r>
            </a:p>
          </p:txBody>
        </p:sp>
      </p:grpSp>
    </p:spTree>
    <p:extLst>
      <p:ext uri="{BB962C8B-B14F-4D97-AF65-F5344CB8AC3E}">
        <p14:creationId xmlns:p14="http://schemas.microsoft.com/office/powerpoint/2010/main" val="283008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83074" y="192466"/>
            <a:ext cx="10777433" cy="584775"/>
            <a:chOff x="238537" y="232458"/>
            <a:chExt cx="10777433" cy="584775"/>
          </a:xfrm>
        </p:grpSpPr>
        <p:sp>
          <p:nvSpPr>
            <p:cNvPr id="16" name="TextBox 15"/>
            <p:cNvSpPr txBox="1"/>
            <p:nvPr/>
          </p:nvSpPr>
          <p:spPr>
            <a:xfrm>
              <a:off x="722280" y="232458"/>
              <a:ext cx="10293690" cy="584775"/>
            </a:xfrm>
            <a:prstGeom prst="rect">
              <a:avLst/>
            </a:prstGeom>
            <a:noFill/>
          </p:spPr>
          <p:txBody>
            <a:bodyPr wrap="square" rtlCol="0">
              <a:spAutoFit/>
            </a:bodyPr>
            <a:lstStyle/>
            <a:p>
              <a:r>
                <a:rPr lang="en-US" sz="3200" b="1" dirty="0">
                  <a:solidFill>
                    <a:srgbClr val="008200"/>
                  </a:solidFill>
                  <a:latin typeface="Arial" pitchFamily="34" charset="0"/>
                  <a:cs typeface="Arial" pitchFamily="34" charset="0"/>
                </a:rPr>
                <a:t> </a:t>
              </a:r>
              <a:r>
                <a:rPr lang="en-US" sz="3200" b="1" dirty="0" smtClean="0">
                  <a:solidFill>
                    <a:srgbClr val="008200"/>
                  </a:solidFill>
                  <a:latin typeface="Arial" pitchFamily="34" charset="0"/>
                  <a:cs typeface="Arial" pitchFamily="34" charset="0"/>
                </a:rPr>
                <a:t>Viết 3 – 4 câu tả một đồ chơi của em.</a:t>
              </a:r>
              <a:endParaRPr lang="vi-VN" sz="3200" b="1" dirty="0">
                <a:solidFill>
                  <a:srgbClr val="008200"/>
                </a:solidFill>
                <a:latin typeface="Arial" pitchFamily="34" charset="0"/>
                <a:cs typeface="Arial" pitchFamily="34" charset="0"/>
              </a:endParaRPr>
            </a:p>
          </p:txBody>
        </p:sp>
        <p:sp>
          <p:nvSpPr>
            <p:cNvPr id="17" name="Oval 16"/>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Arial" pitchFamily="34" charset="0"/>
                  <a:cs typeface="Arial" pitchFamily="34" charset="0"/>
                </a:rPr>
                <a:t>2</a:t>
              </a:r>
              <a:endParaRPr lang="en-US" sz="3600" b="1" dirty="0">
                <a:latin typeface="Arial" pitchFamily="34" charset="0"/>
                <a:cs typeface="Arial" pitchFamily="34" charset="0"/>
              </a:endParaRPr>
            </a:p>
          </p:txBody>
        </p:sp>
      </p:gr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549" t="40351" r="24830" b="22588"/>
          <a:stretch/>
        </p:blipFill>
        <p:spPr bwMode="auto">
          <a:xfrm>
            <a:off x="1457394" y="1299411"/>
            <a:ext cx="9196298"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3157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p:cTn id="14" dur="500" fill="hold"/>
                                        <p:tgtEl>
                                          <p:spTgt spid="1026"/>
                                        </p:tgtEl>
                                        <p:attrNameLst>
                                          <p:attrName>ppt_w</p:attrName>
                                        </p:attrNameLst>
                                      </p:cBhvr>
                                      <p:tavLst>
                                        <p:tav tm="0">
                                          <p:val>
                                            <p:fltVal val="0"/>
                                          </p:val>
                                        </p:tav>
                                        <p:tav tm="100000">
                                          <p:val>
                                            <p:strVal val="#ppt_w"/>
                                          </p:val>
                                        </p:tav>
                                      </p:tavLst>
                                    </p:anim>
                                    <p:anim calcmode="lin" valueType="num">
                                      <p:cBhvr>
                                        <p:cTn id="15" dur="500" fill="hold"/>
                                        <p:tgtEl>
                                          <p:spTgt spid="1026"/>
                                        </p:tgtEl>
                                        <p:attrNameLst>
                                          <p:attrName>ppt_h</p:attrName>
                                        </p:attrNameLst>
                                      </p:cBhvr>
                                      <p:tavLst>
                                        <p:tav tm="0">
                                          <p:val>
                                            <p:fltVal val="0"/>
                                          </p:val>
                                        </p:tav>
                                        <p:tav tm="100000">
                                          <p:val>
                                            <p:strVal val="#ppt_h"/>
                                          </p:val>
                                        </p:tav>
                                      </p:tavLst>
                                    </p:anim>
                                    <p:animEffect transition="in" filter="fade">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531465"/>
            <a:ext cx="10952747" cy="3404101"/>
          </a:xfrm>
        </p:spPr>
        <p:txBody>
          <a:bodyPr>
            <a:noAutofit/>
          </a:bodyPr>
          <a:lstStyle/>
          <a:p>
            <a:pPr marL="0" indent="0">
              <a:lnSpc>
                <a:spcPct val="200000"/>
              </a:lnSpc>
              <a:buNone/>
            </a:pPr>
            <a:r>
              <a:rPr lang="en-US" b="1" dirty="0" smtClean="0">
                <a:solidFill>
                  <a:srgbClr val="002060"/>
                </a:solidFill>
                <a:latin typeface="Arial-Rounded" pitchFamily="34" charset="0"/>
                <a:ea typeface="Arial-Rounded" pitchFamily="34" charset="0"/>
                <a:cs typeface="Arial-Rounded" pitchFamily="34" charset="0"/>
              </a:rPr>
              <a:t>           Con gấu bông Misa là món quà mẹ tặng em nhân dịp em 6 tuổi. Chú gấu bông được làm từ lông mịn, có màu trắng tinh rất xinh xắn. Gấu bông to bằng người em, em có thể dùng ôm khi đi ngủ. Với em, gấu bông như một người bạn đồng hành và chơi đùa cùng với em. Em rất yêu quý món đồ chơi này và sẽ giữ gìn nó thật cẩn thận.</a:t>
            </a:r>
            <a:endParaRPr lang="en-US" b="1" dirty="0">
              <a:solidFill>
                <a:srgbClr val="002060"/>
              </a:solidFill>
              <a:latin typeface="Arial-Rounded" pitchFamily="34" charset="0"/>
              <a:ea typeface="Arial-Rounded" pitchFamily="34" charset="0"/>
              <a:cs typeface="Arial-Rounded" pitchFamily="34" charset="0"/>
            </a:endParaRPr>
          </a:p>
        </p:txBody>
      </p:sp>
      <p:grpSp>
        <p:nvGrpSpPr>
          <p:cNvPr id="4" name="Group 3"/>
          <p:cNvGrpSpPr/>
          <p:nvPr/>
        </p:nvGrpSpPr>
        <p:grpSpPr>
          <a:xfrm>
            <a:off x="4021537" y="273480"/>
            <a:ext cx="4105379" cy="1257985"/>
            <a:chOff x="3759267" y="334167"/>
            <a:chExt cx="5621970" cy="1403180"/>
          </a:xfrm>
        </p:grpSpPr>
        <p:sp>
          <p:nvSpPr>
            <p:cNvPr id="5" name="Cloud Callout 4"/>
            <p:cNvSpPr/>
            <p:nvPr/>
          </p:nvSpPr>
          <p:spPr>
            <a:xfrm>
              <a:off x="3759267" y="334167"/>
              <a:ext cx="5621970" cy="1403180"/>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Rounded"/>
              </a:endParaRPr>
            </a:p>
          </p:txBody>
        </p:sp>
        <p:sp>
          <p:nvSpPr>
            <p:cNvPr id="6" name="TextBox 5"/>
            <p:cNvSpPr txBox="1"/>
            <p:nvPr/>
          </p:nvSpPr>
          <p:spPr>
            <a:xfrm>
              <a:off x="4223658" y="688205"/>
              <a:ext cx="4919222" cy="652269"/>
            </a:xfrm>
            <a:prstGeom prst="rect">
              <a:avLst/>
            </a:prstGeom>
            <a:noFill/>
            <a:ln>
              <a:noFill/>
            </a:ln>
          </p:spPr>
          <p:txBody>
            <a:bodyPr wrap="square" rtlCol="0">
              <a:spAutoFit/>
            </a:bodyPr>
            <a:lstStyle/>
            <a:p>
              <a:pPr algn="ctr"/>
              <a:r>
                <a:rPr lang="en-US" sz="3200" b="1" dirty="0" smtClean="0">
                  <a:solidFill>
                    <a:srgbClr val="FF0000"/>
                  </a:solidFill>
                  <a:latin typeface="Arial-Rounded"/>
                  <a:ea typeface="Arial-Rounded" panose="020B0500000000000000" pitchFamily="34" charset="0"/>
                  <a:cs typeface="Arial" panose="020B0604020202020204" pitchFamily="34" charset="0"/>
                </a:rPr>
                <a:t>Bài văn tham khảo</a:t>
              </a:r>
            </a:p>
          </p:txBody>
        </p:sp>
      </p:grpSp>
    </p:spTree>
    <p:extLst>
      <p:ext uri="{BB962C8B-B14F-4D97-AF65-F5344CB8AC3E}">
        <p14:creationId xmlns:p14="http://schemas.microsoft.com/office/powerpoint/2010/main" val="2550935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id="{1D7BF903-E6F8-4C5D-84EC-8C9BF12F5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7">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11">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a16="http://schemas.microsoft.com/office/drawing/2014/main" id="{F1C8417D-AB61-406B-B21F-44D866442EE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6145" y="-497689"/>
            <a:ext cx="609600" cy="609600"/>
          </a:xfrm>
          <a:prstGeom prst="rect">
            <a:avLst/>
          </a:prstGeom>
        </p:spPr>
      </p:pic>
      <p:sp>
        <p:nvSpPr>
          <p:cNvPr id="16" name="TextBox 15">
            <a:extLst>
              <a:ext uri="{FF2B5EF4-FFF2-40B4-BE49-F238E27FC236}">
                <a16:creationId xmlns:a16="http://schemas.microsoft.com/office/drawing/2014/main" id="{305C553B-76D6-40C2-9444-290FF0CAAE6A}"/>
              </a:ext>
            </a:extLst>
          </p:cNvPr>
          <p:cNvSpPr txBox="1"/>
          <p:nvPr/>
        </p:nvSpPr>
        <p:spPr>
          <a:xfrm>
            <a:off x="2279189" y="2495262"/>
            <a:ext cx="7633146" cy="1569660"/>
          </a:xfrm>
          <a:prstGeom prst="rect">
            <a:avLst/>
          </a:prstGeom>
          <a:noFill/>
        </p:spPr>
        <p:txBody>
          <a:bodyPr wrap="square" rtlCol="0">
            <a:spAutoFit/>
          </a:bodyPr>
          <a:lstStyle/>
          <a:p>
            <a:pPr algn="ctr">
              <a:lnSpc>
                <a:spcPct val="150000"/>
              </a:lnSpc>
            </a:pPr>
            <a:r>
              <a:rPr lang="en-US" sz="3200" dirty="0" err="1">
                <a:solidFill>
                  <a:srgbClr val="FF0000"/>
                </a:solidFill>
                <a:latin typeface="iCiel Crocante" panose="02000000000000000000" pitchFamily="2" charset="0"/>
              </a:rPr>
              <a:t>Tạm</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biệt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và</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hẹn</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gặp</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lại</a:t>
            </a:r>
            <a:r>
              <a:rPr lang="en-US" sz="3200" dirty="0">
                <a:solidFill>
                  <a:srgbClr val="FF0000"/>
                </a:solidFill>
                <a:latin typeface="iCiel Crocante" panose="02000000000000000000" pitchFamily="2" charset="0"/>
              </a:rPr>
              <a:t> </a:t>
            </a:r>
          </a:p>
          <a:p>
            <a:pPr algn="ctr">
              <a:lnSpc>
                <a:spcPct val="150000"/>
              </a:lnSpc>
            </a:pPr>
            <a:r>
              <a:rPr lang="en-US" sz="3200" dirty="0" err="1">
                <a:solidFill>
                  <a:srgbClr val="FF0000"/>
                </a:solidFill>
                <a:latin typeface="iCiel Crocante" panose="02000000000000000000" pitchFamily="2" charset="0"/>
              </a:rPr>
              <a:t>các</a:t>
            </a:r>
            <a:r>
              <a:rPr lang="en-US" sz="3200" dirty="0">
                <a:solidFill>
                  <a:srgbClr val="FF0000"/>
                </a:solidFill>
                <a:latin typeface="iCiel Crocante" panose="02000000000000000000" pitchFamily="2" charset="0"/>
              </a:rPr>
              <a:t> con </a:t>
            </a:r>
            <a:r>
              <a:rPr lang="en-US" sz="3200" dirty="0" err="1">
                <a:solidFill>
                  <a:srgbClr val="FF0000"/>
                </a:solidFill>
                <a:latin typeface="iCiel Crocante" panose="02000000000000000000" pitchFamily="2" charset="0"/>
              </a:rPr>
              <a:t>vào</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những</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tiết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học</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sau</a:t>
            </a:r>
            <a:r>
              <a:rPr lang="en-US" sz="3200" dirty="0">
                <a:solidFill>
                  <a:srgbClr val="FF0000"/>
                </a:solidFill>
                <a:latin typeface="iCiel Crocante" panose="02000000000000000000" pitchFamily="2" charset="0"/>
              </a:rPr>
              <a:t>!</a:t>
            </a:r>
          </a:p>
        </p:txBody>
      </p:sp>
    </p:spTree>
    <p:extLst>
      <p:ext uri="{BB962C8B-B14F-4D97-AF65-F5344CB8AC3E}">
        <p14:creationId xmlns:p14="http://schemas.microsoft.com/office/powerpoint/2010/main" val="22820269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0-#ppt_w/2"/>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par>
                          <p:cTn id="37" fill="hold">
                            <p:stCondLst>
                              <p:cond delay="3000"/>
                            </p:stCondLst>
                            <p:childTnLst>
                              <p:par>
                                <p:cTn id="38" presetID="6" presetClass="entr" presetSubtype="16"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circle(in)">
                                      <p:cBhvr>
                                        <p:cTn id="4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1" repeatCount="indefinite" fill="hold" display="0">
                  <p:stCondLst>
                    <p:cond delay="indefinite"/>
                  </p:stCondLst>
                  <p:endCondLst>
                    <p:cond evt="onStopAudio" delay="0">
                      <p:tgtEl>
                        <p:sldTgt/>
                      </p:tgtEl>
                    </p:cond>
                  </p:endCondLst>
                </p:cTn>
                <p:tgtEl>
                  <p:spTgt spid="44"/>
                </p:tgtEl>
              </p:cMediaNode>
            </p:audio>
          </p:childTnLst>
        </p:cTn>
      </p:par>
    </p:tnLst>
    <p:bldLst>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752</TotalTime>
  <Words>174</Words>
  <Application>Microsoft Office PowerPoint</Application>
  <PresentationFormat>Widescreen</PresentationFormat>
  <Paragraphs>16</Paragraphs>
  <Slides>7</Slides>
  <Notes>0</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7</vt:i4>
      </vt:variant>
    </vt:vector>
  </HeadingPairs>
  <TitlesOfParts>
    <vt:vector size="16" baseType="lpstr">
      <vt:lpstr>Arial</vt:lpstr>
      <vt:lpstr>Arial-Rounded</vt:lpstr>
      <vt:lpstr>Calibri</vt:lpstr>
      <vt:lpstr>Calibri Light</vt:lpstr>
      <vt:lpstr>iCiel Cadena</vt:lpstr>
      <vt:lpstr>iCiel Crocante</vt:lpstr>
      <vt:lpstr>思源黑体 CN Bold</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DELL</cp:lastModifiedBy>
  <cp:revision>208</cp:revision>
  <dcterms:created xsi:type="dcterms:W3CDTF">2021-05-29T04:05:18Z</dcterms:created>
  <dcterms:modified xsi:type="dcterms:W3CDTF">2022-11-13T10:08:47Z</dcterms:modified>
</cp:coreProperties>
</file>