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67" r:id="rId3"/>
    <p:sldId id="273" r:id="rId4"/>
    <p:sldId id="291" r:id="rId5"/>
    <p:sldId id="272" r:id="rId6"/>
    <p:sldId id="284" r:id="rId7"/>
    <p:sldId id="275" r:id="rId8"/>
    <p:sldId id="279" r:id="rId9"/>
    <p:sldId id="287" r:id="rId10"/>
    <p:sldId id="28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715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9C9578-574D-448C-9A85-709172786669}" type="datetimeFigureOut">
              <a:rPr lang="en-US"/>
              <a:pPr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63148-730C-400A-8B46-BE885D2313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1B9F0B-D823-4C30-95C4-ED24BCCDDA23}" type="datetimeFigureOut">
              <a:rPr lang="en-US"/>
              <a:pPr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93019-AEA0-401E-9017-A7F2AD3B2A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D026A7-2E60-4F30-9D6F-B8B43AA6B222}" type="datetimeFigureOut">
              <a:rPr lang="en-US"/>
              <a:pPr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FEC62-2AA8-4B0B-8983-8D2242697A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A0E04-0809-43A5-9E28-75991F4B8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6A75D7-DB05-47D7-AC97-A33204DEA02E}" type="datetimeFigureOut">
              <a:rPr lang="en-US"/>
              <a:pPr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ED813D-2120-4839-9636-1CB889E980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696EAC-D838-4DC7-8B9C-1840696BF4F7}" type="datetimeFigureOut">
              <a:rPr lang="en-US"/>
              <a:pPr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A6C28-1858-40FE-9DF1-0A2038E991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BCEE9F-4737-4FC3-A449-356392FCA23C}" type="datetimeFigureOut">
              <a:rPr lang="en-US"/>
              <a:pPr/>
              <a:t>5/6/2022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FD881-F182-40BB-BE1B-2160A8ACB8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58CC4A-05A8-4C19-BFB2-70D6634B1CC8}" type="datetimeFigureOut">
              <a:rPr lang="en-US"/>
              <a:pPr/>
              <a:t>5/6/2022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510A31-0C9E-4727-811D-4CF728A54B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EE180-4DA4-4EB9-874E-3BF0EA7C6AE5}" type="datetimeFigureOut">
              <a:rPr lang="en-US"/>
              <a:pPr/>
              <a:t>5/6/2022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85FAA-601A-485E-866E-C6E925E053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266143-E2D5-4D5A-BDA9-2CD451B935E0}" type="datetimeFigureOut">
              <a:rPr lang="en-US"/>
              <a:pPr/>
              <a:t>5/6/2022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BE616-60B8-440C-938D-B08048062A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107CDD-4382-4668-B488-0CC8F6989305}" type="datetimeFigureOut">
              <a:rPr lang="en-US"/>
              <a:pPr/>
              <a:t>5/6/2022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6480E-99CE-4353-819B-DB11FDA0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03B84C-512A-4A24-BA3A-9F766051E39C}" type="datetimeFigureOut">
              <a:rPr lang="en-US"/>
              <a:pPr/>
              <a:t>5/6/2022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3FD16-448E-469D-85E4-CE52D77A88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openDmnd">
          <a:fgClr>
            <a:schemeClr val="accent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1B8E7027-CB2B-4672-8602-7A583362CA16}" type="datetimeFigureOut">
              <a:rPr lang="en-US"/>
              <a:pPr/>
              <a:t>5/6/2022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E64D6B1C-40E5-45E0-986A-81D138C021A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fil-PH" dirty="0"/>
          </a:p>
          <a:p>
            <a:pPr marL="0" indent="0">
              <a:buNone/>
            </a:pPr>
            <a:r>
              <a:rPr lang="fil-PH" dirty="0" smtClean="0">
                <a:solidFill>
                  <a:srgbClr val="FF0000"/>
                </a:solidFill>
              </a:rPr>
              <a:t>Chính tả (nghe – viết)</a:t>
            </a:r>
            <a:endParaRPr lang="fil-PH" dirty="0">
              <a:solidFill>
                <a:srgbClr val="FF0000"/>
              </a:solidFill>
            </a:endParaRPr>
          </a:p>
          <a:p>
            <a:endParaRPr lang="fil-PH" dirty="0"/>
          </a:p>
          <a:p>
            <a:endParaRPr lang="fil-PH" dirty="0"/>
          </a:p>
          <a:p>
            <a:endParaRPr lang="fil-PH" dirty="0"/>
          </a:p>
          <a:p>
            <a:r>
              <a:rPr lang="fil-PH" dirty="0"/>
              <a:t>SGK TV 3 – TẬP 2  TRANG 115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3810000"/>
            <a:ext cx="6835869" cy="12281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838953"/>
              </a:avLst>
            </a:prstTxWarp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NGÔI NHÀ CHUNG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167" y="0"/>
            <a:ext cx="3025833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56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228600" y="556418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en-US" sz="3600" b="1" dirty="0">
              <a:solidFill>
                <a:srgbClr val="FF0000"/>
              </a:solidFill>
              <a:latin typeface="Arial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sz="2800" b="1" dirty="0">
              <a:solidFill>
                <a:srgbClr val="FF0000"/>
              </a:solidFill>
              <a:latin typeface="Arial" charset="0"/>
              <a:cs typeface="Times New Roman" pitchFamily="18" charset="0"/>
            </a:endParaRPr>
          </a:p>
          <a:p>
            <a:pPr eaLnBrk="1" hangingPunct="1"/>
            <a:endParaRPr lang="en-US" sz="2800" dirty="0">
              <a:latin typeface="Arial" charset="0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1371600" y="1524000"/>
            <a:ext cx="387882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FF0000"/>
                </a:solidFill>
              </a:rPr>
              <a:t>Dặn dò</a:t>
            </a:r>
            <a:r>
              <a:rPr lang="en-US" sz="3200" b="1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980102" y="2667000"/>
            <a:ext cx="7391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 b="1" dirty="0"/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 err="1">
                <a:cs typeface="Times New Roman" pitchFamily="18" charset="0"/>
              </a:rPr>
              <a:t>em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lại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bài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và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viết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lại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những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từ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viết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sai</a:t>
            </a:r>
            <a:r>
              <a:rPr lang="en-US" sz="2800" dirty="0">
                <a:cs typeface="Times New Roman" pitchFamily="18" charset="0"/>
              </a:rPr>
              <a:t>    (</a:t>
            </a:r>
            <a:r>
              <a:rPr lang="en-US" sz="2800" dirty="0" err="1">
                <a:cs typeface="Times New Roman" pitchFamily="18" charset="0"/>
              </a:rPr>
              <a:t>nếu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có</a:t>
            </a:r>
            <a:r>
              <a:rPr lang="en-US" sz="2800" dirty="0">
                <a:cs typeface="Times New Roman" pitchFamily="18" charset="0"/>
              </a:rPr>
              <a:t> 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3"/>
          <p:cNvSpPr txBox="1">
            <a:spLocks noChangeArrowheads="1"/>
          </p:cNvSpPr>
          <p:nvPr/>
        </p:nvSpPr>
        <p:spPr bwMode="auto">
          <a:xfrm>
            <a:off x="0" y="-376238"/>
            <a:ext cx="9144000" cy="1046163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 b="1"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>
                <a:cs typeface="Times New Roman" pitchFamily="18" charset="0"/>
              </a:rPr>
              <a:t>Chính tả </a:t>
            </a:r>
            <a:r>
              <a:rPr lang="en-US" sz="2400" b="1">
                <a:cs typeface="Times New Roman" pitchFamily="18" charset="0"/>
              </a:rPr>
              <a:t>(Nghe – viết)</a:t>
            </a:r>
            <a:endParaRPr lang="en-US" sz="2800" b="1">
              <a:cs typeface="Times New Roman" pitchFamily="18" charset="0"/>
            </a:endParaRPr>
          </a:p>
        </p:txBody>
      </p:sp>
      <p:sp>
        <p:nvSpPr>
          <p:cNvPr id="3075" name="Text Box 38"/>
          <p:cNvSpPr txBox="1">
            <a:spLocks noChangeArrowheads="1"/>
          </p:cNvSpPr>
          <p:nvPr/>
        </p:nvSpPr>
        <p:spPr bwMode="auto">
          <a:xfrm>
            <a:off x="1905000" y="11430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6" name="Text Box 41"/>
          <p:cNvSpPr txBox="1">
            <a:spLocks noChangeArrowheads="1"/>
          </p:cNvSpPr>
          <p:nvPr/>
        </p:nvSpPr>
        <p:spPr bwMode="auto">
          <a:xfrm>
            <a:off x="1371600" y="1600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</a:t>
            </a:r>
          </a:p>
        </p:txBody>
      </p:sp>
      <p:sp>
        <p:nvSpPr>
          <p:cNvPr id="3077" name="Text Box 43"/>
          <p:cNvSpPr txBox="1">
            <a:spLocks noChangeArrowheads="1"/>
          </p:cNvSpPr>
          <p:nvPr/>
        </p:nvSpPr>
        <p:spPr bwMode="auto">
          <a:xfrm>
            <a:off x="533400" y="16684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486400" y="6248400"/>
            <a:ext cx="2667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420813"/>
            <a:ext cx="9144000" cy="54371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2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33400" y="1371600"/>
            <a:ext cx="81534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Ngôi</a:t>
            </a: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chung</a:t>
            </a:r>
            <a:endParaRPr lang="en-US" sz="40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giới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hàng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trăm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nước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hàng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nghìn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dân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tộc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khác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nước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dân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tộc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phong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tục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quán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riêng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Nhưng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tất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cả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đều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đang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sống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ngôi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chung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trái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đất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chung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việc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phải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bảo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hòa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bình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bảo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môi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trường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sống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đấu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tranh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chống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đói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nghèo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bệnh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tật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P001 4 hàng" pitchFamily="34" charset="0"/>
                <a:cs typeface="Times New Roman" pitchFamily="18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/>
          </p:cNvSpPr>
          <p:nvPr/>
        </p:nvSpPr>
        <p:spPr bwMode="auto">
          <a:xfrm>
            <a:off x="381000" y="762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</a:pPr>
            <a:endParaRPr lang="en-US" sz="2600" b="1">
              <a:solidFill>
                <a:srgbClr val="0033CC"/>
              </a:solidFill>
              <a:cs typeface="Times New Roman" pitchFamily="18" charset="0"/>
            </a:endParaRPr>
          </a:p>
        </p:txBody>
      </p:sp>
      <p:sp>
        <p:nvSpPr>
          <p:cNvPr id="819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165184" y="94270"/>
            <a:ext cx="9012237" cy="6706190"/>
            <a:chOff x="75944" y="74022"/>
            <a:chExt cx="9012237" cy="6705600"/>
          </a:xfrm>
        </p:grpSpPr>
        <p:pic>
          <p:nvPicPr>
            <p:cNvPr id="8198" name="Picture 12" descr="Picture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033452" y="5132185"/>
              <a:ext cx="6982454" cy="1647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199" name="Rectangle 3"/>
            <p:cNvSpPr txBox="1">
              <a:spLocks noChangeArrowheads="1"/>
            </p:cNvSpPr>
            <p:nvPr/>
          </p:nvSpPr>
          <p:spPr bwMode="auto">
            <a:xfrm>
              <a:off x="75944" y="74022"/>
              <a:ext cx="9012237" cy="6705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endParaRPr lang="en-US" sz="2800" dirty="0">
                <a:solidFill>
                  <a:srgbClr val="0000FF"/>
                </a:solidFill>
              </a:endParaRPr>
            </a:p>
          </p:txBody>
        </p:sp>
      </p:grpSp>
      <p:sp>
        <p:nvSpPr>
          <p:cNvPr id="10" name="Double Wave 9"/>
          <p:cNvSpPr/>
          <p:nvPr/>
        </p:nvSpPr>
        <p:spPr>
          <a:xfrm>
            <a:off x="457200" y="228600"/>
            <a:ext cx="8001000" cy="2590800"/>
          </a:xfrm>
          <a:prstGeom prst="doubleWave">
            <a:avLst/>
          </a:prstGeom>
          <a:solidFill>
            <a:srgbClr val="CCFF33"/>
          </a:solidFill>
          <a:ln w="57150"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5400" b="1" dirty="0" err="1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Hướng</a:t>
            </a:r>
            <a:r>
              <a:rPr lang="en-US" sz="5400" b="1" dirty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dẫn</a:t>
            </a:r>
            <a:r>
              <a:rPr lang="en-US" sz="5400" b="1" dirty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viết</a:t>
            </a:r>
            <a:r>
              <a:rPr lang="en-US" sz="5400" b="1" dirty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một</a:t>
            </a:r>
            <a:r>
              <a:rPr lang="en-US" sz="5400" b="1" dirty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số</a:t>
            </a:r>
            <a:r>
              <a:rPr lang="en-US" sz="5400" b="1" dirty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từ</a:t>
            </a:r>
            <a:r>
              <a:rPr lang="en-US" sz="5400" b="1" dirty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khó</a:t>
            </a:r>
            <a:r>
              <a:rPr lang="en-US" sz="5400" b="1" dirty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trong</a:t>
            </a:r>
            <a:r>
              <a:rPr lang="en-US" sz="5400" b="1" dirty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400" y="31242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l-PH" sz="3600" dirty="0">
                <a:solidFill>
                  <a:srgbClr val="C00000"/>
                </a:solidFill>
              </a:rPr>
              <a:t>phong tục</a:t>
            </a:r>
          </a:p>
          <a:p>
            <a:pPr marL="285750" indent="-285750">
              <a:buFontTx/>
              <a:buChar char="-"/>
            </a:pP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3981442"/>
            <a:ext cx="3448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l-PH" sz="3600" dirty="0">
                <a:solidFill>
                  <a:srgbClr val="C00000"/>
                </a:solidFill>
              </a:rPr>
              <a:t>- tập quán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48768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l-PH" sz="3600" dirty="0">
                <a:solidFill>
                  <a:srgbClr val="C00000"/>
                </a:solidFill>
              </a:rPr>
              <a:t>- trái đất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8090" y="3178137"/>
            <a:ext cx="2883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l-PH" sz="3600" dirty="0">
                <a:solidFill>
                  <a:srgbClr val="C00000"/>
                </a:solidFill>
              </a:rPr>
              <a:t>- đấu tranh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08090" y="3981442"/>
            <a:ext cx="2730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l-PH" sz="3600" dirty="0">
                <a:solidFill>
                  <a:srgbClr val="C00000"/>
                </a:solidFill>
              </a:rPr>
              <a:t>-</a:t>
            </a:r>
            <a:r>
              <a:rPr lang="fil-PH" sz="3600" dirty="0"/>
              <a:t> </a:t>
            </a:r>
            <a:r>
              <a:rPr lang="fil-PH" sz="3600" dirty="0">
                <a:solidFill>
                  <a:srgbClr val="C00000"/>
                </a:solidFill>
              </a:rPr>
              <a:t>đói nghèo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08090" y="4876800"/>
            <a:ext cx="2730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l-PH" sz="3600" dirty="0">
                <a:solidFill>
                  <a:srgbClr val="C00000"/>
                </a:solidFill>
              </a:rPr>
              <a:t>- bệnh tật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3"/>
          <p:cNvSpPr txBox="1">
            <a:spLocks noChangeArrowheads="1"/>
          </p:cNvSpPr>
          <p:nvPr/>
        </p:nvSpPr>
        <p:spPr bwMode="auto">
          <a:xfrm>
            <a:off x="0" y="-376238"/>
            <a:ext cx="9144000" cy="1046163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 b="1"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>
                <a:cs typeface="Times New Roman" pitchFamily="18" charset="0"/>
              </a:rPr>
              <a:t>Chính tả </a:t>
            </a:r>
            <a:r>
              <a:rPr lang="en-US" sz="2400" b="1">
                <a:cs typeface="Times New Roman" pitchFamily="18" charset="0"/>
              </a:rPr>
              <a:t>(Nghe – viết)</a:t>
            </a:r>
            <a:endParaRPr lang="en-US" sz="2800" b="1">
              <a:cs typeface="Times New Roman" pitchFamily="18" charset="0"/>
            </a:endParaRPr>
          </a:p>
        </p:txBody>
      </p:sp>
      <p:sp>
        <p:nvSpPr>
          <p:cNvPr id="3075" name="Text Box 38"/>
          <p:cNvSpPr txBox="1">
            <a:spLocks noChangeArrowheads="1"/>
          </p:cNvSpPr>
          <p:nvPr/>
        </p:nvSpPr>
        <p:spPr bwMode="auto">
          <a:xfrm>
            <a:off x="1905000" y="11430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76" name="Text Box 41"/>
          <p:cNvSpPr txBox="1">
            <a:spLocks noChangeArrowheads="1"/>
          </p:cNvSpPr>
          <p:nvPr/>
        </p:nvSpPr>
        <p:spPr bwMode="auto">
          <a:xfrm>
            <a:off x="1371600" y="1600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</a:t>
            </a:r>
          </a:p>
        </p:txBody>
      </p:sp>
      <p:sp>
        <p:nvSpPr>
          <p:cNvPr id="3077" name="Text Box 43"/>
          <p:cNvSpPr txBox="1">
            <a:spLocks noChangeArrowheads="1"/>
          </p:cNvSpPr>
          <p:nvPr/>
        </p:nvSpPr>
        <p:spPr bwMode="auto">
          <a:xfrm>
            <a:off x="533400" y="16684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486400" y="6248400"/>
            <a:ext cx="2667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420813"/>
            <a:ext cx="9144000" cy="54371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2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33400" y="1371600"/>
            <a:ext cx="8153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cs typeface="Times New Roman" pitchFamily="18" charset="0"/>
              </a:rPr>
              <a:t>Ngôi</a:t>
            </a:r>
            <a:r>
              <a:rPr lang="en-US" sz="4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Times New Roman" pitchFamily="18" charset="0"/>
              </a:rPr>
              <a:t>chung</a:t>
            </a:r>
            <a:endParaRPr lang="en-US" sz="4000" b="1" dirty="0">
              <a:solidFill>
                <a:srgbClr val="FF0000"/>
              </a:solidFill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viên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vở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cs typeface="Times New Roman" pitchFamily="18" charset="0"/>
              </a:rPr>
              <a:t>mình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306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3"/>
          <p:cNvSpPr txBox="1">
            <a:spLocks noChangeArrowheads="1"/>
          </p:cNvSpPr>
          <p:nvPr/>
        </p:nvSpPr>
        <p:spPr bwMode="auto">
          <a:xfrm>
            <a:off x="0" y="-381000"/>
            <a:ext cx="96012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 b="1"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>
                <a:cs typeface="Times New Roman" pitchFamily="18" charset="0"/>
              </a:rPr>
              <a:t>Chính tả </a:t>
            </a:r>
            <a:r>
              <a:rPr lang="en-US" sz="2400" b="1">
                <a:cs typeface="Times New Roman" pitchFamily="18" charset="0"/>
              </a:rPr>
              <a:t>(Nghe – viết)</a:t>
            </a:r>
            <a:endParaRPr lang="en-US" sz="2800" b="1">
              <a:cs typeface="Times New Roman" pitchFamily="18" charset="0"/>
            </a:endParaRPr>
          </a:p>
        </p:txBody>
      </p:sp>
      <p:sp>
        <p:nvSpPr>
          <p:cNvPr id="10243" name="Text Box 38"/>
          <p:cNvSpPr txBox="1">
            <a:spLocks noChangeArrowheads="1"/>
          </p:cNvSpPr>
          <p:nvPr/>
        </p:nvSpPr>
        <p:spPr bwMode="auto">
          <a:xfrm>
            <a:off x="1905000" y="1143000"/>
            <a:ext cx="2057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0244" name="Text Box 41"/>
          <p:cNvSpPr txBox="1">
            <a:spLocks noChangeArrowheads="1"/>
          </p:cNvSpPr>
          <p:nvPr/>
        </p:nvSpPr>
        <p:spPr bwMode="auto">
          <a:xfrm>
            <a:off x="1371600" y="1600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</a:p>
        </p:txBody>
      </p:sp>
      <p:sp>
        <p:nvSpPr>
          <p:cNvPr id="10245" name="Text Box 43"/>
          <p:cNvSpPr txBox="1">
            <a:spLocks noChangeArrowheads="1"/>
          </p:cNvSpPr>
          <p:nvPr/>
        </p:nvSpPr>
        <p:spPr bwMode="auto">
          <a:xfrm>
            <a:off x="533400" y="1668463"/>
            <a:ext cx="609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0246" name="Text Box 8"/>
          <p:cNvSpPr txBox="1">
            <a:spLocks noChangeArrowheads="1"/>
          </p:cNvSpPr>
          <p:nvPr/>
        </p:nvSpPr>
        <p:spPr bwMode="auto">
          <a:xfrm>
            <a:off x="2438400" y="706317"/>
            <a:ext cx="51054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FF0000"/>
                </a:solidFill>
                <a:cs typeface="Times New Roman" pitchFamily="18" charset="0"/>
              </a:rPr>
              <a:t>Ngôi</a:t>
            </a:r>
            <a:r>
              <a:rPr lang="en-US" sz="4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cs typeface="Times New Roman" pitchFamily="18" charset="0"/>
              </a:rPr>
              <a:t>nhà</a:t>
            </a:r>
            <a:r>
              <a:rPr lang="en-US" sz="4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cs typeface="Times New Roman" pitchFamily="18" charset="0"/>
              </a:rPr>
              <a:t>chung</a:t>
            </a:r>
            <a:endParaRPr lang="en-US" sz="4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86400" y="6248400"/>
            <a:ext cx="2667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0" y="457200"/>
            <a:ext cx="1595438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3200" b="1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pic>
        <p:nvPicPr>
          <p:cNvPr id="12" name="Ảnh 3" descr="Vi%E1%BA%BFt%20ch%E1%BB%AF%20%C4%91%E1%BA%B9p%20....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35329" y="3200400"/>
            <a:ext cx="2526366" cy="298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797719" y="1852297"/>
            <a:ext cx="76604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l-PH" sz="3200" dirty="0">
                <a:solidFill>
                  <a:srgbClr val="002060"/>
                </a:solidFill>
              </a:rPr>
              <a:t>Mở SGK TV 3 – tập 2, trang 115 hoặc sử dụng sách giáo khoa điện tử để sửa bài các em nhé.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3"/>
          <p:cNvSpPr txBox="1">
            <a:spLocks noChangeArrowheads="1"/>
          </p:cNvSpPr>
          <p:nvPr/>
        </p:nvSpPr>
        <p:spPr bwMode="auto">
          <a:xfrm>
            <a:off x="0" y="-376238"/>
            <a:ext cx="9144000" cy="1046163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000" b="1"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b="1">
                <a:cs typeface="Times New Roman" pitchFamily="18" charset="0"/>
              </a:rPr>
              <a:t>Chính tả </a:t>
            </a:r>
            <a:r>
              <a:rPr lang="en-US" sz="2400" b="1">
                <a:cs typeface="Times New Roman" pitchFamily="18" charset="0"/>
              </a:rPr>
              <a:t>(Nghe – viết)</a:t>
            </a:r>
            <a:endParaRPr lang="en-US" sz="2800" b="1">
              <a:cs typeface="Times New Roman" pitchFamily="18" charset="0"/>
            </a:endParaRPr>
          </a:p>
        </p:txBody>
      </p:sp>
      <p:sp>
        <p:nvSpPr>
          <p:cNvPr id="11267" name="Text Box 38"/>
          <p:cNvSpPr txBox="1">
            <a:spLocks noChangeArrowheads="1"/>
          </p:cNvSpPr>
          <p:nvPr/>
        </p:nvSpPr>
        <p:spPr bwMode="auto">
          <a:xfrm>
            <a:off x="1905000" y="11430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268" name="Text Box 41"/>
          <p:cNvSpPr txBox="1">
            <a:spLocks noChangeArrowheads="1"/>
          </p:cNvSpPr>
          <p:nvPr/>
        </p:nvSpPr>
        <p:spPr bwMode="auto">
          <a:xfrm>
            <a:off x="1371600" y="1600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</a:t>
            </a:r>
          </a:p>
        </p:txBody>
      </p:sp>
      <p:sp>
        <p:nvSpPr>
          <p:cNvPr id="11269" name="Text Box 43"/>
          <p:cNvSpPr txBox="1">
            <a:spLocks noChangeArrowheads="1"/>
          </p:cNvSpPr>
          <p:nvPr/>
        </p:nvSpPr>
        <p:spPr bwMode="auto">
          <a:xfrm>
            <a:off x="533400" y="16684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457200" y="1474788"/>
            <a:ext cx="8153400" cy="615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Ngôi</a:t>
            </a:r>
            <a:r>
              <a:rPr lang="en-US" sz="44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nhà</a:t>
            </a:r>
            <a:r>
              <a:rPr lang="en-US" sz="44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chung</a:t>
            </a:r>
            <a:endParaRPr lang="en-US" sz="44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giới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hàng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trăm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nước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hàng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nghìn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dân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tộc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khác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nước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dân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tộc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phong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tục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quán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riêng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Nhưng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tất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cả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đều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đang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sống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ngôi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chung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trái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đất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chung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việc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phải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bảo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hòa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bình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bảo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vệ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môi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trường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sống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đấu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tranh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chống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đói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nghèo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bệnh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tật</a:t>
            </a:r>
            <a:r>
              <a:rPr lang="en-US" sz="3200" b="1" dirty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…</a:t>
            </a:r>
            <a:endParaRPr lang="en-US" sz="36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4800" b="1" dirty="0">
              <a:solidFill>
                <a:srgbClr val="FF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86400" y="6248400"/>
            <a:ext cx="2667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200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1420813"/>
            <a:ext cx="9144000" cy="54371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n-US" sz="2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9" descr="4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99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</p:pic>
      <p:sp>
        <p:nvSpPr>
          <p:cNvPr id="3" name="Horizontal Scroll 2"/>
          <p:cNvSpPr/>
          <p:nvPr/>
        </p:nvSpPr>
        <p:spPr>
          <a:xfrm>
            <a:off x="762000" y="1066800"/>
            <a:ext cx="7391400" cy="3810000"/>
          </a:xfrm>
          <a:prstGeom prst="horizontalScroll">
            <a:avLst/>
          </a:prstGeom>
          <a:solidFill>
            <a:srgbClr val="FEFEBA"/>
          </a:solidFill>
          <a:ln w="38100"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400" b="1" dirty="0">
                <a:solidFill>
                  <a:srgbClr val="C00000"/>
                </a:solidFill>
                <a:latin typeface="Arial" charset="0"/>
                <a:cs typeface="Arial" charset="0"/>
              </a:rPr>
              <a:t>H</a:t>
            </a:r>
            <a:r>
              <a:rPr lang="vi-VN" sz="4400" b="1" dirty="0">
                <a:solidFill>
                  <a:srgbClr val="C00000"/>
                </a:solidFill>
                <a:cs typeface="Arial" charset="0"/>
              </a:rPr>
              <a:t>Ư</a:t>
            </a:r>
            <a:r>
              <a:rPr lang="en-US" sz="4400" b="1" dirty="0">
                <a:solidFill>
                  <a:srgbClr val="C00000"/>
                </a:solidFill>
                <a:latin typeface="Arial" charset="0"/>
                <a:cs typeface="Arial" charset="0"/>
              </a:rPr>
              <a:t>ỚNG DẪN ÔN LẠI MỘT SỐ BÀI TẬP CHÍNH TẢ</a:t>
            </a:r>
            <a:r>
              <a:rPr lang="en-US" sz="4400" b="1" dirty="0">
                <a:solidFill>
                  <a:srgbClr val="C00000"/>
                </a:solidFill>
                <a:cs typeface="Arial" charset="0"/>
              </a:rPr>
              <a:t> </a:t>
            </a:r>
            <a:endParaRPr lang="en-US" sz="4400" dirty="0">
              <a:solidFill>
                <a:srgbClr val="C00000"/>
              </a:solidFill>
              <a:cs typeface="Arial" charset="0"/>
            </a:endParaRPr>
          </a:p>
        </p:txBody>
      </p:sp>
    </p:spTree>
  </p:cSld>
  <p:clrMapOvr>
    <a:masterClrMapping/>
  </p:clrMapOvr>
  <p:transition spd="med">
    <p:strips dir="ld"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381000" y="1325563"/>
            <a:ext cx="85344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dirty="0"/>
              <a:t> </a:t>
            </a:r>
            <a:r>
              <a:rPr lang="en-US" sz="2800" b="1" dirty="0" err="1"/>
              <a:t>Xe</a:t>
            </a:r>
            <a:r>
              <a:rPr lang="en-US" sz="2800" b="1" dirty="0"/>
              <a:t> </a:t>
            </a:r>
            <a:r>
              <a:rPr lang="vi-VN" sz="2800" b="1" dirty="0"/>
              <a:t>đ</a:t>
            </a:r>
            <a:r>
              <a:rPr lang="en-US" sz="2800" b="1" dirty="0"/>
              <a:t>ò</a:t>
            </a:r>
          </a:p>
          <a:p>
            <a:r>
              <a:rPr lang="en-US" sz="2800" b="1" dirty="0"/>
              <a:t>   </a:t>
            </a:r>
            <a:r>
              <a:rPr lang="en-US" sz="2800" b="1" dirty="0" err="1"/>
              <a:t>Chiếc</a:t>
            </a:r>
            <a:r>
              <a:rPr lang="en-US" sz="2800" b="1" dirty="0"/>
              <a:t> </a:t>
            </a:r>
            <a:r>
              <a:rPr lang="en-US" sz="2800" b="1" dirty="0" err="1"/>
              <a:t>xe</a:t>
            </a:r>
            <a:r>
              <a:rPr lang="en-US" sz="2800" b="1" dirty="0"/>
              <a:t> </a:t>
            </a:r>
            <a:r>
              <a:rPr lang="vi-VN" sz="2800" b="1" dirty="0"/>
              <a:t>đ</a:t>
            </a:r>
            <a:r>
              <a:rPr lang="en-US" sz="2800" b="1" dirty="0"/>
              <a:t>ò </a:t>
            </a:r>
            <a:r>
              <a:rPr lang="en-US" sz="2800" b="1" dirty="0" err="1"/>
              <a:t>từ</a:t>
            </a:r>
            <a:r>
              <a:rPr lang="en-US" sz="2800" b="1" dirty="0"/>
              <a:t> </a:t>
            </a:r>
            <a:r>
              <a:rPr lang="en-US" sz="2800" b="1" dirty="0" err="1"/>
              <a:t>Sài</a:t>
            </a:r>
            <a:r>
              <a:rPr lang="en-US" sz="2800" b="1" dirty="0"/>
              <a:t> </a:t>
            </a:r>
            <a:r>
              <a:rPr lang="en-US" sz="2800" b="1" dirty="0" err="1"/>
              <a:t>Gòn</a:t>
            </a:r>
            <a:r>
              <a:rPr lang="en-US" sz="2800" b="1" dirty="0"/>
              <a:t> …ề </a:t>
            </a:r>
            <a:r>
              <a:rPr lang="en-US" sz="2800" b="1" dirty="0" err="1"/>
              <a:t>làng</a:t>
            </a:r>
            <a:r>
              <a:rPr lang="en-US" sz="2800" b="1" dirty="0"/>
              <a:t>, …</a:t>
            </a:r>
            <a:r>
              <a:rPr lang="en-US" sz="2800" b="1" dirty="0" err="1"/>
              <a:t>ừng</a:t>
            </a:r>
            <a:r>
              <a:rPr lang="en-US" sz="2800" b="1" dirty="0"/>
              <a:t> </a:t>
            </a:r>
            <a:r>
              <a:rPr lang="en-US" sz="2800" b="1" dirty="0" err="1"/>
              <a:t>tr</a:t>
            </a:r>
            <a:r>
              <a:rPr lang="vi-VN" sz="2800" b="1" dirty="0"/>
              <a:t>ư</a:t>
            </a:r>
            <a:r>
              <a:rPr lang="en-US" sz="2800" b="1" dirty="0" err="1"/>
              <a:t>ớc</a:t>
            </a:r>
            <a:r>
              <a:rPr lang="en-US" sz="2800" b="1" dirty="0"/>
              <a:t> </a:t>
            </a:r>
            <a:r>
              <a:rPr lang="en-US" sz="2800" b="1" dirty="0" err="1"/>
              <a:t>cửa</a:t>
            </a:r>
            <a:r>
              <a:rPr lang="en-US" sz="2800" b="1" dirty="0"/>
              <a:t> </a:t>
            </a:r>
            <a:r>
              <a:rPr lang="en-US" sz="2800" b="1" dirty="0" err="1"/>
              <a:t>nhà</a:t>
            </a:r>
            <a:r>
              <a:rPr lang="en-US" sz="2800" b="1" dirty="0"/>
              <a:t> </a:t>
            </a:r>
            <a:r>
              <a:rPr lang="en-US" sz="2800" b="1" dirty="0" err="1"/>
              <a:t>tôi</a:t>
            </a:r>
            <a:r>
              <a:rPr lang="en-US" sz="2800" b="1" dirty="0"/>
              <a:t>. </a:t>
            </a:r>
            <a:r>
              <a:rPr lang="en-US" sz="2800" b="1" dirty="0" err="1"/>
              <a:t>Xe</a:t>
            </a:r>
            <a:r>
              <a:rPr lang="en-US" sz="2800" b="1" dirty="0"/>
              <a:t> …</a:t>
            </a:r>
            <a:r>
              <a:rPr lang="en-US" sz="2800" b="1" dirty="0" err="1"/>
              <a:t>ừng</a:t>
            </a:r>
            <a:r>
              <a:rPr lang="en-US" sz="2800" b="1" dirty="0"/>
              <a:t> </a:t>
            </a:r>
            <a:r>
              <a:rPr lang="en-US" sz="2800" b="1" dirty="0" err="1"/>
              <a:t>nh</a:t>
            </a:r>
            <a:r>
              <a:rPr lang="vi-VN" sz="2800" b="1" dirty="0"/>
              <a:t>ư</a:t>
            </a:r>
            <a:r>
              <a:rPr lang="en-US" sz="2800" b="1" dirty="0" err="1"/>
              <a:t>ng</a:t>
            </a:r>
            <a:r>
              <a:rPr lang="en-US" sz="2800" b="1" dirty="0"/>
              <a:t> </a:t>
            </a:r>
            <a:r>
              <a:rPr lang="en-US" sz="2800" b="1" dirty="0" err="1"/>
              <a:t>máy</a:t>
            </a:r>
            <a:r>
              <a:rPr lang="en-US" sz="2800" b="1" dirty="0"/>
              <a:t> …</a:t>
            </a:r>
            <a:r>
              <a:rPr lang="en-US" sz="2800" b="1" dirty="0" err="1"/>
              <a:t>ẫn</a:t>
            </a:r>
            <a:r>
              <a:rPr lang="en-US" sz="2800" b="1" dirty="0"/>
              <a:t> </a:t>
            </a:r>
            <a:r>
              <a:rPr lang="en-US" sz="2800" b="1" dirty="0" err="1"/>
              <a:t>nổ</a:t>
            </a:r>
            <a:r>
              <a:rPr lang="en-US" sz="2800" b="1" dirty="0"/>
              <a:t>, </a:t>
            </a:r>
            <a:r>
              <a:rPr lang="en-US" sz="2800" b="1" dirty="0" err="1"/>
              <a:t>anh</a:t>
            </a:r>
            <a:r>
              <a:rPr lang="en-US" sz="2800" b="1" dirty="0"/>
              <a:t> </a:t>
            </a:r>
            <a:r>
              <a:rPr lang="en-US" sz="2800" b="1" dirty="0" err="1"/>
              <a:t>lái</a:t>
            </a:r>
            <a:r>
              <a:rPr lang="en-US" sz="2800" b="1" dirty="0"/>
              <a:t> </a:t>
            </a:r>
            <a:r>
              <a:rPr lang="en-US" sz="2800" b="1" dirty="0" err="1"/>
              <a:t>xe</a:t>
            </a:r>
            <a:r>
              <a:rPr lang="en-US" sz="2800" b="1" dirty="0"/>
              <a:t> …</a:t>
            </a:r>
            <a:r>
              <a:rPr lang="en-US" sz="2800" b="1" dirty="0" err="1"/>
              <a:t>ừa</a:t>
            </a:r>
            <a:r>
              <a:rPr lang="en-US" sz="2800" b="1" dirty="0"/>
              <a:t> </a:t>
            </a:r>
            <a:r>
              <a:rPr lang="en-US" sz="2800" b="1" dirty="0" err="1"/>
              <a:t>bóp</a:t>
            </a:r>
            <a:r>
              <a:rPr lang="en-US" sz="2800" b="1" dirty="0"/>
              <a:t> </a:t>
            </a:r>
            <a:r>
              <a:rPr lang="en-US" sz="2800" b="1" dirty="0" err="1"/>
              <a:t>kèn</a:t>
            </a:r>
            <a:r>
              <a:rPr lang="en-US" sz="2800" b="1" dirty="0"/>
              <a:t>, </a:t>
            </a:r>
            <a:r>
              <a:rPr lang="en-US" sz="2800" b="1" dirty="0" err="1"/>
              <a:t>vừa</a:t>
            </a:r>
            <a:r>
              <a:rPr lang="en-US" sz="2800" b="1" dirty="0"/>
              <a:t> …ỗ </a:t>
            </a:r>
            <a:r>
              <a:rPr lang="en-US" sz="2800" b="1" dirty="0" err="1"/>
              <a:t>cửa</a:t>
            </a:r>
            <a:r>
              <a:rPr lang="en-US" sz="2800" b="1" dirty="0"/>
              <a:t> </a:t>
            </a:r>
            <a:r>
              <a:rPr lang="en-US" sz="2800" b="1" dirty="0" err="1"/>
              <a:t>xe</a:t>
            </a:r>
            <a:r>
              <a:rPr lang="en-US" sz="2800" b="1" dirty="0"/>
              <a:t>, </a:t>
            </a:r>
            <a:r>
              <a:rPr lang="en-US" sz="2800" b="1" dirty="0" err="1"/>
              <a:t>kêu</a:t>
            </a:r>
            <a:r>
              <a:rPr lang="en-US" sz="2800" b="1" dirty="0"/>
              <a:t> </a:t>
            </a:r>
            <a:r>
              <a:rPr lang="en-US" sz="2800" b="1" dirty="0" err="1"/>
              <a:t>lớn</a:t>
            </a:r>
            <a:r>
              <a:rPr lang="en-US" sz="2800" b="1" dirty="0"/>
              <a:t>:</a:t>
            </a:r>
          </a:p>
          <a:p>
            <a:r>
              <a:rPr lang="en-US" sz="2800" b="1" dirty="0"/>
              <a:t>  - </a:t>
            </a:r>
            <a:r>
              <a:rPr lang="en-US" sz="2800" b="1" dirty="0" err="1"/>
              <a:t>Thằng</a:t>
            </a:r>
            <a:r>
              <a:rPr lang="en-US" sz="2800" b="1" dirty="0"/>
              <a:t> N</a:t>
            </a:r>
            <a:r>
              <a:rPr lang="vi-VN" sz="2800" b="1" dirty="0"/>
              <a:t>ă</a:t>
            </a:r>
            <a:r>
              <a:rPr lang="en-US" sz="2800" b="1" dirty="0"/>
              <a:t>m …ề!</a:t>
            </a:r>
          </a:p>
          <a:p>
            <a:r>
              <a:rPr lang="en-US" sz="2800" b="1" dirty="0"/>
              <a:t> </a:t>
            </a:r>
            <a:r>
              <a:rPr lang="en-US" sz="2800" b="1" dirty="0" err="1"/>
              <a:t>Chị</a:t>
            </a:r>
            <a:r>
              <a:rPr lang="en-US" sz="2800" b="1" dirty="0"/>
              <a:t> </a:t>
            </a:r>
            <a:r>
              <a:rPr lang="en-US" sz="2800" b="1" dirty="0" err="1"/>
              <a:t>tôi</a:t>
            </a:r>
            <a:r>
              <a:rPr lang="en-US" sz="2800" b="1" dirty="0"/>
              <a:t> </a:t>
            </a:r>
            <a:r>
              <a:rPr lang="vi-VN" sz="2800" b="1" dirty="0"/>
              <a:t>đ</a:t>
            </a:r>
            <a:r>
              <a:rPr lang="en-US" sz="2800" b="1" dirty="0" err="1"/>
              <a:t>ang</a:t>
            </a:r>
            <a:r>
              <a:rPr lang="en-US" sz="2800" b="1" dirty="0"/>
              <a:t> </a:t>
            </a:r>
            <a:r>
              <a:rPr lang="en-US" sz="2800" b="1" dirty="0" err="1"/>
              <a:t>ngồi</a:t>
            </a:r>
            <a:r>
              <a:rPr lang="en-US" sz="2800" b="1" dirty="0"/>
              <a:t> </a:t>
            </a:r>
            <a:r>
              <a:rPr lang="en-US" sz="2800" b="1" dirty="0" err="1"/>
              <a:t>sàng</a:t>
            </a:r>
            <a:r>
              <a:rPr lang="en-US" sz="2800" b="1" dirty="0"/>
              <a:t> </a:t>
            </a:r>
            <a:r>
              <a:rPr lang="en-US" sz="2800" b="1" dirty="0" err="1"/>
              <a:t>gạo</a:t>
            </a:r>
            <a:r>
              <a:rPr lang="en-US" sz="2800" b="1" dirty="0"/>
              <a:t>, …</a:t>
            </a:r>
            <a:r>
              <a:rPr lang="en-US" sz="2800" b="1" dirty="0" err="1"/>
              <a:t>ội</a:t>
            </a:r>
            <a:r>
              <a:rPr lang="en-US" sz="2800" b="1" dirty="0"/>
              <a:t> …</a:t>
            </a:r>
            <a:r>
              <a:rPr lang="en-US" sz="2800" b="1" dirty="0" err="1"/>
              <a:t>àng</a:t>
            </a:r>
            <a:r>
              <a:rPr lang="en-US" sz="2800" b="1" dirty="0"/>
              <a:t> </a:t>
            </a:r>
            <a:r>
              <a:rPr lang="vi-VN" sz="2800" b="1" dirty="0"/>
              <a:t>đ</a:t>
            </a:r>
            <a:r>
              <a:rPr lang="en-US" sz="2800" b="1" dirty="0" err="1"/>
              <a:t>ứng</a:t>
            </a:r>
            <a:r>
              <a:rPr lang="en-US" sz="2800" b="1" dirty="0"/>
              <a:t> …</a:t>
            </a:r>
            <a:r>
              <a:rPr lang="en-US" sz="2800" b="1" dirty="0" err="1"/>
              <a:t>ậy</a:t>
            </a:r>
            <a:r>
              <a:rPr lang="en-US" sz="2800" b="1" dirty="0"/>
              <a:t>, </a:t>
            </a:r>
            <a:r>
              <a:rPr lang="en-US" sz="2800" b="1" dirty="0" err="1"/>
              <a:t>chạy</a:t>
            </a:r>
            <a:r>
              <a:rPr lang="en-US" sz="2800" b="1" dirty="0"/>
              <a:t> …</a:t>
            </a:r>
            <a:r>
              <a:rPr lang="en-US" sz="2800" b="1" dirty="0" err="1"/>
              <a:t>ụt</a:t>
            </a:r>
            <a:r>
              <a:rPr lang="en-US" sz="2800" b="1" dirty="0"/>
              <a:t> </a:t>
            </a:r>
            <a:r>
              <a:rPr lang="en-US" sz="2800" b="1" dirty="0" err="1"/>
              <a:t>ra</a:t>
            </a:r>
            <a:r>
              <a:rPr lang="en-US" sz="2800" b="1" dirty="0"/>
              <a:t> </a:t>
            </a:r>
            <a:r>
              <a:rPr lang="vi-VN" sz="2800" b="1" dirty="0"/>
              <a:t>đư</a:t>
            </a:r>
            <a:r>
              <a:rPr lang="en-US" sz="2800" b="1" dirty="0" err="1"/>
              <a:t>ờng</a:t>
            </a:r>
            <a:r>
              <a:rPr lang="en-US" sz="2800" b="1" dirty="0"/>
              <a:t>.</a:t>
            </a:r>
          </a:p>
          <a:p>
            <a:r>
              <a:rPr lang="en-US" sz="2800" b="1" dirty="0"/>
              <a:t>                                    </a:t>
            </a:r>
            <a:r>
              <a:rPr lang="en-US" sz="2800" b="1" dirty="0" smtClean="0"/>
              <a:t>Theo </a:t>
            </a:r>
            <a:r>
              <a:rPr lang="en-US" sz="2800" b="1" dirty="0" err="1"/>
              <a:t>Nguyễn</a:t>
            </a:r>
            <a:r>
              <a:rPr lang="en-US" sz="2800" b="1" dirty="0"/>
              <a:t> </a:t>
            </a:r>
            <a:r>
              <a:rPr lang="en-US" sz="2800" b="1" dirty="0" err="1"/>
              <a:t>Quang</a:t>
            </a:r>
            <a:r>
              <a:rPr lang="en-US" sz="2800" b="1" dirty="0"/>
              <a:t> </a:t>
            </a:r>
            <a:r>
              <a:rPr lang="en-US" sz="2800" b="1" dirty="0" err="1"/>
              <a:t>Sáng</a:t>
            </a:r>
            <a:endParaRPr lang="en-US" sz="2800" b="1" dirty="0"/>
          </a:p>
        </p:txBody>
      </p:sp>
      <p:sp>
        <p:nvSpPr>
          <p:cNvPr id="13315" name="Text Box 24"/>
          <p:cNvSpPr txBox="1">
            <a:spLocks noChangeArrowheads="1"/>
          </p:cNvSpPr>
          <p:nvPr/>
        </p:nvSpPr>
        <p:spPr bwMode="auto">
          <a:xfrm>
            <a:off x="609600" y="411163"/>
            <a:ext cx="6705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(1).  Điền vào chỗ trống:</a:t>
            </a:r>
          </a:p>
          <a:p>
            <a:r>
              <a:rPr lang="en-US" sz="2800"/>
              <a:t>b/ </a:t>
            </a:r>
            <a:r>
              <a:rPr lang="en-US" sz="2800">
                <a:solidFill>
                  <a:srgbClr val="FF0066"/>
                </a:solidFill>
              </a:rPr>
              <a:t>v </a:t>
            </a:r>
            <a:r>
              <a:rPr lang="en-US" sz="2800" b="1">
                <a:solidFill>
                  <a:srgbClr val="FF0000"/>
                </a:solidFill>
              </a:rPr>
              <a:t> </a:t>
            </a:r>
            <a:r>
              <a:rPr lang="en-US" sz="2800"/>
              <a:t>hay </a:t>
            </a:r>
            <a:r>
              <a:rPr lang="en-US" sz="2800">
                <a:solidFill>
                  <a:srgbClr val="FF0066"/>
                </a:solidFill>
              </a:rPr>
              <a:t>d</a:t>
            </a:r>
            <a:r>
              <a:rPr lang="en-US" sz="2800"/>
              <a:t> ?</a:t>
            </a:r>
          </a:p>
        </p:txBody>
      </p:sp>
      <p:sp>
        <p:nvSpPr>
          <p:cNvPr id="7208" name="Rectangle 40"/>
          <p:cNvSpPr>
            <a:spLocks noChangeArrowheads="1"/>
          </p:cNvSpPr>
          <p:nvPr/>
        </p:nvSpPr>
        <p:spPr bwMode="auto">
          <a:xfrm>
            <a:off x="6324600" y="175895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7209" name="Rectangle 41"/>
          <p:cNvSpPr>
            <a:spLocks noChangeArrowheads="1"/>
          </p:cNvSpPr>
          <p:nvPr/>
        </p:nvSpPr>
        <p:spPr bwMode="auto">
          <a:xfrm>
            <a:off x="4724400" y="1743075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7210" name="Rectangle 42"/>
          <p:cNvSpPr>
            <a:spLocks noChangeArrowheads="1"/>
          </p:cNvSpPr>
          <p:nvPr/>
        </p:nvSpPr>
        <p:spPr bwMode="auto">
          <a:xfrm>
            <a:off x="3124200" y="2178050"/>
            <a:ext cx="377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7211" name="Rectangle 43"/>
          <p:cNvSpPr>
            <a:spLocks noChangeArrowheads="1"/>
          </p:cNvSpPr>
          <p:nvPr/>
        </p:nvSpPr>
        <p:spPr bwMode="auto">
          <a:xfrm>
            <a:off x="457200" y="3886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7212" name="Rectangle 44"/>
          <p:cNvSpPr>
            <a:spLocks noChangeArrowheads="1"/>
          </p:cNvSpPr>
          <p:nvPr/>
        </p:nvSpPr>
        <p:spPr bwMode="auto">
          <a:xfrm>
            <a:off x="6248400" y="2182813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7213" name="Rectangle 45"/>
          <p:cNvSpPr>
            <a:spLocks noChangeArrowheads="1"/>
          </p:cNvSpPr>
          <p:nvPr/>
        </p:nvSpPr>
        <p:spPr bwMode="auto">
          <a:xfrm>
            <a:off x="1447800" y="2590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7215" name="Rectangle 47"/>
          <p:cNvSpPr>
            <a:spLocks noChangeArrowheads="1"/>
          </p:cNvSpPr>
          <p:nvPr/>
        </p:nvSpPr>
        <p:spPr bwMode="auto">
          <a:xfrm>
            <a:off x="4704758" y="2582070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7216" name="Rectangle 48"/>
          <p:cNvSpPr>
            <a:spLocks noChangeArrowheads="1"/>
          </p:cNvSpPr>
          <p:nvPr/>
        </p:nvSpPr>
        <p:spPr bwMode="auto">
          <a:xfrm>
            <a:off x="5334000" y="3429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7217" name="Rectangle 49"/>
          <p:cNvSpPr>
            <a:spLocks noChangeArrowheads="1"/>
          </p:cNvSpPr>
          <p:nvPr/>
        </p:nvSpPr>
        <p:spPr bwMode="auto">
          <a:xfrm>
            <a:off x="6096000" y="3429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7218" name="Rectangle 50"/>
          <p:cNvSpPr>
            <a:spLocks noChangeArrowheads="1"/>
          </p:cNvSpPr>
          <p:nvPr/>
        </p:nvSpPr>
        <p:spPr bwMode="auto">
          <a:xfrm>
            <a:off x="2286000" y="3886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7219" name="Rectangle 51"/>
          <p:cNvSpPr>
            <a:spLocks noChangeArrowheads="1"/>
          </p:cNvSpPr>
          <p:nvPr/>
        </p:nvSpPr>
        <p:spPr bwMode="auto">
          <a:xfrm>
            <a:off x="2895600" y="29718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5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/>
      <p:bldP spid="7208" grpId="0"/>
      <p:bldP spid="7209" grpId="0"/>
      <p:bldP spid="7210" grpId="0"/>
      <p:bldP spid="7211" grpId="0"/>
      <p:bldP spid="7212" grpId="0"/>
      <p:bldP spid="7213" grpId="0"/>
      <p:bldP spid="7215" grpId="0"/>
      <p:bldP spid="7216" grpId="0"/>
      <p:bldP spid="7217" grpId="0"/>
      <p:bldP spid="7218" grpId="0"/>
      <p:bldP spid="72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262063"/>
          </a:xfrm>
          <a:solidFill>
            <a:srgbClr val="CCFF33"/>
          </a:solidFill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Arial" charset="0"/>
                <a:cs typeface="Times New Roman" pitchFamily="18" charset="0"/>
              </a:rPr>
              <a:t/>
            </a:r>
            <a:br>
              <a:rPr lang="en-US" sz="2000" b="1" dirty="0">
                <a:latin typeface="Arial" charset="0"/>
                <a:cs typeface="Times New Roman" pitchFamily="18" charset="0"/>
              </a:rPr>
            </a:br>
            <a:r>
              <a:rPr lang="en-US" sz="2800" b="1" dirty="0">
                <a:latin typeface="Arial" charset="0"/>
                <a:cs typeface="Times New Roman" pitchFamily="18" charset="0"/>
              </a:rPr>
              <a:t/>
            </a:r>
            <a:br>
              <a:rPr lang="en-US" sz="2800" b="1" dirty="0">
                <a:latin typeface="Arial" charset="0"/>
                <a:cs typeface="Times New Roman" pitchFamily="18" charset="0"/>
              </a:rPr>
            </a:br>
            <a:endParaRPr lang="en-US" sz="2800" b="1" dirty="0">
              <a:latin typeface="Arial" charset="0"/>
              <a:cs typeface="Times New Roman" pitchFamily="18" charset="0"/>
            </a:endParaRPr>
          </a:p>
        </p:txBody>
      </p:sp>
      <p:sp>
        <p:nvSpPr>
          <p:cNvPr id="5" name="Text Box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86000"/>
            <a:ext cx="6400800" cy="4032250"/>
          </a:xfrm>
        </p:spPr>
        <p:txBody>
          <a:bodyPr>
            <a:spAutoFit/>
          </a:bodyPr>
          <a:lstStyle/>
          <a:p>
            <a:pPr eaLnBrk="1" hangingPunct="1">
              <a:buFont typeface="Wingdings" pitchFamily="2" charset="2"/>
              <a:buChar char="v"/>
            </a:pPr>
            <a:r>
              <a:rPr lang="en-US" dirty="0">
                <a:solidFill>
                  <a:srgbClr val="898989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Arial" charset="0"/>
              </a:rPr>
              <a:t>Trong</a:t>
            </a:r>
            <a:r>
              <a:rPr lang="en-US" dirty="0">
                <a:solidFill>
                  <a:srgbClr val="898989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Arial" charset="0"/>
              </a:rPr>
              <a:t>các</a:t>
            </a:r>
            <a:r>
              <a:rPr lang="en-US" dirty="0">
                <a:solidFill>
                  <a:srgbClr val="898989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Arial" charset="0"/>
              </a:rPr>
              <a:t>từ</a:t>
            </a:r>
            <a:r>
              <a:rPr lang="en-US" dirty="0">
                <a:solidFill>
                  <a:srgbClr val="898989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Arial" charset="0"/>
              </a:rPr>
              <a:t>sau</a:t>
            </a:r>
            <a:r>
              <a:rPr lang="en-US" dirty="0">
                <a:solidFill>
                  <a:srgbClr val="898989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Arial" charset="0"/>
              </a:rPr>
              <a:t>từ</a:t>
            </a:r>
            <a:r>
              <a:rPr lang="en-US" dirty="0">
                <a:solidFill>
                  <a:srgbClr val="898989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Arial" charset="0"/>
              </a:rPr>
              <a:t>nào</a:t>
            </a:r>
            <a:r>
              <a:rPr lang="en-US" dirty="0">
                <a:solidFill>
                  <a:srgbClr val="898989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Arial" charset="0"/>
              </a:rPr>
              <a:t>viết</a:t>
            </a:r>
            <a:r>
              <a:rPr lang="en-US" dirty="0">
                <a:solidFill>
                  <a:srgbClr val="898989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Arial" charset="0"/>
              </a:rPr>
              <a:t>đ</a:t>
            </a:r>
            <a:r>
              <a:rPr lang="en-US" dirty="0" err="1">
                <a:solidFill>
                  <a:srgbClr val="898989"/>
                </a:solidFill>
                <a:latin typeface="Arial" charset="0"/>
                <a:cs typeface="Times New Roman" pitchFamily="18" charset="0"/>
              </a:rPr>
              <a:t>úng</a:t>
            </a:r>
            <a:r>
              <a:rPr lang="en-US" dirty="0">
                <a:solidFill>
                  <a:srgbClr val="898989"/>
                </a:solidFill>
                <a:latin typeface="Arial" charset="0"/>
              </a:rPr>
              <a:t>:</a:t>
            </a:r>
          </a:p>
          <a:p>
            <a:pPr eaLnBrk="1" hangingPunct="1">
              <a:buFontTx/>
              <a:buChar char="•"/>
            </a:pPr>
            <a:r>
              <a:rPr lang="en-US" dirty="0">
                <a:solidFill>
                  <a:srgbClr val="898989"/>
                </a:solidFill>
                <a:latin typeface="Arial" charset="0"/>
              </a:rPr>
              <a:t>   a/  </a:t>
            </a:r>
            <a:r>
              <a:rPr lang="en-US" dirty="0" err="1">
                <a:solidFill>
                  <a:srgbClr val="898989"/>
                </a:solidFill>
                <a:latin typeface="HP001 4 hàng" pitchFamily="34" charset="0"/>
                <a:cs typeface="Times New Roman" pitchFamily="18" charset="0"/>
              </a:rPr>
              <a:t>v</a:t>
            </a:r>
            <a:r>
              <a:rPr lang="en-US" dirty="0" err="1">
                <a:solidFill>
                  <a:srgbClr val="898989"/>
                </a:solidFill>
                <a:latin typeface="Arial" charset="0"/>
                <a:cs typeface="Times New Roman" pitchFamily="18" charset="0"/>
              </a:rPr>
              <a:t>ân</a:t>
            </a:r>
            <a:r>
              <a:rPr lang="en-US" dirty="0">
                <a:solidFill>
                  <a:srgbClr val="898989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Arial" charset="0"/>
                <a:cs typeface="Times New Roman" pitchFamily="18" charset="0"/>
              </a:rPr>
              <a:t>lời</a:t>
            </a:r>
            <a:endParaRPr lang="en-US" dirty="0">
              <a:solidFill>
                <a:srgbClr val="898989"/>
              </a:solidFill>
              <a:latin typeface="Arial" charset="0"/>
            </a:endParaRPr>
          </a:p>
          <a:p>
            <a:pPr eaLnBrk="1" hangingPunct="1">
              <a:buFontTx/>
              <a:buChar char="•"/>
            </a:pPr>
            <a:r>
              <a:rPr lang="en-US" dirty="0">
                <a:solidFill>
                  <a:srgbClr val="898989"/>
                </a:solidFill>
                <a:latin typeface="Arial" charset="0"/>
              </a:rPr>
              <a:t>   b/  </a:t>
            </a:r>
            <a:r>
              <a:rPr lang="en-US" dirty="0" err="1">
                <a:solidFill>
                  <a:srgbClr val="898989"/>
                </a:solidFill>
                <a:latin typeface="HP001 4 hàng" pitchFamily="34" charset="0"/>
              </a:rPr>
              <a:t>d</a:t>
            </a:r>
            <a:r>
              <a:rPr lang="en-US" dirty="0" err="1">
                <a:solidFill>
                  <a:srgbClr val="898989"/>
                </a:solidFill>
                <a:latin typeface="Arial" charset="0"/>
              </a:rPr>
              <a:t>ân</a:t>
            </a:r>
            <a:r>
              <a:rPr lang="en-US" dirty="0">
                <a:solidFill>
                  <a:srgbClr val="898989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Arial" charset="0"/>
              </a:rPr>
              <a:t>lời</a:t>
            </a:r>
            <a:endParaRPr lang="en-US" dirty="0">
              <a:solidFill>
                <a:srgbClr val="898989"/>
              </a:solidFill>
              <a:latin typeface="Arial" charset="0"/>
            </a:endParaRPr>
          </a:p>
          <a:p>
            <a:pPr eaLnBrk="1" hangingPunct="1">
              <a:buFontTx/>
              <a:buChar char="•"/>
            </a:pPr>
            <a:r>
              <a:rPr lang="en-US" dirty="0">
                <a:solidFill>
                  <a:srgbClr val="898989"/>
                </a:solidFill>
                <a:latin typeface="Arial" charset="0"/>
              </a:rPr>
              <a:t>     c/  </a:t>
            </a:r>
            <a:r>
              <a:rPr lang="en-US" dirty="0" err="1">
                <a:solidFill>
                  <a:srgbClr val="898989"/>
                </a:solidFill>
                <a:latin typeface="HP001 4 hàng" pitchFamily="34" charset="0"/>
                <a:cs typeface="Times New Roman" pitchFamily="18" charset="0"/>
              </a:rPr>
              <a:t>v</a:t>
            </a:r>
            <a:r>
              <a:rPr lang="en-US" dirty="0" err="1">
                <a:solidFill>
                  <a:srgbClr val="898989"/>
                </a:solidFill>
                <a:latin typeface="Arial" charset="0"/>
                <a:cs typeface="Times New Roman" pitchFamily="18" charset="0"/>
              </a:rPr>
              <a:t>âng</a:t>
            </a:r>
            <a:r>
              <a:rPr lang="en-US" dirty="0">
                <a:solidFill>
                  <a:srgbClr val="898989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898989"/>
                </a:solidFill>
                <a:latin typeface="Arial" charset="0"/>
                <a:cs typeface="Times New Roman" pitchFamily="18" charset="0"/>
              </a:rPr>
              <a:t>lời</a:t>
            </a:r>
            <a:endParaRPr lang="en-US" dirty="0">
              <a:solidFill>
                <a:srgbClr val="898989"/>
              </a:solidFill>
              <a:latin typeface="Arial" charset="0"/>
            </a:endParaRPr>
          </a:p>
          <a:p>
            <a:pPr eaLnBrk="1" hangingPunct="1">
              <a:buFontTx/>
              <a:buChar char="•"/>
            </a:pPr>
            <a:endParaRPr lang="en-US" dirty="0">
              <a:solidFill>
                <a:srgbClr val="898989"/>
              </a:solidFill>
              <a:latin typeface="Arial" charset="0"/>
            </a:endParaRPr>
          </a:p>
          <a:p>
            <a:pPr eaLnBrk="1" hangingPunct="1">
              <a:buFontTx/>
              <a:buChar char="•"/>
            </a:pPr>
            <a:r>
              <a:rPr lang="en-US" dirty="0">
                <a:solidFill>
                  <a:srgbClr val="898989"/>
                </a:solidFill>
                <a:latin typeface="Arial" charset="0"/>
              </a:rPr>
              <a:t>   </a:t>
            </a:r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533400" y="1219200"/>
            <a:ext cx="217444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u="sng" dirty="0" err="1">
                <a:solidFill>
                  <a:srgbClr val="FF0000"/>
                </a:solidFill>
                <a:latin typeface="HP001 4 hàng" pitchFamily="34" charset="0"/>
              </a:rPr>
              <a:t>Củng</a:t>
            </a:r>
            <a:r>
              <a:rPr lang="en-US" sz="4400" b="1" u="sng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400" b="1" u="sng" dirty="0" err="1">
                <a:solidFill>
                  <a:srgbClr val="FF0000"/>
                </a:solidFill>
                <a:latin typeface="HP001 4 hàng" pitchFamily="34" charset="0"/>
              </a:rPr>
              <a:t>cố</a:t>
            </a:r>
            <a:r>
              <a:rPr lang="en-US" sz="3600" b="1" u="sng" dirty="0">
                <a:solidFill>
                  <a:srgbClr val="FF0000"/>
                </a:solidFill>
              </a:rPr>
              <a:t>: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3810000" y="4495800"/>
            <a:ext cx="274565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/>
              <a:t>c/  </a:t>
            </a:r>
            <a:r>
              <a:rPr lang="en-US" sz="3200" dirty="0" err="1">
                <a:solidFill>
                  <a:srgbClr val="FF3300"/>
                </a:solidFill>
                <a:latin typeface="HP001 4 hàng" pitchFamily="34" charset="0"/>
                <a:cs typeface="Times New Roman" pitchFamily="18" charset="0"/>
              </a:rPr>
              <a:t>vâng</a:t>
            </a:r>
            <a:r>
              <a:rPr lang="en-US" sz="3200" dirty="0">
                <a:solidFill>
                  <a:srgbClr val="FF330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3300"/>
                </a:solidFill>
                <a:latin typeface="HP001 4 hàng" pitchFamily="34" charset="0"/>
                <a:cs typeface="Times New Roman" pitchFamily="18" charset="0"/>
              </a:rPr>
              <a:t>lời</a:t>
            </a:r>
            <a:endParaRPr lang="en-US" sz="3200" dirty="0">
              <a:solidFill>
                <a:srgbClr val="FF330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456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HP001 4 hàng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 Linh Nhan</dc:creator>
  <cp:lastModifiedBy>ASUS</cp:lastModifiedBy>
  <cp:revision>80</cp:revision>
  <dcterms:created xsi:type="dcterms:W3CDTF">2011-04-04T06:49:12Z</dcterms:created>
  <dcterms:modified xsi:type="dcterms:W3CDTF">2022-05-06T15:33:36Z</dcterms:modified>
</cp:coreProperties>
</file>