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6" r:id="rId2"/>
    <p:sldId id="308" r:id="rId3"/>
    <p:sldId id="257" r:id="rId4"/>
    <p:sldId id="305" r:id="rId5"/>
    <p:sldId id="295" r:id="rId6"/>
    <p:sldId id="298" r:id="rId7"/>
    <p:sldId id="288" r:id="rId8"/>
    <p:sldId id="299" r:id="rId9"/>
    <p:sldId id="300" r:id="rId10"/>
    <p:sldId id="301" r:id="rId11"/>
    <p:sldId id="302" r:id="rId12"/>
    <p:sldId id="303" r:id="rId13"/>
    <p:sldId id="304" r:id="rId14"/>
    <p:sldId id="268" r:id="rId15"/>
    <p:sldId id="289" r:id="rId16"/>
    <p:sldId id="309" r:id="rId17"/>
    <p:sldId id="293" r:id="rId18"/>
    <p:sldId id="292" r:id="rId19"/>
    <p:sldId id="261" r:id="rId20"/>
    <p:sldId id="262" r:id="rId21"/>
    <p:sldId id="263" r:id="rId22"/>
    <p:sldId id="278" r:id="rId23"/>
    <p:sldId id="282" r:id="rId24"/>
  </p:sldIdLst>
  <p:sldSz cx="9144000" cy="5143500" type="screen16x9"/>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8840A"/>
    <a:srgbClr val="FF00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37" y="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2FCE12-9839-4859-ADCD-CBE860C1E322}" type="datetimeFigureOut">
              <a:rPr lang="en-US"/>
              <a:pPr>
                <a:defRPr/>
              </a:pPr>
              <a:t>1/17/2022</a:t>
            </a:fld>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D764A5F6-3218-403D-89C3-6B869AD2B918}" type="slidenum">
              <a:rPr lang="en-US"/>
              <a:pPr/>
              <a:t>‹#›</a:t>
            </a:fld>
            <a:endParaRPr lang="en-US"/>
          </a:p>
        </p:txBody>
      </p:sp>
    </p:spTree>
    <p:extLst>
      <p:ext uri="{BB962C8B-B14F-4D97-AF65-F5344CB8AC3E}">
        <p14:creationId xmlns:p14="http://schemas.microsoft.com/office/powerpoint/2010/main" val="3530142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8B122A84-7B04-4CE1-8F49-18A1F3CBB5DE}"/>
              </a:ext>
            </a:extLst>
          </p:cNvPr>
          <p:cNvSpPr>
            <a:spLocks noGrp="1" noRot="1" noChangeAspect="1" noChangeArrowheads="1" noTextEdit="1"/>
          </p:cNvSpPr>
          <p:nvPr>
            <p:ph type="sldImg"/>
          </p:nvPr>
        </p:nvSpPr>
        <p:spPr>
          <a:xfrm>
            <a:off x="244475" y="1431925"/>
            <a:ext cx="6869113" cy="3865563"/>
          </a:xfrm>
          <a:ln/>
        </p:spPr>
      </p:sp>
      <p:sp>
        <p:nvSpPr>
          <p:cNvPr id="49155" name="备注占位符 2">
            <a:extLst>
              <a:ext uri="{FF2B5EF4-FFF2-40B4-BE49-F238E27FC236}">
                <a16:creationId xmlns:a16="http://schemas.microsoft.com/office/drawing/2014/main" id="{D5DC1DE3-EB41-4371-BA1F-76FAFE25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cs typeface="等线" panose="02010600030101010101" pitchFamily="2" charset="-122"/>
            </a:endParaRPr>
          </a:p>
        </p:txBody>
      </p:sp>
      <p:sp>
        <p:nvSpPr>
          <p:cNvPr id="49156" name="灯片编号占位符 3">
            <a:extLst>
              <a:ext uri="{FF2B5EF4-FFF2-40B4-BE49-F238E27FC236}">
                <a16:creationId xmlns:a16="http://schemas.microsoft.com/office/drawing/2014/main" id="{A6C8EC8B-589A-4914-920B-DF8068361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780987-6477-4469-B660-D4C03254036C}" type="slidenum">
              <a:rPr lang="zh-CN" altLang="en-US" smtClean="0">
                <a:solidFill>
                  <a:srgbClr val="000000"/>
                </a:solidFill>
                <a:latin typeface="Arial" panose="020B0604020202020204" pitchFamily="34" charset="0"/>
                <a:cs typeface="等线" panose="02010600030101010101" pitchFamily="2" charset="-122"/>
              </a:rPr>
              <a:pPr fontAlgn="base">
                <a:spcBef>
                  <a:spcPct val="0"/>
                </a:spcBef>
                <a:spcAft>
                  <a:spcPct val="0"/>
                </a:spcAft>
              </a:pPr>
              <a:t>4</a:t>
            </a:fld>
            <a:endParaRPr lang="zh-CN" altLang="en-US">
              <a:solidFill>
                <a:srgbClr val="000000"/>
              </a:solidFill>
              <a:latin typeface="Arial" panose="020B0604020202020204" pitchFamily="34" charset="0"/>
              <a:cs typeface="等线" panose="02010600030101010101" pitchFamily="2" charset="-122"/>
            </a:endParaRPr>
          </a:p>
        </p:txBody>
      </p:sp>
    </p:spTree>
    <p:extLst>
      <p:ext uri="{BB962C8B-B14F-4D97-AF65-F5344CB8AC3E}">
        <p14:creationId xmlns:p14="http://schemas.microsoft.com/office/powerpoint/2010/main" val="309949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e4b7ac326b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e4b7ac32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80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983A7D9-4761-4AA7-B6B3-67160DBF25A9}" type="slidenum">
              <a:rPr lang="en-US" altLang="vi-VN"/>
              <a:pPr/>
              <a:t>‹#›</a:t>
            </a:fld>
            <a:endParaRPr lang="en-US" altLang="vi-VN"/>
          </a:p>
        </p:txBody>
      </p:sp>
    </p:spTree>
    <p:extLst>
      <p:ext uri="{BB962C8B-B14F-4D97-AF65-F5344CB8AC3E}">
        <p14:creationId xmlns:p14="http://schemas.microsoft.com/office/powerpoint/2010/main" val="11114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57261A81-371E-421E-9290-7227717371D5}" type="slidenum">
              <a:rPr lang="en-US" altLang="vi-VN"/>
              <a:pPr/>
              <a:t>‹#›</a:t>
            </a:fld>
            <a:endParaRPr lang="en-US" altLang="vi-VN"/>
          </a:p>
        </p:txBody>
      </p:sp>
    </p:spTree>
    <p:extLst>
      <p:ext uri="{BB962C8B-B14F-4D97-AF65-F5344CB8AC3E}">
        <p14:creationId xmlns:p14="http://schemas.microsoft.com/office/powerpoint/2010/main" val="174931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87EB440-9FC7-41F5-A51F-2C6544A7B30D}" type="slidenum">
              <a:rPr lang="en-US" altLang="vi-VN"/>
              <a:pPr/>
              <a:t>‹#›</a:t>
            </a:fld>
            <a:endParaRPr lang="en-US" altLang="vi-VN"/>
          </a:p>
        </p:txBody>
      </p:sp>
    </p:spTree>
    <p:extLst>
      <p:ext uri="{BB962C8B-B14F-4D97-AF65-F5344CB8AC3E}">
        <p14:creationId xmlns:p14="http://schemas.microsoft.com/office/powerpoint/2010/main" val="35652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388101" y="3053214"/>
            <a:ext cx="6367800" cy="8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8" name="Google Shape;228;p8"/>
          <p:cNvSpPr/>
          <p:nvPr/>
        </p:nvSpPr>
        <p:spPr>
          <a:xfrm>
            <a:off x="2384700" y="1844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8"/>
          <p:cNvGrpSpPr/>
          <p:nvPr/>
        </p:nvGrpSpPr>
        <p:grpSpPr>
          <a:xfrm>
            <a:off x="6281876" y="191788"/>
            <a:ext cx="287725" cy="219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 name="Google Shape;233;p8"/>
          <p:cNvGrpSpPr/>
          <p:nvPr/>
        </p:nvGrpSpPr>
        <p:grpSpPr>
          <a:xfrm>
            <a:off x="8234426" y="259326"/>
            <a:ext cx="464175" cy="83950"/>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7" name="Google Shape;237;p8"/>
          <p:cNvSpPr/>
          <p:nvPr/>
        </p:nvSpPr>
        <p:spPr>
          <a:xfrm>
            <a:off x="713688" y="39622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011051" y="793051"/>
            <a:ext cx="835700" cy="4766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 name="Google Shape;239;p8"/>
          <p:cNvGrpSpPr/>
          <p:nvPr/>
        </p:nvGrpSpPr>
        <p:grpSpPr>
          <a:xfrm>
            <a:off x="135075" y="1211239"/>
            <a:ext cx="338350" cy="443675"/>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246;p8"/>
          <p:cNvSpPr/>
          <p:nvPr/>
        </p:nvSpPr>
        <p:spPr>
          <a:xfrm>
            <a:off x="8698600" y="19262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182164" y="2489789"/>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8" name="Google Shape;248;p8"/>
          <p:cNvGrpSpPr/>
          <p:nvPr/>
        </p:nvGrpSpPr>
        <p:grpSpPr>
          <a:xfrm>
            <a:off x="8622876" y="2816525"/>
            <a:ext cx="287725" cy="219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2" name="Google Shape;252;p8"/>
          <p:cNvSpPr/>
          <p:nvPr/>
        </p:nvSpPr>
        <p:spPr>
          <a:xfrm>
            <a:off x="426364" y="3623189"/>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8332425" y="389887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6411276"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7" name="Google Shape;257;p8"/>
          <p:cNvGrpSpPr/>
          <p:nvPr/>
        </p:nvGrpSpPr>
        <p:grpSpPr>
          <a:xfrm>
            <a:off x="2217500" y="4850100"/>
            <a:ext cx="464175" cy="83950"/>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55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10575" y="2768587"/>
            <a:ext cx="38424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1649025" y="1709287"/>
            <a:ext cx="1152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510575" y="3311495"/>
            <a:ext cx="3362400" cy="5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3127851" y="65725"/>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126" y="2284051"/>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3"/>
          <p:cNvGrpSpPr/>
          <p:nvPr/>
        </p:nvGrpSpPr>
        <p:grpSpPr>
          <a:xfrm>
            <a:off x="6253301" y="299075"/>
            <a:ext cx="287725" cy="219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3"/>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 name="Google Shape;75;p3"/>
          <p:cNvGrpSpPr/>
          <p:nvPr/>
        </p:nvGrpSpPr>
        <p:grpSpPr>
          <a:xfrm>
            <a:off x="610326" y="4099588"/>
            <a:ext cx="287725" cy="219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oogle Shape;79;p3"/>
          <p:cNvSpPr/>
          <p:nvPr/>
        </p:nvSpPr>
        <p:spPr>
          <a:xfrm>
            <a:off x="8834875" y="28894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oogle Shape;80;p3"/>
          <p:cNvGrpSpPr/>
          <p:nvPr/>
        </p:nvGrpSpPr>
        <p:grpSpPr>
          <a:xfrm>
            <a:off x="8574639" y="915839"/>
            <a:ext cx="338350" cy="443675"/>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3"/>
          <p:cNvGrpSpPr/>
          <p:nvPr/>
        </p:nvGrpSpPr>
        <p:grpSpPr>
          <a:xfrm>
            <a:off x="2217500" y="4850100"/>
            <a:ext cx="464175" cy="83950"/>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3"/>
          <p:cNvSpPr/>
          <p:nvPr/>
        </p:nvSpPr>
        <p:spPr>
          <a:xfrm>
            <a:off x="8234421" y="3974526"/>
            <a:ext cx="678568" cy="387008"/>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42551" y="259326"/>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93;p3"/>
          <p:cNvGrpSpPr/>
          <p:nvPr/>
        </p:nvGrpSpPr>
        <p:grpSpPr>
          <a:xfrm>
            <a:off x="8234426" y="259326"/>
            <a:ext cx="464175" cy="83950"/>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3"/>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98;p3"/>
          <p:cNvGrpSpPr/>
          <p:nvPr/>
        </p:nvGrpSpPr>
        <p:grpSpPr>
          <a:xfrm>
            <a:off x="952457" y="597324"/>
            <a:ext cx="894679" cy="841796"/>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Google Shape;101;p3"/>
          <p:cNvSpPr/>
          <p:nvPr/>
        </p:nvSpPr>
        <p:spPr>
          <a:xfrm>
            <a:off x="6935151"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1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7D9A6627-0326-404B-BCD1-F44B037DC7E4}" type="slidenum">
              <a:rPr lang="en-US" altLang="vi-VN"/>
              <a:pPr/>
              <a:t>‹#›</a:t>
            </a:fld>
            <a:endParaRPr lang="en-US" altLang="vi-VN"/>
          </a:p>
        </p:txBody>
      </p:sp>
    </p:spTree>
    <p:extLst>
      <p:ext uri="{BB962C8B-B14F-4D97-AF65-F5344CB8AC3E}">
        <p14:creationId xmlns:p14="http://schemas.microsoft.com/office/powerpoint/2010/main" val="42872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D3592FD-64FF-4C88-9476-8482BBB2CCFB}" type="slidenum">
              <a:rPr lang="en-US" altLang="vi-VN"/>
              <a:pPr/>
              <a:t>‹#›</a:t>
            </a:fld>
            <a:endParaRPr lang="en-US" altLang="vi-VN"/>
          </a:p>
        </p:txBody>
      </p:sp>
    </p:spTree>
    <p:extLst>
      <p:ext uri="{BB962C8B-B14F-4D97-AF65-F5344CB8AC3E}">
        <p14:creationId xmlns:p14="http://schemas.microsoft.com/office/powerpoint/2010/main" val="119274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1B5633DB-F6BF-4753-A9B3-9DC71BD6D345}" type="slidenum">
              <a:rPr lang="en-US" altLang="vi-VN"/>
              <a:pPr/>
              <a:t>‹#›</a:t>
            </a:fld>
            <a:endParaRPr lang="en-US" altLang="vi-VN"/>
          </a:p>
        </p:txBody>
      </p:sp>
    </p:spTree>
    <p:extLst>
      <p:ext uri="{BB962C8B-B14F-4D97-AF65-F5344CB8AC3E}">
        <p14:creationId xmlns:p14="http://schemas.microsoft.com/office/powerpoint/2010/main" val="31086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B9BF217A-7A42-4889-9D50-A00D1F91523B}" type="slidenum">
              <a:rPr lang="en-US" altLang="vi-VN"/>
              <a:pPr/>
              <a:t>‹#›</a:t>
            </a:fld>
            <a:endParaRPr lang="en-US" altLang="vi-VN"/>
          </a:p>
        </p:txBody>
      </p:sp>
    </p:spTree>
    <p:extLst>
      <p:ext uri="{BB962C8B-B14F-4D97-AF65-F5344CB8AC3E}">
        <p14:creationId xmlns:p14="http://schemas.microsoft.com/office/powerpoint/2010/main" val="31283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1D155AEB-1B96-457C-AEC9-1631C962CE8C}" type="slidenum">
              <a:rPr lang="en-US" altLang="vi-VN"/>
              <a:pPr/>
              <a:t>‹#›</a:t>
            </a:fld>
            <a:endParaRPr lang="en-US" altLang="vi-VN"/>
          </a:p>
        </p:txBody>
      </p:sp>
    </p:spTree>
    <p:extLst>
      <p:ext uri="{BB962C8B-B14F-4D97-AF65-F5344CB8AC3E}">
        <p14:creationId xmlns:p14="http://schemas.microsoft.com/office/powerpoint/2010/main" val="4140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6EBD685D-DC26-4899-9926-5B761D563BBE}" type="slidenum">
              <a:rPr lang="en-US" altLang="vi-VN"/>
              <a:pPr/>
              <a:t>‹#›</a:t>
            </a:fld>
            <a:endParaRPr lang="en-US" altLang="vi-VN"/>
          </a:p>
        </p:txBody>
      </p:sp>
    </p:spTree>
    <p:extLst>
      <p:ext uri="{BB962C8B-B14F-4D97-AF65-F5344CB8AC3E}">
        <p14:creationId xmlns:p14="http://schemas.microsoft.com/office/powerpoint/2010/main" val="30952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2EC06615-4BBE-4BE8-A4AF-5F99F5068739}" type="slidenum">
              <a:rPr lang="en-US" altLang="vi-VN"/>
              <a:pPr/>
              <a:t>‹#›</a:t>
            </a:fld>
            <a:endParaRPr lang="en-US" altLang="vi-VN"/>
          </a:p>
        </p:txBody>
      </p:sp>
    </p:spTree>
    <p:extLst>
      <p:ext uri="{BB962C8B-B14F-4D97-AF65-F5344CB8AC3E}">
        <p14:creationId xmlns:p14="http://schemas.microsoft.com/office/powerpoint/2010/main" val="307079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49C691C-8F75-4521-AE45-DA5B6AC3B1AC}" type="slidenum">
              <a:rPr lang="en-US" altLang="vi-VN"/>
              <a:pPr/>
              <a:t>‹#›</a:t>
            </a:fld>
            <a:endParaRPr lang="en-US" altLang="vi-VN"/>
          </a:p>
        </p:txBody>
      </p:sp>
    </p:spTree>
    <p:extLst>
      <p:ext uri="{BB962C8B-B14F-4D97-AF65-F5344CB8AC3E}">
        <p14:creationId xmlns:p14="http://schemas.microsoft.com/office/powerpoint/2010/main" val="3601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A6A817-D542-4035-BC31-B227ABF93E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BE25396-9463-482F-B337-4D39ECD60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5" name="图片 8">
            <a:extLst>
              <a:ext uri="{FF2B5EF4-FFF2-40B4-BE49-F238E27FC236}">
                <a16:creationId xmlns:a16="http://schemas.microsoft.com/office/drawing/2014/main" id="{D0B79EFE-E0C2-4249-9912-98FFF0567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63" r="65568"/>
          <a:stretch/>
        </p:blipFill>
        <p:spPr>
          <a:xfrm>
            <a:off x="400051" y="1213083"/>
            <a:ext cx="3392924" cy="3930418"/>
          </a:xfrm>
          <a:prstGeom prst="rect">
            <a:avLst/>
          </a:prstGeom>
        </p:spPr>
      </p:pic>
      <p:sp>
        <p:nvSpPr>
          <p:cNvPr id="8" name="TextBox 12">
            <a:extLst>
              <a:ext uri="{FF2B5EF4-FFF2-40B4-BE49-F238E27FC236}">
                <a16:creationId xmlns:a16="http://schemas.microsoft.com/office/drawing/2014/main" id="{2BA17B34-E1C3-415B-9356-234BE3978877}"/>
              </a:ext>
            </a:extLst>
          </p:cNvPr>
          <p:cNvSpPr txBox="1"/>
          <p:nvPr/>
        </p:nvSpPr>
        <p:spPr>
          <a:xfrm>
            <a:off x="2856039" y="1248311"/>
            <a:ext cx="5975649" cy="1323439"/>
          </a:xfrm>
          <a:prstGeom prst="rect">
            <a:avLst/>
          </a:prstGeom>
          <a:noFill/>
        </p:spPr>
        <p:txBody>
          <a:bodyPr wrap="square">
            <a:spAutoFit/>
          </a:bodyPr>
          <a:lstStyle/>
          <a:p>
            <a:pPr algn="ctr"/>
            <a:r>
              <a:rPr lang="en-US" altLang="zh-CN" sz="4000" dirty="0">
                <a:solidFill>
                  <a:srgbClr val="18894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TẬP ĐỌC – KỂ CHUYỆN</a:t>
            </a:r>
          </a:p>
          <a:p>
            <a:pPr algn="ctr"/>
            <a:r>
              <a:rPr lang="en-US" altLang="zh-CN" sz="4000" b="1" dirty="0">
                <a:solidFill>
                  <a:srgbClr val="FFC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HAI BÀ TRƯNG</a:t>
            </a:r>
            <a:endParaRPr lang="zh-CN" altLang="en-US" sz="4000" b="1" dirty="0">
              <a:solidFill>
                <a:srgbClr val="FFC000"/>
              </a:solidFill>
              <a:effectLst>
                <a:outerShdw blurRad="38100" dist="38100" dir="2700000" algn="tl">
                  <a:srgbClr val="000000">
                    <a:alpha val="43137"/>
                  </a:srgbClr>
                </a:outerShdw>
              </a:effectLst>
              <a:latin typeface="Cambria" panose="02040503050406030204" pitchFamily="18" charset="0"/>
              <a:ea typeface="字魂6号-日记插画体" panose="00000500000000000000" pitchFamily="2" charset="-122"/>
              <a:cs typeface="Arial" panose="020B0604020202020204" pitchFamily="34" charset="0"/>
            </a:endParaRPr>
          </a:p>
        </p:txBody>
      </p:sp>
    </p:spTree>
    <p:extLst>
      <p:ext uri="{BB962C8B-B14F-4D97-AF65-F5344CB8AC3E}">
        <p14:creationId xmlns:p14="http://schemas.microsoft.com/office/powerpoint/2010/main" val="355500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683670" y="4098132"/>
            <a:ext cx="371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685783" eaLnBrk="1" hangingPunct="1">
              <a:spcBef>
                <a:spcPct val="50000"/>
              </a:spcBef>
            </a:pPr>
            <a:endParaRPr lang="en-US" altLang="en-US" sz="1800" b="1" i="1">
              <a:solidFill>
                <a:srgbClr val="0000FF"/>
              </a:solidFill>
              <a:latin typeface="Cambria" panose="02040503050406030204" pitchFamily="18" charset="0"/>
              <a:ea typeface="Cambria" panose="02040503050406030204" pitchFamily="18" charset="0"/>
            </a:endParaRPr>
          </a:p>
        </p:txBody>
      </p:sp>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2" name="TextBox 1">
            <a:extLst>
              <a:ext uri="{FF2B5EF4-FFF2-40B4-BE49-F238E27FC236}">
                <a16:creationId xmlns:a16="http://schemas.microsoft.com/office/drawing/2014/main" id="{5F20D78E-0DD3-4168-9672-04DE02B110D2}"/>
              </a:ext>
            </a:extLst>
          </p:cNvPr>
          <p:cNvSpPr txBox="1"/>
          <p:nvPr/>
        </p:nvSpPr>
        <p:spPr>
          <a:xfrm>
            <a:off x="398418" y="588884"/>
            <a:ext cx="8621916" cy="415498"/>
          </a:xfrm>
          <a:prstGeom prst="rect">
            <a:avLst/>
          </a:prstGeom>
          <a:noFill/>
        </p:spPr>
        <p:txBody>
          <a:bodyPr wrap="square" rtlCol="0">
            <a:spAutoFit/>
          </a:bodyPr>
          <a:lstStyle/>
          <a:p>
            <a:r>
              <a:rPr lang="en-US" sz="2100" b="1">
                <a:latin typeface="Cambria" panose="02040503050406030204" pitchFamily="18" charset="0"/>
                <a:ea typeface="Cambria" panose="02040503050406030204" pitchFamily="18" charset="0"/>
              </a:rPr>
              <a:t>Luy Lâu</a:t>
            </a:r>
            <a:r>
              <a:rPr lang="en-US" sz="2100">
                <a:latin typeface="Cambria" panose="02040503050406030204" pitchFamily="18" charset="0"/>
                <a:ea typeface="Cambria" panose="02040503050406030204" pitchFamily="18" charset="0"/>
              </a:rPr>
              <a:t> : Vùng đất nay thuộc huyện Thuận Thành, tỉnh Bắc Ninh</a:t>
            </a:r>
            <a:endParaRPr lang="vi-VN" sz="3300" dirty="0">
              <a:latin typeface="Cambria" panose="02040503050406030204" pitchFamily="18" charset="0"/>
              <a:ea typeface="Cambria" panose="02040503050406030204" pitchFamily="18" charset="0"/>
            </a:endParaRPr>
          </a:p>
        </p:txBody>
      </p:sp>
      <p:pic>
        <p:nvPicPr>
          <p:cNvPr id="8" name="Picture 2" descr="thanhLuy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5" y="2093224"/>
            <a:ext cx="3357350" cy="2518013"/>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Bac_Ninh_in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67" y="1494298"/>
            <a:ext cx="2303117" cy="34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7"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8"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id="{5F20D78E-0DD3-4168-9672-04DE02B110D2}"/>
              </a:ext>
            </a:extLst>
          </p:cNvPr>
          <p:cNvSpPr txBox="1"/>
          <p:nvPr/>
        </p:nvSpPr>
        <p:spPr>
          <a:xfrm>
            <a:off x="398418" y="558177"/>
            <a:ext cx="8621916" cy="507831"/>
          </a:xfrm>
          <a:prstGeom prst="rect">
            <a:avLst/>
          </a:prstGeom>
          <a:noFill/>
        </p:spPr>
        <p:txBody>
          <a:bodyPr wrap="square" rtlCol="0">
            <a:spAutoFit/>
          </a:bodyPr>
          <a:lstStyle/>
          <a:p>
            <a:r>
              <a:rPr lang="vi-VN" sz="2700">
                <a:latin typeface="Cambria" panose="02040503050406030204" pitchFamily="18" charset="0"/>
                <a:ea typeface="Cambria" panose="02040503050406030204" pitchFamily="18" charset="0"/>
              </a:rPr>
              <a:t>-</a:t>
            </a:r>
            <a:r>
              <a:rPr lang="vi-VN" sz="2700" b="1">
                <a:latin typeface="Cambria" panose="02040503050406030204" pitchFamily="18" charset="0"/>
                <a:ea typeface="Cambria" panose="02040503050406030204" pitchFamily="18" charset="0"/>
              </a:rPr>
              <a:t> Trẩy quân</a:t>
            </a:r>
            <a:r>
              <a:rPr lang="vi-VN" sz="2700">
                <a:latin typeface="Cambria" panose="02040503050406030204" pitchFamily="18" charset="0"/>
                <a:ea typeface="Cambria" panose="02040503050406030204" pitchFamily="18" charset="0"/>
              </a:rPr>
              <a:t> : đoàn quân lên đường.</a:t>
            </a:r>
            <a:endParaRPr lang="vi-VN" sz="4050" dirty="0">
              <a:latin typeface="Cambria" panose="02040503050406030204" pitchFamily="18" charset="0"/>
              <a:ea typeface="Cambria" panose="02040503050406030204" pitchFamily="18" charset="0"/>
            </a:endParaRPr>
          </a:p>
        </p:txBody>
      </p:sp>
      <p:pic>
        <p:nvPicPr>
          <p:cNvPr id="5122" name="Picture 2" descr="Dòng nào nói lên khí thế của đoàn quân khởi nghĩa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3" y="1755420"/>
            <a:ext cx="3692462" cy="26240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i Bà Trưng mặc đồ như thế nào khi ra trận ? Đọc truyện 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26" y="1782832"/>
            <a:ext cx="3462123" cy="259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2" name="Picture 16" descr="ao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5" y="1486630"/>
            <a:ext cx="2559809"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7" descr="ao gi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6" y="1486630"/>
            <a:ext cx="2316017"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TextBox 5">
            <a:extLst>
              <a:ext uri="{FF2B5EF4-FFF2-40B4-BE49-F238E27FC236}">
                <a16:creationId xmlns:a16="http://schemas.microsoft.com/office/drawing/2014/main" id="{5F20D78E-0DD3-4168-9672-04DE02B110D2}"/>
              </a:ext>
            </a:extLst>
          </p:cNvPr>
          <p:cNvSpPr txBox="1"/>
          <p:nvPr/>
        </p:nvSpPr>
        <p:spPr>
          <a:xfrm>
            <a:off x="388183" y="589661"/>
            <a:ext cx="8621916" cy="830997"/>
          </a:xfrm>
          <a:prstGeom prst="rect">
            <a:avLst/>
          </a:prstGeom>
          <a:noFill/>
        </p:spPr>
        <p:txBody>
          <a:bodyPr wrap="square" rtlCol="0">
            <a:spAutoFit/>
          </a:bodyPr>
          <a:lstStyle/>
          <a:p>
            <a:r>
              <a:rPr lang="en-US" sz="2400" b="1">
                <a:latin typeface="Cambria" panose="02040503050406030204" pitchFamily="18" charset="0"/>
                <a:ea typeface="Cambria" panose="02040503050406030204" pitchFamily="18" charset="0"/>
              </a:rPr>
              <a:t>Giáp phục: </a:t>
            </a:r>
            <a:r>
              <a:rPr lang="en-US" sz="2400">
                <a:latin typeface="Cambria" panose="02040503050406030204" pitchFamily="18" charset="0"/>
                <a:ea typeface="Cambria" panose="02040503050406030204" pitchFamily="18" charset="0"/>
              </a:rPr>
              <a:t>đồ bằng da hoặc kim loại mặc khi ra trận để che đỡ, bảo vệ thân thể.</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022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anim calcmode="lin" valueType="num">
                                      <p:cBhvr additive="base">
                                        <p:cTn id="7" dur="500" fill="hold"/>
                                        <p:tgtEl>
                                          <p:spTgt spid="162833"/>
                                        </p:tgtEl>
                                        <p:attrNameLst>
                                          <p:attrName>ppt_x</p:attrName>
                                        </p:attrNameLst>
                                      </p:cBhvr>
                                      <p:tavLst>
                                        <p:tav tm="0">
                                          <p:val>
                                            <p:strVal val="#ppt_x"/>
                                          </p:val>
                                        </p:tav>
                                        <p:tav tm="100000">
                                          <p:val>
                                            <p:strVal val="#ppt_x"/>
                                          </p:val>
                                        </p:tav>
                                      </p:tavLst>
                                    </p:anim>
                                    <p:anim calcmode="lin" valueType="num">
                                      <p:cBhvr additive="base">
                                        <p:cTn id="8" dur="500" fill="hold"/>
                                        <p:tgtEl>
                                          <p:spTgt spid="162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2832"/>
                                        </p:tgtEl>
                                        <p:attrNameLst>
                                          <p:attrName>style.visibility</p:attrName>
                                        </p:attrNameLst>
                                      </p:cBhvr>
                                      <p:to>
                                        <p:strVal val="visible"/>
                                      </p:to>
                                    </p:set>
                                    <p:anim calcmode="lin" valueType="num">
                                      <p:cBhvr additive="base">
                                        <p:cTn id="11" dur="500" fill="hold"/>
                                        <p:tgtEl>
                                          <p:spTgt spid="162832"/>
                                        </p:tgtEl>
                                        <p:attrNameLst>
                                          <p:attrName>ppt_x</p:attrName>
                                        </p:attrNameLst>
                                      </p:cBhvr>
                                      <p:tavLst>
                                        <p:tav tm="0">
                                          <p:val>
                                            <p:strVal val="#ppt_x"/>
                                          </p:val>
                                        </p:tav>
                                        <p:tav tm="100000">
                                          <p:val>
                                            <p:strVal val="#ppt_x"/>
                                          </p:val>
                                        </p:tav>
                                      </p:tavLst>
                                    </p:anim>
                                    <p:anim calcmode="lin" valueType="num">
                                      <p:cBhvr additive="base">
                                        <p:cTn id="1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4" name="Google Shape;3304;p34"/>
          <p:cNvSpPr/>
          <p:nvPr/>
        </p:nvSpPr>
        <p:spPr>
          <a:xfrm>
            <a:off x="2704011" y="1753640"/>
            <a:ext cx="4750834" cy="1880379"/>
          </a:xfrm>
          <a:prstGeom prst="ellipse">
            <a:avLst/>
          </a:prstGeom>
          <a:solidFill>
            <a:schemeClr val="accent2"/>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3305" name="Google Shape;3305;p34"/>
          <p:cNvSpPr txBox="1">
            <a:spLocks noGrp="1"/>
          </p:cNvSpPr>
          <p:nvPr>
            <p:ph type="title" idx="2"/>
          </p:nvPr>
        </p:nvSpPr>
        <p:spPr>
          <a:xfrm>
            <a:off x="2895600" y="2207107"/>
            <a:ext cx="4264196" cy="8418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rPr>
              <a:t>Tìm hiểu bài</a:t>
            </a:r>
            <a:endParaRPr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7" name="Google Shape;3307;p34"/>
          <p:cNvSpPr/>
          <p:nvPr/>
        </p:nvSpPr>
        <p:spPr>
          <a:xfrm flipH="1">
            <a:off x="7905506" y="915850"/>
            <a:ext cx="178935" cy="204749"/>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3" name="Picture 48" descr="878029rsoqmho5ce">
            <a:extLst>
              <a:ext uri="{FF2B5EF4-FFF2-40B4-BE49-F238E27FC236}">
                <a16:creationId xmlns:a16="http://schemas.microsoft.com/office/drawing/2014/main" id="{302982DB-DEED-4585-9CA2-6CB4FF7300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
            <a:extLst>
              <a:ext uri="{FF2B5EF4-FFF2-40B4-BE49-F238E27FC236}">
                <a16:creationId xmlns:a16="http://schemas.microsoft.com/office/drawing/2014/main" id="{5A9667F3-A252-47DC-8337-547C793AC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1">
            <a:extLst>
              <a:ext uri="{FF2B5EF4-FFF2-40B4-BE49-F238E27FC236}">
                <a16:creationId xmlns:a16="http://schemas.microsoft.com/office/drawing/2014/main" id="{8970306B-9C39-4193-8F02-E45729A65B6A}"/>
              </a:ext>
            </a:extLst>
          </p:cNvPr>
          <p:cNvPicPr>
            <a:picLocks noChangeAspect="1"/>
          </p:cNvPicPr>
          <p:nvPr/>
        </p:nvPicPr>
        <p:blipFill>
          <a:blip r:embed="rId5"/>
          <a:stretch>
            <a:fillRect/>
          </a:stretch>
        </p:blipFill>
        <p:spPr>
          <a:xfrm>
            <a:off x="356566" y="2103120"/>
            <a:ext cx="2079657" cy="2398632"/>
          </a:xfrm>
          <a:prstGeom prst="rect">
            <a:avLst/>
          </a:prstGeom>
          <a:effectLst>
            <a:outerShdw blurRad="228600" dist="38100" dir="19800000" sx="102000" sy="102000" algn="tl" rotWithShape="0">
              <a:prstClr val="black">
                <a:alpha val="67000"/>
              </a:prstClr>
            </a:outerShdw>
          </a:effectLst>
        </p:spPr>
      </p:pic>
    </p:spTree>
    <p:extLst>
      <p:ext uri="{BB962C8B-B14F-4D97-AF65-F5344CB8AC3E}">
        <p14:creationId xmlns:p14="http://schemas.microsoft.com/office/powerpoint/2010/main" val="16406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9239705A-F25B-4386-9BFA-EE39BB7322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088437" cy="5238750"/>
          </a:xfrm>
          <a:prstGeom prst="rect">
            <a:avLst/>
          </a:prstGeom>
        </p:spPr>
      </p:pic>
      <p:sp>
        <p:nvSpPr>
          <p:cNvPr id="15374" name="Text Box 14"/>
          <p:cNvSpPr txBox="1">
            <a:spLocks noChangeArrowheads="1"/>
          </p:cNvSpPr>
          <p:nvPr/>
        </p:nvSpPr>
        <p:spPr bwMode="auto">
          <a:xfrm>
            <a:off x="152400" y="28733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1.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Nêu</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tội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ác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ngoại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xâm</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đối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với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a:t>
            </a:r>
          </a:p>
        </p:txBody>
      </p:sp>
      <p:sp>
        <p:nvSpPr>
          <p:cNvPr id="15375" name="Text Box 15"/>
          <p:cNvSpPr txBox="1">
            <a:spLocks noChangeArrowheads="1"/>
          </p:cNvSpPr>
          <p:nvPr/>
        </p:nvSpPr>
        <p:spPr bwMode="auto">
          <a:xfrm>
            <a:off x="93663" y="88661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Chém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làng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cướp</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ruộng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15376" name="Text Box 16"/>
          <p:cNvSpPr txBox="1">
            <a:spLocks noChangeArrowheads="1"/>
          </p:cNvSpPr>
          <p:nvPr/>
        </p:nvSpPr>
        <p:spPr bwMode="auto">
          <a:xfrm>
            <a:off x="19050" y="1425179"/>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Bắt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lên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rừng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thú</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xuống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biển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mò</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ngọc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trai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khiến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bao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nhiêu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người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thiệt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vì</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hổ</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báo</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sấu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15377" name="Text Box 17"/>
          <p:cNvSpPr txBox="1">
            <a:spLocks noChangeArrowheads="1"/>
          </p:cNvSpPr>
          <p:nvPr/>
        </p:nvSpPr>
        <p:spPr bwMode="auto">
          <a:xfrm>
            <a:off x="0" y="2794234"/>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Hai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chí</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lớn</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5378" name="Text Box 18"/>
          <p:cNvSpPr txBox="1">
            <a:spLocks noChangeArrowheads="1"/>
          </p:cNvSpPr>
          <p:nvPr/>
        </p:nvSpPr>
        <p:spPr bwMode="auto">
          <a:xfrm>
            <a:off x="914400" y="323698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giỏi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võ</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smtClean="0">
                <a:latin typeface="Cambria" panose="02040503050406030204" pitchFamily="18" charset="0"/>
                <a:ea typeface="Cambria" panose="02040503050406030204" pitchFamily="18" charset="0"/>
                <a:cs typeface="Times New Roman" panose="02020603050405020304" pitchFamily="18" charset="0"/>
              </a:rPr>
              <a:t>nghệ</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smtClean="0">
                <a:latin typeface="Cambria" panose="02040503050406030204" pitchFamily="18" charset="0"/>
                <a:ea typeface="Cambria" panose="02040503050406030204" pitchFamily="18" charset="0"/>
                <a:cs typeface="Times New Roman" panose="02020603050405020304" pitchFamily="18" charset="0"/>
              </a:rPr>
              <a:t>giành</a:t>
            </a:r>
            <a:r>
              <a:rPr lang="en-US" altLang="vi-VN"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smtClean="0">
                <a:latin typeface="Cambria" panose="02040503050406030204" pitchFamily="18" charset="0"/>
                <a:ea typeface="Cambria" panose="02040503050406030204" pitchFamily="18" charset="0"/>
                <a:cs typeface="Times New Roman" panose="02020603050405020304" pitchFamily="18" charset="0"/>
              </a:rPr>
              <a:t>lại</a:t>
            </a:r>
            <a:r>
              <a:rPr lang="en-US" altLang="vi-VN" sz="2800" b="1" dirty="0" smtClean="0">
                <a:latin typeface="Cambria" panose="02040503050406030204" pitchFamily="18" charset="0"/>
                <a:ea typeface="Cambria" panose="02040503050406030204" pitchFamily="18" charset="0"/>
                <a:cs typeface="Times New Roman" panose="02020603050405020304" pitchFamily="18" charset="0"/>
              </a:rPr>
              <a:t> non </a:t>
            </a:r>
            <a:r>
              <a:rPr lang="en-US" altLang="vi-VN" sz="2800" b="1" dirty="0" err="1" smtClean="0">
                <a:latin typeface="Cambria" panose="02040503050406030204" pitchFamily="18" charset="0"/>
                <a:ea typeface="Cambria" panose="02040503050406030204" pitchFamily="18" charset="0"/>
                <a:cs typeface="Times New Roman" panose="02020603050405020304" pitchFamily="18" charset="0"/>
              </a:rPr>
              <a:t>sông</a:t>
            </a:r>
            <a:endParaRPr lang="en-US" altLang="vi-VN"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5379" name="Text Box 19"/>
          <p:cNvSpPr txBox="1">
            <a:spLocks noChangeArrowheads="1"/>
          </p:cNvSpPr>
          <p:nvPr/>
        </p:nvSpPr>
        <p:spPr bwMode="auto">
          <a:xfrm>
            <a:off x="-27782" y="3760859"/>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Cambria" panose="02040503050406030204" pitchFamily="18" charset="0"/>
                <a:ea typeface="Cambria" panose="02040503050406030204" pitchFamily="18" charset="0"/>
                <a:cs typeface="Times New Roman" panose="02020603050405020304" pitchFamily="18" charset="0"/>
              </a:rPr>
              <a:t>3. Vì sao Hai bà Trưng khởi nghĩa?</a:t>
            </a:r>
          </a:p>
        </p:txBody>
      </p:sp>
      <p:sp>
        <p:nvSpPr>
          <p:cNvPr id="15380" name="Text Box 20"/>
          <p:cNvSpPr txBox="1">
            <a:spLocks noChangeArrowheads="1"/>
          </p:cNvSpPr>
          <p:nvPr/>
        </p:nvSpPr>
        <p:spPr bwMode="auto">
          <a:xfrm>
            <a:off x="0" y="44402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Yêu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căm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thù</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图片 13">
            <a:extLst>
              <a:ext uri="{FF2B5EF4-FFF2-40B4-BE49-F238E27FC236}">
                <a16:creationId xmlns:a16="http://schemas.microsoft.com/office/drawing/2014/main" id="{9D959E4D-83E3-4374-811A-8BB0DF379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7086600" y="2192336"/>
            <a:ext cx="2365375" cy="3381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additive="base">
                                        <p:cTn id="7" dur="500" fill="hold"/>
                                        <p:tgtEl>
                                          <p:spTgt spid="15374"/>
                                        </p:tgtEl>
                                        <p:attrNameLst>
                                          <p:attrName>ppt_x</p:attrName>
                                        </p:attrNameLst>
                                      </p:cBhvr>
                                      <p:tavLst>
                                        <p:tav tm="0">
                                          <p:val>
                                            <p:strVal val="#ppt_x"/>
                                          </p:val>
                                        </p:tav>
                                        <p:tav tm="100000">
                                          <p:val>
                                            <p:strVal val="#ppt_x"/>
                                          </p:val>
                                        </p:tav>
                                      </p:tavLst>
                                    </p:anim>
                                    <p:anim calcmode="lin" valueType="num">
                                      <p:cBhvr additive="base">
                                        <p:cTn id="8"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5"/>
                                        </p:tgtEl>
                                        <p:attrNameLst>
                                          <p:attrName>style.visibility</p:attrName>
                                        </p:attrNameLst>
                                      </p:cBhvr>
                                      <p:to>
                                        <p:strVal val="visible"/>
                                      </p:to>
                                    </p:set>
                                    <p:anim calcmode="lin" valueType="num">
                                      <p:cBhvr additive="base">
                                        <p:cTn id="13" dur="500" fill="hold"/>
                                        <p:tgtEl>
                                          <p:spTgt spid="15375"/>
                                        </p:tgtEl>
                                        <p:attrNameLst>
                                          <p:attrName>ppt_x</p:attrName>
                                        </p:attrNameLst>
                                      </p:cBhvr>
                                      <p:tavLst>
                                        <p:tav tm="0">
                                          <p:val>
                                            <p:strVal val="#ppt_x"/>
                                          </p:val>
                                        </p:tav>
                                        <p:tav tm="100000">
                                          <p:val>
                                            <p:strVal val="#ppt_x"/>
                                          </p:val>
                                        </p:tav>
                                      </p:tavLst>
                                    </p:anim>
                                    <p:anim calcmode="lin" valueType="num">
                                      <p:cBhvr additive="base">
                                        <p:cTn id="14" dur="500" fill="hold"/>
                                        <p:tgtEl>
                                          <p:spTgt spid="1537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5376"/>
                                        </p:tgtEl>
                                        <p:attrNameLst>
                                          <p:attrName>style.visibility</p:attrName>
                                        </p:attrNameLst>
                                      </p:cBhvr>
                                      <p:to>
                                        <p:strVal val="visible"/>
                                      </p:to>
                                    </p:set>
                                    <p:anim calcmode="lin" valueType="num">
                                      <p:cBhvr additive="base">
                                        <p:cTn id="18" dur="500" fill="hold"/>
                                        <p:tgtEl>
                                          <p:spTgt spid="15376"/>
                                        </p:tgtEl>
                                        <p:attrNameLst>
                                          <p:attrName>ppt_x</p:attrName>
                                        </p:attrNameLst>
                                      </p:cBhvr>
                                      <p:tavLst>
                                        <p:tav tm="0">
                                          <p:val>
                                            <p:strVal val="#ppt_x"/>
                                          </p:val>
                                        </p:tav>
                                        <p:tav tm="100000">
                                          <p:val>
                                            <p:strVal val="#ppt_x"/>
                                          </p:val>
                                        </p:tav>
                                      </p:tavLst>
                                    </p:anim>
                                    <p:anim calcmode="lin" valueType="num">
                                      <p:cBhvr additive="base">
                                        <p:cTn id="19"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77"/>
                                        </p:tgtEl>
                                        <p:attrNameLst>
                                          <p:attrName>style.visibility</p:attrName>
                                        </p:attrNameLst>
                                      </p:cBhvr>
                                      <p:to>
                                        <p:strVal val="visible"/>
                                      </p:to>
                                    </p:set>
                                    <p:anim calcmode="lin" valueType="num">
                                      <p:cBhvr additive="base">
                                        <p:cTn id="24" dur="500" fill="hold"/>
                                        <p:tgtEl>
                                          <p:spTgt spid="15377"/>
                                        </p:tgtEl>
                                        <p:attrNameLst>
                                          <p:attrName>ppt_x</p:attrName>
                                        </p:attrNameLst>
                                      </p:cBhvr>
                                      <p:tavLst>
                                        <p:tav tm="0">
                                          <p:val>
                                            <p:strVal val="#ppt_x"/>
                                          </p:val>
                                        </p:tav>
                                        <p:tav tm="100000">
                                          <p:val>
                                            <p:strVal val="#ppt_x"/>
                                          </p:val>
                                        </p:tav>
                                      </p:tavLst>
                                    </p:anim>
                                    <p:anim calcmode="lin" valueType="num">
                                      <p:cBhvr additive="base">
                                        <p:cTn id="25"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8"/>
                                        </p:tgtEl>
                                        <p:attrNameLst>
                                          <p:attrName>style.visibility</p:attrName>
                                        </p:attrNameLst>
                                      </p:cBhvr>
                                      <p:to>
                                        <p:strVal val="visible"/>
                                      </p:to>
                                    </p:set>
                                    <p:anim calcmode="lin" valueType="num">
                                      <p:cBhvr additive="base">
                                        <p:cTn id="30" dur="500" fill="hold"/>
                                        <p:tgtEl>
                                          <p:spTgt spid="15378"/>
                                        </p:tgtEl>
                                        <p:attrNameLst>
                                          <p:attrName>ppt_x</p:attrName>
                                        </p:attrNameLst>
                                      </p:cBhvr>
                                      <p:tavLst>
                                        <p:tav tm="0">
                                          <p:val>
                                            <p:strVal val="#ppt_x"/>
                                          </p:val>
                                        </p:tav>
                                        <p:tav tm="100000">
                                          <p:val>
                                            <p:strVal val="#ppt_x"/>
                                          </p:val>
                                        </p:tav>
                                      </p:tavLst>
                                    </p:anim>
                                    <p:anim calcmode="lin" valueType="num">
                                      <p:cBhvr additive="base">
                                        <p:cTn id="31"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9"/>
                                        </p:tgtEl>
                                        <p:attrNameLst>
                                          <p:attrName>style.visibility</p:attrName>
                                        </p:attrNameLst>
                                      </p:cBhvr>
                                      <p:to>
                                        <p:strVal val="visible"/>
                                      </p:to>
                                    </p:set>
                                    <p:anim calcmode="lin" valueType="num">
                                      <p:cBhvr additive="base">
                                        <p:cTn id="36" dur="500" fill="hold"/>
                                        <p:tgtEl>
                                          <p:spTgt spid="15379"/>
                                        </p:tgtEl>
                                        <p:attrNameLst>
                                          <p:attrName>ppt_x</p:attrName>
                                        </p:attrNameLst>
                                      </p:cBhvr>
                                      <p:tavLst>
                                        <p:tav tm="0">
                                          <p:val>
                                            <p:strVal val="#ppt_x"/>
                                          </p:val>
                                        </p:tav>
                                        <p:tav tm="100000">
                                          <p:val>
                                            <p:strVal val="#ppt_x"/>
                                          </p:val>
                                        </p:tav>
                                      </p:tavLst>
                                    </p:anim>
                                    <p:anim calcmode="lin" valueType="num">
                                      <p:cBhvr additive="base">
                                        <p:cTn id="37"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80"/>
                                        </p:tgtEl>
                                        <p:attrNameLst>
                                          <p:attrName>style.visibility</p:attrName>
                                        </p:attrNameLst>
                                      </p:cBhvr>
                                      <p:to>
                                        <p:strVal val="visible"/>
                                      </p:to>
                                    </p:set>
                                    <p:anim calcmode="lin" valueType="num">
                                      <p:cBhvr additive="base">
                                        <p:cTn id="42" dur="500" fill="hold"/>
                                        <p:tgtEl>
                                          <p:spTgt spid="15380"/>
                                        </p:tgtEl>
                                        <p:attrNameLst>
                                          <p:attrName>ppt_x</p:attrName>
                                        </p:attrNameLst>
                                      </p:cBhvr>
                                      <p:tavLst>
                                        <p:tav tm="0">
                                          <p:val>
                                            <p:strVal val="#ppt_x"/>
                                          </p:val>
                                        </p:tav>
                                        <p:tav tm="100000">
                                          <p:val>
                                            <p:strVal val="#ppt_x"/>
                                          </p:val>
                                        </p:tav>
                                      </p:tavLst>
                                    </p:anim>
                                    <p:anim calcmode="lin" valueType="num">
                                      <p:cBhvr additive="base">
                                        <p:cTn id="43"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p:bldP spid="15376" grpId="0"/>
      <p:bldP spid="15377" grpId="0"/>
      <p:bldP spid="15378" grpId="0"/>
      <p:bldP spid="15379" grpId="0"/>
      <p:bldP spid="153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6E9BF11E-2B08-45BD-B72D-9B0DE8F7AC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9218"/>
            <a:ext cx="9144000" cy="5143500"/>
          </a:xfrm>
          <a:prstGeom prst="rect">
            <a:avLst/>
          </a:prstGeom>
        </p:spPr>
      </p:pic>
      <p:sp>
        <p:nvSpPr>
          <p:cNvPr id="39944" name="Text Box 8"/>
          <p:cNvSpPr txBox="1">
            <a:spLocks noChangeArrowheads="1"/>
          </p:cNvSpPr>
          <p:nvPr/>
        </p:nvSpPr>
        <p:spPr bwMode="auto">
          <a:xfrm>
            <a:off x="19050" y="12034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990000"/>
                </a:solidFill>
                <a:latin typeface="Cambria" panose="02040503050406030204" pitchFamily="18" charset="0"/>
                <a:ea typeface="Cambria" panose="02040503050406030204" pitchFamily="18" charset="0"/>
                <a:cs typeface="Times New Roman" panose="02020603050405020304" pitchFamily="18" charset="0"/>
              </a:rPr>
              <a:t>4. Hãy tìm những chi tiết nói lên khí thế của đoàn quân khởi nghĩa?</a:t>
            </a:r>
          </a:p>
        </p:txBody>
      </p:sp>
      <p:sp>
        <p:nvSpPr>
          <p:cNvPr id="39945" name="Text Box 9"/>
          <p:cNvSpPr txBox="1">
            <a:spLocks noChangeArrowheads="1"/>
          </p:cNvSpPr>
          <p:nvPr/>
        </p:nvSpPr>
        <p:spPr bwMode="auto">
          <a:xfrm>
            <a:off x="1676400" y="8306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Đoàn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quân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đường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6" name="Text Box 10"/>
          <p:cNvSpPr txBox="1">
            <a:spLocks noChangeArrowheads="1"/>
          </p:cNvSpPr>
          <p:nvPr/>
        </p:nvSpPr>
        <p:spPr bwMode="auto">
          <a:xfrm>
            <a:off x="1676400" y="13894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trận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cuồn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cuộn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tiếng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trống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vang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dội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7" name="Text Box 11"/>
          <p:cNvSpPr txBox="1">
            <a:spLocks noChangeArrowheads="1"/>
          </p:cNvSpPr>
          <p:nvPr/>
        </p:nvSpPr>
        <p:spPr bwMode="auto">
          <a:xfrm>
            <a:off x="1676400" y="192722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cưỡi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voi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trước</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8" name="Text Box 12"/>
          <p:cNvSpPr txBox="1">
            <a:spLocks noChangeArrowheads="1"/>
          </p:cNvSpPr>
          <p:nvPr/>
        </p:nvSpPr>
        <p:spPr bwMode="auto">
          <a:xfrm>
            <a:off x="228600" y="243882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Kết</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quả</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cuộc</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khởi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nghĩa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9949" name="Text Box 13"/>
          <p:cNvSpPr txBox="1">
            <a:spLocks noChangeArrowheads="1"/>
          </p:cNvSpPr>
          <p:nvPr/>
        </p:nvSpPr>
        <p:spPr bwMode="auto">
          <a:xfrm>
            <a:off x="228600" y="2928202"/>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Thành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trì</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sụp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đổ</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Tô</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Định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ôm</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đầu</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chạy</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về</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39950" name="Text Box 14"/>
          <p:cNvSpPr txBox="1">
            <a:spLocks noChangeArrowheads="1"/>
          </p:cNvSpPr>
          <p:nvPr/>
        </p:nvSpPr>
        <p:spPr bwMode="auto">
          <a:xfrm>
            <a:off x="247650" y="406674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5.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sao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bao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đời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nay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tôn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kính</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51" name="Text Box 15"/>
          <p:cNvSpPr txBox="1">
            <a:spLocks noChangeArrowheads="1"/>
          </p:cNvSpPr>
          <p:nvPr/>
        </p:nvSpPr>
        <p:spPr bwMode="auto">
          <a:xfrm>
            <a:off x="190500" y="4531033"/>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đã</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được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độc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lập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cho</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đất</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971550"/>
            <a:ext cx="3124200" cy="769441"/>
          </a:xfrm>
          <a:prstGeom prst="rect">
            <a:avLst/>
          </a:prstGeom>
          <a:noFill/>
        </p:spPr>
        <p:txBody>
          <a:bodyPr wrap="square" rtlCol="0">
            <a:spAutoFit/>
          </a:bodyPr>
          <a:lstStyle/>
          <a:p>
            <a:r>
              <a:rPr lang="en-US" sz="4400" dirty="0" err="1" smtClean="0">
                <a:latin typeface="Cambria" panose="02040503050406030204" pitchFamily="18" charset="0"/>
                <a:ea typeface="Cambria" panose="02040503050406030204" pitchFamily="18" charset="0"/>
              </a:rPr>
              <a:t>Nội</a:t>
            </a:r>
            <a:r>
              <a:rPr lang="en-US" sz="4400" dirty="0" smtClean="0">
                <a:latin typeface="Cambria" panose="02040503050406030204" pitchFamily="18" charset="0"/>
                <a:ea typeface="Cambria" panose="02040503050406030204" pitchFamily="18" charset="0"/>
              </a:rPr>
              <a:t> dung </a:t>
            </a:r>
            <a:endParaRPr lang="en-US" sz="4400" dirty="0">
              <a:latin typeface="Cambria" panose="02040503050406030204" pitchFamily="18" charset="0"/>
              <a:ea typeface="Cambria" panose="02040503050406030204" pitchFamily="18" charset="0"/>
            </a:endParaRPr>
          </a:p>
        </p:txBody>
      </p:sp>
      <p:sp>
        <p:nvSpPr>
          <p:cNvPr id="5" name="TextBox 4"/>
          <p:cNvSpPr txBox="1"/>
          <p:nvPr/>
        </p:nvSpPr>
        <p:spPr>
          <a:xfrm>
            <a:off x="914400" y="2114550"/>
            <a:ext cx="8001000" cy="954107"/>
          </a:xfrm>
          <a:prstGeom prst="rect">
            <a:avLst/>
          </a:prstGeom>
          <a:noFill/>
        </p:spPr>
        <p:txBody>
          <a:bodyPr wrap="square" rtlCol="0">
            <a:spAutoFit/>
          </a:bodyPr>
          <a:lstStyle/>
          <a:p>
            <a:r>
              <a:rPr lang="en-US" dirty="0" smtClean="0">
                <a:solidFill>
                  <a:srgbClr val="FF0000"/>
                </a:solidFill>
                <a:latin typeface="Cambria" panose="02040503050406030204" pitchFamily="18" charset="0"/>
                <a:ea typeface="Cambria" panose="02040503050406030204" pitchFamily="18" charset="0"/>
              </a:rPr>
              <a:t>Ca </a:t>
            </a:r>
            <a:r>
              <a:rPr lang="en-US" dirty="0" err="1" smtClean="0">
                <a:solidFill>
                  <a:srgbClr val="FF0000"/>
                </a:solidFill>
                <a:latin typeface="Cambria" panose="02040503050406030204" pitchFamily="18" charset="0"/>
                <a:ea typeface="Cambria" panose="02040503050406030204" pitchFamily="18" charset="0"/>
              </a:rPr>
              <a:t>ngợi</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tinh</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thần</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bất</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khuất</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chống</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giặc</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xâm</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lược</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của</a:t>
            </a:r>
            <a:r>
              <a:rPr lang="en-US" dirty="0" smtClean="0">
                <a:solidFill>
                  <a:srgbClr val="FF0000"/>
                </a:solidFill>
                <a:latin typeface="Cambria" panose="02040503050406030204" pitchFamily="18" charset="0"/>
                <a:ea typeface="Cambria" panose="02040503050406030204" pitchFamily="18" charset="0"/>
              </a:rPr>
              <a:t> Hai </a:t>
            </a:r>
            <a:r>
              <a:rPr lang="en-US" dirty="0" err="1" smtClean="0">
                <a:solidFill>
                  <a:srgbClr val="FF0000"/>
                </a:solidFill>
                <a:latin typeface="Cambria" panose="02040503050406030204" pitchFamily="18" charset="0"/>
                <a:ea typeface="Cambria" panose="02040503050406030204" pitchFamily="18" charset="0"/>
              </a:rPr>
              <a:t>Bà</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Trưng</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và</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nhân</a:t>
            </a:r>
            <a:r>
              <a:rPr lang="en-US" dirty="0" smtClean="0">
                <a:solidFill>
                  <a:srgbClr val="FF0000"/>
                </a:solidFill>
                <a:latin typeface="Cambria" panose="02040503050406030204" pitchFamily="18" charset="0"/>
                <a:ea typeface="Cambria" panose="02040503050406030204" pitchFamily="18" charset="0"/>
              </a:rPr>
              <a:t> </a:t>
            </a:r>
            <a:r>
              <a:rPr lang="en-US" dirty="0" err="1" smtClean="0">
                <a:solidFill>
                  <a:srgbClr val="FF0000"/>
                </a:solidFill>
                <a:latin typeface="Cambria" panose="02040503050406030204" pitchFamily="18" charset="0"/>
                <a:ea typeface="Cambria" panose="02040503050406030204" pitchFamily="18" charset="0"/>
              </a:rPr>
              <a:t>dân</a:t>
            </a:r>
            <a:r>
              <a:rPr lang="en-US" dirty="0" smtClean="0">
                <a:solidFill>
                  <a:srgbClr val="FF0000"/>
                </a:solidFill>
                <a:latin typeface="Cambria" panose="02040503050406030204" pitchFamily="18" charset="0"/>
                <a:ea typeface="Cambria" panose="02040503050406030204" pitchFamily="18" charset="0"/>
              </a:rPr>
              <a:t> ta.</a:t>
            </a:r>
            <a:endParaRPr lang="en-US"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279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思想气泡: 云 2">
            <a:extLst>
              <a:ext uri="{FF2B5EF4-FFF2-40B4-BE49-F238E27FC236}">
                <a16:creationId xmlns:a16="http://schemas.microsoft.com/office/drawing/2014/main" id="{2AFF2137-8509-4305-B2F9-4C0882ACBE10}"/>
              </a:ext>
            </a:extLst>
          </p:cNvPr>
          <p:cNvSpPr/>
          <p:nvPr/>
        </p:nvSpPr>
        <p:spPr>
          <a:xfrm>
            <a:off x="-19050" y="-552450"/>
            <a:ext cx="7694831" cy="4464303"/>
          </a:xfrm>
          <a:prstGeom prst="cloudCallout">
            <a:avLst>
              <a:gd name="adj1" fmla="val 33446"/>
              <a:gd name="adj2" fmla="val 50280"/>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descr="Hai ba trư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5950"/>
            <a:ext cx="4572000" cy="32575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WordArt 6"/>
          <p:cNvSpPr>
            <a:spLocks noChangeArrowheads="1" noChangeShapeType="1" noTextEdit="1"/>
          </p:cNvSpPr>
          <p:nvPr/>
        </p:nvSpPr>
        <p:spPr bwMode="auto">
          <a:xfrm>
            <a:off x="14288" y="152400"/>
            <a:ext cx="6172200" cy="2343150"/>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2" name="Group 9"/>
          <p:cNvGrpSpPr>
            <a:grpSpLocks/>
          </p:cNvGrpSpPr>
          <p:nvPr/>
        </p:nvGrpSpPr>
        <p:grpSpPr bwMode="auto">
          <a:xfrm>
            <a:off x="2971800" y="1157288"/>
            <a:ext cx="3124200" cy="1814512"/>
            <a:chOff x="225" y="1594"/>
            <a:chExt cx="2532" cy="1292"/>
          </a:xfrm>
        </p:grpSpPr>
        <p:pic>
          <p:nvPicPr>
            <p:cNvPr id="10275"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76" name="Group 11"/>
            <p:cNvGrpSpPr>
              <a:grpSpLocks/>
            </p:cNvGrpSpPr>
            <p:nvPr/>
          </p:nvGrpSpPr>
          <p:grpSpPr bwMode="auto">
            <a:xfrm>
              <a:off x="225" y="1594"/>
              <a:ext cx="432" cy="524"/>
              <a:chOff x="1296" y="492"/>
              <a:chExt cx="432" cy="524"/>
            </a:xfrm>
          </p:grpSpPr>
          <p:grpSp>
            <p:nvGrpSpPr>
              <p:cNvPr id="10277" name="Group 12"/>
              <p:cNvGrpSpPr>
                <a:grpSpLocks/>
              </p:cNvGrpSpPr>
              <p:nvPr/>
            </p:nvGrpSpPr>
            <p:grpSpPr bwMode="auto">
              <a:xfrm>
                <a:off x="1296" y="492"/>
                <a:ext cx="432" cy="524"/>
                <a:chOff x="1248" y="568"/>
                <a:chExt cx="432" cy="524"/>
              </a:xfrm>
            </p:grpSpPr>
            <p:sp>
              <p:nvSpPr>
                <p:cNvPr id="10279" name="Oval 13"/>
                <p:cNvSpPr>
                  <a:spLocks noChangeArrowheads="1"/>
                </p:cNvSpPr>
                <p:nvPr/>
              </p:nvSpPr>
              <p:spPr bwMode="gray">
                <a:xfrm>
                  <a:off x="1248" y="568"/>
                  <a:ext cx="432" cy="52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0"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1"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2"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3"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78" name="Text Box 18"/>
              <p:cNvSpPr txBox="1">
                <a:spLocks noChangeArrowheads="1"/>
              </p:cNvSpPr>
              <p:nvPr/>
            </p:nvSpPr>
            <p:spPr bwMode="gray">
              <a:xfrm>
                <a:off x="1380" y="563"/>
                <a:ext cx="27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6172200" y="1158875"/>
            <a:ext cx="2971800" cy="1814513"/>
            <a:chOff x="3141" y="1592"/>
            <a:chExt cx="2448" cy="1288"/>
          </a:xfrm>
        </p:grpSpPr>
        <p:pic>
          <p:nvPicPr>
            <p:cNvPr id="10266"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67" name="Group 21"/>
            <p:cNvGrpSpPr>
              <a:grpSpLocks/>
            </p:cNvGrpSpPr>
            <p:nvPr/>
          </p:nvGrpSpPr>
          <p:grpSpPr bwMode="auto">
            <a:xfrm>
              <a:off x="3147" y="1592"/>
              <a:ext cx="432" cy="522"/>
              <a:chOff x="1296" y="493"/>
              <a:chExt cx="432" cy="522"/>
            </a:xfrm>
          </p:grpSpPr>
          <p:grpSp>
            <p:nvGrpSpPr>
              <p:cNvPr id="10268" name="Group 22"/>
              <p:cNvGrpSpPr>
                <a:grpSpLocks/>
              </p:cNvGrpSpPr>
              <p:nvPr/>
            </p:nvGrpSpPr>
            <p:grpSpPr bwMode="auto">
              <a:xfrm>
                <a:off x="1296" y="493"/>
                <a:ext cx="432" cy="522"/>
                <a:chOff x="1248" y="569"/>
                <a:chExt cx="432" cy="522"/>
              </a:xfrm>
            </p:grpSpPr>
            <p:sp>
              <p:nvSpPr>
                <p:cNvPr id="10270" name="Oval 23"/>
                <p:cNvSpPr>
                  <a:spLocks noChangeArrowheads="1"/>
                </p:cNvSpPr>
                <p:nvPr/>
              </p:nvSpPr>
              <p:spPr bwMode="gray">
                <a:xfrm>
                  <a:off x="1248" y="569"/>
                  <a:ext cx="432" cy="5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1"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2"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3"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4"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9" name="Text Box 28"/>
              <p:cNvSpPr txBox="1">
                <a:spLocks noChangeArrowheads="1"/>
              </p:cNvSpPr>
              <p:nvPr/>
            </p:nvSpPr>
            <p:spPr bwMode="gray">
              <a:xfrm>
                <a:off x="1380" y="563"/>
                <a:ext cx="27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2895600" y="2979738"/>
            <a:ext cx="3200400" cy="2163762"/>
            <a:chOff x="240" y="2979"/>
            <a:chExt cx="2517" cy="1299"/>
          </a:xfrm>
        </p:grpSpPr>
        <p:pic>
          <p:nvPicPr>
            <p:cNvPr id="10257"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58" name="Group 31"/>
            <p:cNvGrpSpPr>
              <a:grpSpLocks/>
            </p:cNvGrpSpPr>
            <p:nvPr/>
          </p:nvGrpSpPr>
          <p:grpSpPr bwMode="auto">
            <a:xfrm>
              <a:off x="243" y="2979"/>
              <a:ext cx="432" cy="442"/>
              <a:chOff x="1296" y="533"/>
              <a:chExt cx="432" cy="442"/>
            </a:xfrm>
          </p:grpSpPr>
          <p:grpSp>
            <p:nvGrpSpPr>
              <p:cNvPr id="10259" name="Group 32"/>
              <p:cNvGrpSpPr>
                <a:grpSpLocks/>
              </p:cNvGrpSpPr>
              <p:nvPr/>
            </p:nvGrpSpPr>
            <p:grpSpPr bwMode="auto">
              <a:xfrm>
                <a:off x="1296" y="533"/>
                <a:ext cx="432" cy="442"/>
                <a:chOff x="1248" y="609"/>
                <a:chExt cx="432" cy="442"/>
              </a:xfrm>
            </p:grpSpPr>
            <p:sp>
              <p:nvSpPr>
                <p:cNvPr id="10261" name="Oval 33"/>
                <p:cNvSpPr>
                  <a:spLocks noChangeArrowheads="1"/>
                </p:cNvSpPr>
                <p:nvPr/>
              </p:nvSpPr>
              <p:spPr bwMode="gray">
                <a:xfrm>
                  <a:off x="1248" y="609"/>
                  <a:ext cx="432" cy="44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2"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3"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4"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5"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0" name="Text Box 38"/>
              <p:cNvSpPr txBox="1">
                <a:spLocks noChangeArrowheads="1"/>
              </p:cNvSpPr>
              <p:nvPr/>
            </p:nvSpPr>
            <p:spPr bwMode="gray">
              <a:xfrm>
                <a:off x="1380" y="563"/>
                <a:ext cx="27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39"/>
          <p:cNvGrpSpPr>
            <a:grpSpLocks/>
          </p:cNvGrpSpPr>
          <p:nvPr/>
        </p:nvGrpSpPr>
        <p:grpSpPr bwMode="auto">
          <a:xfrm>
            <a:off x="6172200" y="2981325"/>
            <a:ext cx="2971800" cy="2162175"/>
            <a:chOff x="3138" y="2936"/>
            <a:chExt cx="2451" cy="1288"/>
          </a:xfrm>
        </p:grpSpPr>
        <p:pic>
          <p:nvPicPr>
            <p:cNvPr id="10248" name="Picture 4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49" name="Group 41"/>
            <p:cNvGrpSpPr>
              <a:grpSpLocks/>
            </p:cNvGrpSpPr>
            <p:nvPr/>
          </p:nvGrpSpPr>
          <p:grpSpPr bwMode="auto">
            <a:xfrm>
              <a:off x="3138" y="2936"/>
              <a:ext cx="432" cy="438"/>
              <a:chOff x="1296" y="535"/>
              <a:chExt cx="432" cy="438"/>
            </a:xfrm>
          </p:grpSpPr>
          <p:grpSp>
            <p:nvGrpSpPr>
              <p:cNvPr id="10250" name="Group 42"/>
              <p:cNvGrpSpPr>
                <a:grpSpLocks/>
              </p:cNvGrpSpPr>
              <p:nvPr/>
            </p:nvGrpSpPr>
            <p:grpSpPr bwMode="auto">
              <a:xfrm>
                <a:off x="1296" y="535"/>
                <a:ext cx="432" cy="438"/>
                <a:chOff x="1248" y="611"/>
                <a:chExt cx="432" cy="438"/>
              </a:xfrm>
            </p:grpSpPr>
            <p:sp>
              <p:nvSpPr>
                <p:cNvPr id="10252" name="Oval 43"/>
                <p:cNvSpPr>
                  <a:spLocks noChangeArrowheads="1"/>
                </p:cNvSpPr>
                <p:nvPr/>
              </p:nvSpPr>
              <p:spPr bwMode="gray">
                <a:xfrm>
                  <a:off x="1248" y="611"/>
                  <a:ext cx="432" cy="4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3" name="Oval 4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4" name="Oval 4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5" name="Oval 4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6" name="Oval 4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51" name="Text Box 48"/>
              <p:cNvSpPr txBox="1">
                <a:spLocks noChangeArrowheads="1"/>
              </p:cNvSpPr>
              <p:nvPr/>
            </p:nvSpPr>
            <p:spPr bwMode="gray">
              <a:xfrm>
                <a:off x="1380" y="563"/>
                <a:ext cx="2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43057" name="Text Box 49"/>
          <p:cNvSpPr txBox="1">
            <a:spLocks noChangeArrowheads="1"/>
          </p:cNvSpPr>
          <p:nvPr/>
        </p:nvSpPr>
        <p:spPr bwMode="auto">
          <a:xfrm>
            <a:off x="228600" y="1714500"/>
            <a:ext cx="236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i="1">
                <a:solidFill>
                  <a:srgbClr val="1A0597"/>
                </a:solidFill>
                <a:latin typeface="Cambria" panose="02040503050406030204" pitchFamily="18" charset="0"/>
                <a:ea typeface="Cambria" panose="02040503050406030204" pitchFamily="18" charset="0"/>
              </a:rPr>
              <a:t>* Dựa vào các tranh sau, hãy kể lại từng đoạn câu chuyện</a:t>
            </a:r>
            <a:r>
              <a:rPr lang="en-US" altLang="vi-VN" sz="2800" b="1" i="1">
                <a:solidFill>
                  <a:srgbClr val="990000"/>
                </a:solidFill>
                <a:latin typeface="Cambria" panose="02040503050406030204" pitchFamily="18" charset="0"/>
                <a:ea typeface="Cambria" panose="020405030504060302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29200" y="1301750"/>
            <a:ext cx="4114800" cy="3841750"/>
            <a:chOff x="1191" y="1425"/>
            <a:chExt cx="3273" cy="2463"/>
          </a:xfrm>
        </p:grpSpPr>
        <p:pic>
          <p:nvPicPr>
            <p:cNvPr id="11270"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271" name="Group 9"/>
            <p:cNvGrpSpPr>
              <a:grpSpLocks/>
            </p:cNvGrpSpPr>
            <p:nvPr/>
          </p:nvGrpSpPr>
          <p:grpSpPr bwMode="auto">
            <a:xfrm>
              <a:off x="1191" y="1425"/>
              <a:ext cx="432" cy="472"/>
              <a:chOff x="1296" y="518"/>
              <a:chExt cx="432" cy="472"/>
            </a:xfrm>
          </p:grpSpPr>
          <p:grpSp>
            <p:nvGrpSpPr>
              <p:cNvPr id="11272" name="Group 10"/>
              <p:cNvGrpSpPr>
                <a:grpSpLocks/>
              </p:cNvGrpSpPr>
              <p:nvPr/>
            </p:nvGrpSpPr>
            <p:grpSpPr bwMode="auto">
              <a:xfrm>
                <a:off x="1296" y="518"/>
                <a:ext cx="432" cy="472"/>
                <a:chOff x="1248" y="594"/>
                <a:chExt cx="432" cy="472"/>
              </a:xfrm>
            </p:grpSpPr>
            <p:sp>
              <p:nvSpPr>
                <p:cNvPr id="11274" name="Oval 11"/>
                <p:cNvSpPr>
                  <a:spLocks noChangeArrowheads="1"/>
                </p:cNvSpPr>
                <p:nvPr/>
              </p:nvSpPr>
              <p:spPr bwMode="gray">
                <a:xfrm>
                  <a:off x="1248" y="594"/>
                  <a:ext cx="432" cy="47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5"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6"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7"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8"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1273" name="Text Box 16"/>
              <p:cNvSpPr txBox="1">
                <a:spLocks noChangeArrowheads="1"/>
              </p:cNvSpPr>
              <p:nvPr/>
            </p:nvSpPr>
            <p:spPr bwMode="gray">
              <a:xfrm>
                <a:off x="1380" y="563"/>
                <a:ext cx="27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sp>
        <p:nvSpPr>
          <p:cNvPr id="11267" name="WordArt 23"/>
          <p:cNvSpPr>
            <a:spLocks noChangeArrowheads="1" noChangeShapeType="1" noTextEdit="1"/>
          </p:cNvSpPr>
          <p:nvPr/>
        </p:nvSpPr>
        <p:spPr bwMode="auto">
          <a:xfrm>
            <a:off x="0" y="2095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p:cNvSpPr txBox="1">
            <a:spLocks noChangeArrowheads="1"/>
          </p:cNvSpPr>
          <p:nvPr/>
        </p:nvSpPr>
        <p:spPr bwMode="auto">
          <a:xfrm>
            <a:off x="0" y="120015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1: </a:t>
            </a:r>
          </a:p>
        </p:txBody>
      </p:sp>
      <p:sp>
        <p:nvSpPr>
          <p:cNvPr id="7193" name="Text Box 25"/>
          <p:cNvSpPr txBox="1">
            <a:spLocks noChangeArrowheads="1"/>
          </p:cNvSpPr>
          <p:nvPr/>
        </p:nvSpPr>
        <p:spPr bwMode="auto">
          <a:xfrm>
            <a:off x="0" y="1657350"/>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Thưở xưa nước ta bị giặc ngoại xâm đô hộ, chúng thẳng tay chém giết dân lành, cướp hết ruộng nương. Chúng còn bắt dân ta lên rừng săn thú la, xuống biển mò ngọc trai,… làm cho lòng dân oán hận ngút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6290404" y="862818"/>
            <a:ext cx="3450431" cy="4305878"/>
          </a:xfrm>
          <a:prstGeom prst="rect">
            <a:avLst/>
          </a:prstGeom>
        </p:spPr>
      </p:pic>
      <p:sp>
        <p:nvSpPr>
          <p:cNvPr id="26" name="文本框 25">
            <a:extLst>
              <a:ext uri="{FF2B5EF4-FFF2-40B4-BE49-F238E27FC236}">
                <a16:creationId xmlns:a16="http://schemas.microsoft.com/office/drawing/2014/main" id="{28EA52FA-5E3E-45A2-82AD-B6C8D2FBDB67}"/>
              </a:ext>
            </a:extLst>
          </p:cNvPr>
          <p:cNvSpPr txBox="1"/>
          <p:nvPr/>
        </p:nvSpPr>
        <p:spPr>
          <a:xfrm>
            <a:off x="2077844" y="-15893"/>
            <a:ext cx="3538526" cy="523220"/>
          </a:xfrm>
          <a:prstGeom prst="rect">
            <a:avLst/>
          </a:prstGeom>
          <a:noFill/>
        </p:spPr>
        <p:txBody>
          <a:bodyPr wrap="square" rtlCol="0">
            <a:spAutoFit/>
          </a:bodyPr>
          <a:lstStyle/>
          <a:p>
            <a:pPr algn="ctr"/>
            <a:r>
              <a:rPr lang="en-US" altLang="zh-CN" b="1" dirty="0">
                <a:solidFill>
                  <a:srgbClr val="F5B55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a:t>
            </a:r>
            <a:endParaRPr lang="zh-CN" altLang="en-US" b="1" dirty="0">
              <a:solidFill>
                <a:srgbClr val="F5B552"/>
              </a:solidFill>
              <a:effectLst>
                <a:outerShdw blurRad="38100" dist="38100" dir="2700000" algn="tl">
                  <a:srgbClr val="000000">
                    <a:alpha val="43137"/>
                  </a:srgbClr>
                </a:outerShdw>
              </a:effectLst>
              <a:latin typeface="Cambria" panose="02040503050406030204" pitchFamily="18" charset="0"/>
              <a:ea typeface="字魂6号-日记插画体" panose="00000500000000000000" pitchFamily="2" charset="-122"/>
            </a:endParaRPr>
          </a:p>
        </p:txBody>
      </p:sp>
      <p:sp>
        <p:nvSpPr>
          <p:cNvPr id="6" name="Hộp Văn bản 5">
            <a:extLst>
              <a:ext uri="{FF2B5EF4-FFF2-40B4-BE49-F238E27FC236}">
                <a16:creationId xmlns:a16="http://schemas.microsoft.com/office/drawing/2014/main" id="{B40BA38A-5E89-4894-B1A5-4F96CE0F95D2}"/>
              </a:ext>
            </a:extLst>
          </p:cNvPr>
          <p:cNvSpPr txBox="1"/>
          <p:nvPr/>
        </p:nvSpPr>
        <p:spPr>
          <a:xfrm>
            <a:off x="-35968" y="507327"/>
            <a:ext cx="7543800" cy="1323439"/>
          </a:xfrm>
          <a:prstGeom prst="rect">
            <a:avLst/>
          </a:prstGeom>
          <a:noFill/>
        </p:spPr>
        <p:txBody>
          <a:bodyPr wrap="square">
            <a:spAutoFit/>
          </a:bodyPr>
          <a:lstStyle/>
          <a:p>
            <a:pPr>
              <a:tabLst>
                <a:tab pos="1543685" algn="l"/>
              </a:tabLst>
            </a:pPr>
            <a:r>
              <a:rPr lang="nl-NL"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đô</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hộ</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Luy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Lâu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trẩy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quân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giáp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phục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phấn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khích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ý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nghĩa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Ca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ngợi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Hai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Trưng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dân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ta.</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C0AAB7E9-7F3E-48B9-B4BC-21B34DE6A935}"/>
              </a:ext>
            </a:extLst>
          </p:cNvPr>
          <p:cNvSpPr txBox="1"/>
          <p:nvPr/>
        </p:nvSpPr>
        <p:spPr>
          <a:xfrm>
            <a:off x="-21012" y="1763584"/>
            <a:ext cx="7736238" cy="3447098"/>
          </a:xfrm>
          <a:prstGeom prst="rect">
            <a:avLst/>
          </a:prstGeom>
          <a:noFill/>
        </p:spPr>
        <p:txBody>
          <a:bodyPr wrap="square">
            <a:spAutoFit/>
          </a:bodyPr>
          <a:lstStyle/>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ruộng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nương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rừng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lập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mưu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Ngắt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nghỉ</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dấu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giữa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cụm</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marL="342900" indent="-342900">
              <a:buFontTx/>
              <a:buChar char="-"/>
              <a:tabLst>
                <a:tab pos="1543685" algn="l"/>
                <a:tab pos="3191510" algn="l"/>
              </a:tabLst>
            </a:pPr>
            <a:r>
              <a:rPr lang="it-IT" sz="2000" dirty="0">
                <a:effectLst/>
                <a:latin typeface="Cambria" panose="02040503050406030204" pitchFamily="18" charset="0"/>
                <a:ea typeface="Cambria" panose="02040503050406030204" pitchFamily="18" charset="0"/>
                <a:cs typeface="Times New Roman" panose="02020603050405020304" pitchFamily="18" charset="0"/>
              </a:rPr>
              <a:t>Đọc trôi chảy được toàn bài,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truyện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Dựa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trí</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họa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a:tabLst>
                <a:tab pos="1543685" algn="l"/>
              </a:tabLst>
            </a:pP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thay</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dẫn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a:t>
            </a:r>
          </a:p>
          <a:p>
            <a:pPr marL="342900" indent="-342900">
              <a:buFontTx/>
              <a:buChar char="-"/>
              <a:tabLst>
                <a:tab pos="1543685" algn="l"/>
                <a:tab pos="3191510" algn="l"/>
              </a:tabLs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Giáo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dục</a:t>
            </a:r>
            <a:r>
              <a:rPr lang="en-US" sz="2000" dirty="0">
                <a:effectLst/>
                <a:latin typeface="Cambria" panose="02040503050406030204" pitchFamily="18" charset="0"/>
                <a:ea typeface="Cambria" panose="02040503050406030204" pitchFamily="18" charset="0"/>
                <a:cs typeface="Times New Roman" panose="02020603050405020304" pitchFamily="18" charset="0"/>
              </a:rPr>
              <a:t> HS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lòng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yêu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nước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8285816"/>
      </p:ext>
    </p:extLst>
  </p:cSld>
  <p:clrMapOvr>
    <a:masterClrMapping/>
  </p:clrMapOvr>
  <mc:AlternateContent xmlns:mc="http://schemas.openxmlformats.org/markup-compatibility/2006" xmlns:p14="http://schemas.microsoft.com/office/powerpoint/2010/main">
    <mc:Choice Requires="p14">
      <p:transition spd="slow" p14:dur="1500" advTm="1281">
        <p:random/>
      </p:transition>
    </mc:Choice>
    <mc:Fallback xmlns="">
      <p:transition spd="slow" advTm="1281">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24400" y="1665288"/>
            <a:ext cx="4419600" cy="3478212"/>
            <a:chOff x="1143" y="1594"/>
            <a:chExt cx="3225" cy="2534"/>
          </a:xfrm>
        </p:grpSpPr>
        <p:pic>
          <p:nvPicPr>
            <p:cNvPr id="12294"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5" name="Group 9"/>
            <p:cNvGrpSpPr>
              <a:grpSpLocks/>
            </p:cNvGrpSpPr>
            <p:nvPr/>
          </p:nvGrpSpPr>
          <p:grpSpPr bwMode="auto">
            <a:xfrm>
              <a:off x="1143" y="1594"/>
              <a:ext cx="432" cy="536"/>
              <a:chOff x="1296" y="486"/>
              <a:chExt cx="432" cy="536"/>
            </a:xfrm>
          </p:grpSpPr>
          <p:grpSp>
            <p:nvGrpSpPr>
              <p:cNvPr id="12296" name="Group 10"/>
              <p:cNvGrpSpPr>
                <a:grpSpLocks/>
              </p:cNvGrpSpPr>
              <p:nvPr/>
            </p:nvGrpSpPr>
            <p:grpSpPr bwMode="auto">
              <a:xfrm>
                <a:off x="1296" y="486"/>
                <a:ext cx="432" cy="536"/>
                <a:chOff x="1248" y="562"/>
                <a:chExt cx="432" cy="536"/>
              </a:xfrm>
            </p:grpSpPr>
            <p:sp>
              <p:nvSpPr>
                <p:cNvPr id="12298" name="Oval 11"/>
                <p:cNvSpPr>
                  <a:spLocks noChangeArrowheads="1"/>
                </p:cNvSpPr>
                <p:nvPr/>
              </p:nvSpPr>
              <p:spPr bwMode="gray">
                <a:xfrm>
                  <a:off x="1248" y="562"/>
                  <a:ext cx="432" cy="5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299"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0"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1"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2"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2297" name="Text Box 16"/>
              <p:cNvSpPr txBox="1">
                <a:spLocks noChangeArrowheads="1"/>
              </p:cNvSpPr>
              <p:nvPr/>
            </p:nvSpPr>
            <p:spPr bwMode="gray">
              <a:xfrm>
                <a:off x="1381" y="563"/>
                <a:ext cx="27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sp>
        <p:nvSpPr>
          <p:cNvPr id="12291" name="WordArt 23"/>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p:cNvSpPr txBox="1">
            <a:spLocks noChangeArrowheads="1"/>
          </p:cNvSpPr>
          <p:nvPr/>
        </p:nvSpPr>
        <p:spPr bwMode="auto">
          <a:xfrm>
            <a:off x="0" y="16573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2: </a:t>
            </a:r>
          </a:p>
        </p:txBody>
      </p:sp>
      <p:sp>
        <p:nvSpPr>
          <p:cNvPr id="8217" name="Text Box 25"/>
          <p:cNvSpPr txBox="1">
            <a:spLocks noChangeArrowheads="1"/>
          </p:cNvSpPr>
          <p:nvPr/>
        </p:nvSpPr>
        <p:spPr bwMode="auto">
          <a:xfrm>
            <a:off x="0" y="2114550"/>
            <a:ext cx="472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Bấy giờ ở huyện Mê Linh có hai người con gái tài giỏi võ nghệ tên là Trưng Trắc và em là Trưng Nhị, hai chị em đều nuôi chí dành lại non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724400" y="1508125"/>
            <a:ext cx="4419600" cy="3635375"/>
            <a:chOff x="1344" y="1652"/>
            <a:chExt cx="3120" cy="2524"/>
          </a:xfrm>
        </p:grpSpPr>
        <p:pic>
          <p:nvPicPr>
            <p:cNvPr id="13318"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10"/>
            <p:cNvGrpSpPr>
              <a:grpSpLocks/>
            </p:cNvGrpSpPr>
            <p:nvPr/>
          </p:nvGrpSpPr>
          <p:grpSpPr bwMode="auto">
            <a:xfrm>
              <a:off x="1356" y="1652"/>
              <a:ext cx="432" cy="511"/>
              <a:chOff x="1296" y="499"/>
              <a:chExt cx="432" cy="511"/>
            </a:xfrm>
          </p:grpSpPr>
          <p:grpSp>
            <p:nvGrpSpPr>
              <p:cNvPr id="13320" name="Group 11"/>
              <p:cNvGrpSpPr>
                <a:grpSpLocks/>
              </p:cNvGrpSpPr>
              <p:nvPr/>
            </p:nvGrpSpPr>
            <p:grpSpPr bwMode="auto">
              <a:xfrm>
                <a:off x="1296" y="499"/>
                <a:ext cx="432" cy="511"/>
                <a:chOff x="1248" y="575"/>
                <a:chExt cx="432" cy="511"/>
              </a:xfrm>
            </p:grpSpPr>
            <p:sp>
              <p:nvSpPr>
                <p:cNvPr id="13322" name="Oval 12"/>
                <p:cNvSpPr>
                  <a:spLocks noChangeArrowheads="1"/>
                </p:cNvSpPr>
                <p:nvPr/>
              </p:nvSpPr>
              <p:spPr bwMode="gray">
                <a:xfrm>
                  <a:off x="1248" y="575"/>
                  <a:ext cx="432" cy="51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3" name="Oval 13"/>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4" name="Oval 14"/>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5" name="Oval 15"/>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6" name="Oval 16"/>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3321" name="Text Box 17"/>
              <p:cNvSpPr txBox="1">
                <a:spLocks noChangeArrowheads="1"/>
              </p:cNvSpPr>
              <p:nvPr/>
            </p:nvSpPr>
            <p:spPr bwMode="gray">
              <a:xfrm>
                <a:off x="1380" y="563"/>
                <a:ext cx="27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sp>
        <p:nvSpPr>
          <p:cNvPr id="13315" name="WordArt 22"/>
          <p:cNvSpPr>
            <a:spLocks noChangeArrowheads="1" noChangeShapeType="1" noTextEdit="1"/>
          </p:cNvSpPr>
          <p:nvPr/>
        </p:nvSpPr>
        <p:spPr bwMode="auto">
          <a:xfrm>
            <a:off x="0" y="38100"/>
            <a:ext cx="2209800" cy="1085850"/>
          </a:xfrm>
          <a:prstGeom prst="rect">
            <a:avLst/>
          </a:prstGeom>
        </p:spPr>
        <p:txBody>
          <a:bodyPr wrap="none" fromWordArt="1">
            <a:prstTxWarp prst="textCurveDown">
              <a:avLst>
                <a:gd name="adj" fmla="val 3869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p:cNvSpPr txBox="1">
            <a:spLocks noChangeArrowheads="1"/>
          </p:cNvSpPr>
          <p:nvPr/>
        </p:nvSpPr>
        <p:spPr bwMode="auto">
          <a:xfrm>
            <a:off x="76200" y="1184275"/>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3: </a:t>
            </a:r>
          </a:p>
        </p:txBody>
      </p:sp>
      <p:sp>
        <p:nvSpPr>
          <p:cNvPr id="9240" name="Text Box 24"/>
          <p:cNvSpPr txBox="1">
            <a:spLocks noChangeArrowheads="1"/>
          </p:cNvSpPr>
          <p:nvPr/>
        </p:nvSpPr>
        <p:spPr bwMode="auto">
          <a:xfrm>
            <a:off x="76200" y="1641475"/>
            <a:ext cx="4724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876800" y="1423988"/>
            <a:ext cx="4267200" cy="3719512"/>
            <a:chOff x="1248" y="1710"/>
            <a:chExt cx="3600" cy="2322"/>
          </a:xfrm>
        </p:grpSpPr>
        <p:pic>
          <p:nvPicPr>
            <p:cNvPr id="14342"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p:cNvGrpSpPr>
              <a:grpSpLocks/>
            </p:cNvGrpSpPr>
            <p:nvPr/>
          </p:nvGrpSpPr>
          <p:grpSpPr bwMode="auto">
            <a:xfrm>
              <a:off x="1254" y="1710"/>
              <a:ext cx="432" cy="459"/>
              <a:chOff x="1296" y="524"/>
              <a:chExt cx="432" cy="459"/>
            </a:xfrm>
          </p:grpSpPr>
          <p:grpSp>
            <p:nvGrpSpPr>
              <p:cNvPr id="14344" name="Group 10"/>
              <p:cNvGrpSpPr>
                <a:grpSpLocks/>
              </p:cNvGrpSpPr>
              <p:nvPr/>
            </p:nvGrpSpPr>
            <p:grpSpPr bwMode="auto">
              <a:xfrm>
                <a:off x="1296" y="524"/>
                <a:ext cx="432" cy="459"/>
                <a:chOff x="1248" y="600"/>
                <a:chExt cx="432" cy="459"/>
              </a:xfrm>
            </p:grpSpPr>
            <p:sp>
              <p:nvSpPr>
                <p:cNvPr id="14346" name="Oval 11"/>
                <p:cNvSpPr>
                  <a:spLocks noChangeArrowheads="1"/>
                </p:cNvSpPr>
                <p:nvPr/>
              </p:nvSpPr>
              <p:spPr bwMode="gray">
                <a:xfrm>
                  <a:off x="1248" y="600"/>
                  <a:ext cx="432" cy="4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7"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8"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9"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50"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4345" name="Text Box 16"/>
              <p:cNvSpPr txBox="1">
                <a:spLocks noChangeArrowheads="1"/>
              </p:cNvSpPr>
              <p:nvPr/>
            </p:nvSpPr>
            <p:spPr bwMode="gray">
              <a:xfrm>
                <a:off x="1380" y="563"/>
                <a:ext cx="2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4339" name="WordArt 22"/>
          <p:cNvSpPr>
            <a:spLocks noChangeArrowheads="1" noChangeShapeType="1" noTextEdit="1"/>
          </p:cNvSpPr>
          <p:nvPr/>
        </p:nvSpPr>
        <p:spPr bwMode="auto">
          <a:xfrm>
            <a:off x="0" y="1333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p:cNvSpPr txBox="1">
            <a:spLocks noChangeArrowheads="1"/>
          </p:cNvSpPr>
          <p:nvPr/>
        </p:nvSpPr>
        <p:spPr bwMode="auto">
          <a:xfrm>
            <a:off x="152400" y="11239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4: </a:t>
            </a:r>
          </a:p>
        </p:txBody>
      </p:sp>
      <p:sp>
        <p:nvSpPr>
          <p:cNvPr id="26648" name="Text Box 24"/>
          <p:cNvSpPr txBox="1">
            <a:spLocks noChangeArrowheads="1"/>
          </p:cNvSpPr>
          <p:nvPr/>
        </p:nvSpPr>
        <p:spPr bwMode="auto">
          <a:xfrm>
            <a:off x="152400" y="158115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50975"/>
            <a:ext cx="2133600" cy="1863725"/>
            <a:chOff x="225" y="1602"/>
            <a:chExt cx="2532" cy="1284"/>
          </a:xfrm>
        </p:grpSpPr>
        <p:pic>
          <p:nvPicPr>
            <p:cNvPr id="15397"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98" name="Group 11"/>
            <p:cNvGrpSpPr>
              <a:grpSpLocks/>
            </p:cNvGrpSpPr>
            <p:nvPr/>
          </p:nvGrpSpPr>
          <p:grpSpPr bwMode="auto">
            <a:xfrm>
              <a:off x="225" y="1602"/>
              <a:ext cx="432" cy="507"/>
              <a:chOff x="1296" y="500"/>
              <a:chExt cx="432" cy="507"/>
            </a:xfrm>
          </p:grpSpPr>
          <p:grpSp>
            <p:nvGrpSpPr>
              <p:cNvPr id="15399" name="Group 12"/>
              <p:cNvGrpSpPr>
                <a:grpSpLocks/>
              </p:cNvGrpSpPr>
              <p:nvPr/>
            </p:nvGrpSpPr>
            <p:grpSpPr bwMode="auto">
              <a:xfrm>
                <a:off x="1296" y="500"/>
                <a:ext cx="432" cy="507"/>
                <a:chOff x="1248" y="576"/>
                <a:chExt cx="432" cy="507"/>
              </a:xfrm>
            </p:grpSpPr>
            <p:sp>
              <p:nvSpPr>
                <p:cNvPr id="15401" name="Oval 13"/>
                <p:cNvSpPr>
                  <a:spLocks noChangeArrowheads="1"/>
                </p:cNvSpPr>
                <p:nvPr/>
              </p:nvSpPr>
              <p:spPr bwMode="gray">
                <a:xfrm>
                  <a:off x="1248" y="576"/>
                  <a:ext cx="432" cy="5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2"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3"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4"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5"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400" name="Text Box 18"/>
              <p:cNvSpPr txBox="1">
                <a:spLocks noChangeArrowheads="1"/>
              </p:cNvSpPr>
              <p:nvPr/>
            </p:nvSpPr>
            <p:spPr bwMode="gray">
              <a:xfrm>
                <a:off x="1381" y="563"/>
                <a:ext cx="2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2209800" y="1452563"/>
            <a:ext cx="2209800" cy="1862137"/>
            <a:chOff x="3141" y="1600"/>
            <a:chExt cx="2448" cy="1280"/>
          </a:xfrm>
        </p:grpSpPr>
        <p:pic>
          <p:nvPicPr>
            <p:cNvPr id="15388"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9" name="Group 21"/>
            <p:cNvGrpSpPr>
              <a:grpSpLocks/>
            </p:cNvGrpSpPr>
            <p:nvPr/>
          </p:nvGrpSpPr>
          <p:grpSpPr bwMode="auto">
            <a:xfrm>
              <a:off x="3147" y="1600"/>
              <a:ext cx="432" cy="506"/>
              <a:chOff x="1296" y="501"/>
              <a:chExt cx="432" cy="506"/>
            </a:xfrm>
          </p:grpSpPr>
          <p:grpSp>
            <p:nvGrpSpPr>
              <p:cNvPr id="15390" name="Group 22"/>
              <p:cNvGrpSpPr>
                <a:grpSpLocks/>
              </p:cNvGrpSpPr>
              <p:nvPr/>
            </p:nvGrpSpPr>
            <p:grpSpPr bwMode="auto">
              <a:xfrm>
                <a:off x="1296" y="501"/>
                <a:ext cx="432" cy="506"/>
                <a:chOff x="1248" y="577"/>
                <a:chExt cx="432" cy="506"/>
              </a:xfrm>
            </p:grpSpPr>
            <p:sp>
              <p:nvSpPr>
                <p:cNvPr id="15392" name="Oval 23"/>
                <p:cNvSpPr>
                  <a:spLocks noChangeArrowheads="1"/>
                </p:cNvSpPr>
                <p:nvPr/>
              </p:nvSpPr>
              <p:spPr bwMode="gray">
                <a:xfrm>
                  <a:off x="1248" y="577"/>
                  <a:ext cx="432" cy="5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3"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4"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5"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6"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91" name="Text Box 28"/>
              <p:cNvSpPr txBox="1">
                <a:spLocks noChangeArrowheads="1"/>
              </p:cNvSpPr>
              <p:nvPr/>
            </p:nvSpPr>
            <p:spPr bwMode="gray">
              <a:xfrm>
                <a:off x="1380" y="563"/>
                <a:ext cx="27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4495800" y="1441450"/>
            <a:ext cx="2319338" cy="1873250"/>
            <a:chOff x="240" y="2936"/>
            <a:chExt cx="2517" cy="1342"/>
          </a:xfrm>
        </p:grpSpPr>
        <p:pic>
          <p:nvPicPr>
            <p:cNvPr id="15379"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0" name="Group 31"/>
            <p:cNvGrpSpPr>
              <a:grpSpLocks/>
            </p:cNvGrpSpPr>
            <p:nvPr/>
          </p:nvGrpSpPr>
          <p:grpSpPr bwMode="auto">
            <a:xfrm>
              <a:off x="243" y="2936"/>
              <a:ext cx="432" cy="527"/>
              <a:chOff x="1296" y="490"/>
              <a:chExt cx="432" cy="527"/>
            </a:xfrm>
          </p:grpSpPr>
          <p:grpSp>
            <p:nvGrpSpPr>
              <p:cNvPr id="15381" name="Group 32"/>
              <p:cNvGrpSpPr>
                <a:grpSpLocks/>
              </p:cNvGrpSpPr>
              <p:nvPr/>
            </p:nvGrpSpPr>
            <p:grpSpPr bwMode="auto">
              <a:xfrm>
                <a:off x="1296" y="490"/>
                <a:ext cx="432" cy="527"/>
                <a:chOff x="1248" y="566"/>
                <a:chExt cx="432" cy="527"/>
              </a:xfrm>
            </p:grpSpPr>
            <p:sp>
              <p:nvSpPr>
                <p:cNvPr id="15383" name="Oval 33"/>
                <p:cNvSpPr>
                  <a:spLocks noChangeArrowheads="1"/>
                </p:cNvSpPr>
                <p:nvPr/>
              </p:nvSpPr>
              <p:spPr bwMode="gray">
                <a:xfrm>
                  <a:off x="1248" y="566"/>
                  <a:ext cx="432"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4"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5"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6"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7"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82" name="Text Box 38"/>
              <p:cNvSpPr txBox="1">
                <a:spLocks noChangeArrowheads="1"/>
              </p:cNvSpPr>
              <p:nvPr/>
            </p:nvSpPr>
            <p:spPr bwMode="gray">
              <a:xfrm>
                <a:off x="1381" y="563"/>
                <a:ext cx="27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47"/>
          <p:cNvGrpSpPr>
            <a:grpSpLocks/>
          </p:cNvGrpSpPr>
          <p:nvPr/>
        </p:nvGrpSpPr>
        <p:grpSpPr bwMode="auto">
          <a:xfrm>
            <a:off x="6853238" y="1452563"/>
            <a:ext cx="2290762" cy="1863725"/>
            <a:chOff x="3138" y="2892"/>
            <a:chExt cx="2451" cy="1332"/>
          </a:xfrm>
        </p:grpSpPr>
        <p:pic>
          <p:nvPicPr>
            <p:cNvPr id="15370" name="Picture 4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71" name="Group 49"/>
            <p:cNvGrpSpPr>
              <a:grpSpLocks/>
            </p:cNvGrpSpPr>
            <p:nvPr/>
          </p:nvGrpSpPr>
          <p:grpSpPr bwMode="auto">
            <a:xfrm>
              <a:off x="3138" y="2892"/>
              <a:ext cx="432" cy="526"/>
              <a:chOff x="1296" y="491"/>
              <a:chExt cx="432" cy="526"/>
            </a:xfrm>
          </p:grpSpPr>
          <p:grpSp>
            <p:nvGrpSpPr>
              <p:cNvPr id="15372" name="Group 50"/>
              <p:cNvGrpSpPr>
                <a:grpSpLocks/>
              </p:cNvGrpSpPr>
              <p:nvPr/>
            </p:nvGrpSpPr>
            <p:grpSpPr bwMode="auto">
              <a:xfrm>
                <a:off x="1296" y="491"/>
                <a:ext cx="432" cy="526"/>
                <a:chOff x="1248" y="567"/>
                <a:chExt cx="432" cy="526"/>
              </a:xfrm>
            </p:grpSpPr>
            <p:sp>
              <p:nvSpPr>
                <p:cNvPr id="15374" name="Oval 51"/>
                <p:cNvSpPr>
                  <a:spLocks noChangeArrowheads="1"/>
                </p:cNvSpPr>
                <p:nvPr/>
              </p:nvSpPr>
              <p:spPr bwMode="gray">
                <a:xfrm>
                  <a:off x="1248" y="567"/>
                  <a:ext cx="432" cy="5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5" name="Oval 5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6" name="Oval 5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7" name="Oval 5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8" name="Oval 5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73" name="Text Box 56"/>
              <p:cNvSpPr txBox="1">
                <a:spLocks noChangeArrowheads="1"/>
              </p:cNvSpPr>
              <p:nvPr/>
            </p:nvSpPr>
            <p:spPr bwMode="gray">
              <a:xfrm>
                <a:off x="1379" y="563"/>
                <a:ext cx="27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5366" name="WordArt 60"/>
          <p:cNvSpPr>
            <a:spLocks noChangeArrowheads="1" noChangeShapeType="1" noTextEdit="1"/>
          </p:cNvSpPr>
          <p:nvPr/>
        </p:nvSpPr>
        <p:spPr bwMode="auto">
          <a:xfrm>
            <a:off x="0" y="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p:cNvSpPr txBox="1">
            <a:spLocks noChangeArrowheads="1"/>
          </p:cNvSpPr>
          <p:nvPr/>
        </p:nvSpPr>
        <p:spPr bwMode="auto">
          <a:xfrm>
            <a:off x="0" y="108585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a:solidFill>
                  <a:srgbClr val="1A0597"/>
                </a:solidFill>
                <a:latin typeface="Cambria" panose="02040503050406030204" pitchFamily="18" charset="0"/>
                <a:ea typeface="Cambria" panose="02040503050406030204" pitchFamily="18" charset="0"/>
              </a:rPr>
              <a:t>* Dựa vào các tranh sau, hãy kể lại tóm tắt câu chuyện</a:t>
            </a:r>
            <a:r>
              <a:rPr lang="en-US" altLang="vi-VN" sz="2400" b="1" i="1">
                <a:solidFill>
                  <a:srgbClr val="990000"/>
                </a:solidFill>
                <a:latin typeface="Cambria" panose="02040503050406030204" pitchFamily="18" charset="0"/>
                <a:ea typeface="Cambria" panose="02040503050406030204" pitchFamily="18" charset="0"/>
              </a:rPr>
              <a:t> Hai Bà Trưng.</a:t>
            </a:r>
          </a:p>
        </p:txBody>
      </p:sp>
      <p:sp>
        <p:nvSpPr>
          <p:cNvPr id="30782" name="Text Box 62"/>
          <p:cNvSpPr txBox="1">
            <a:spLocks noChangeArrowheads="1"/>
          </p:cNvSpPr>
          <p:nvPr/>
        </p:nvSpPr>
        <p:spPr bwMode="auto">
          <a:xfrm>
            <a:off x="0" y="3429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latin typeface="Cambria" panose="02040503050406030204" pitchFamily="18" charset="0"/>
                <a:ea typeface="Cambria" panose="02040503050406030204" pitchFamily="18" charset="0"/>
                <a:cs typeface="Times New Roman" panose="02020603050405020304" pitchFamily="18" charset="0"/>
              </a:rPr>
              <a:t>* </a:t>
            </a: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Câu chuyện này giúp các em hiểu được điều gì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
        <p:nvSpPr>
          <p:cNvPr id="30783" name="Text Box 63"/>
          <p:cNvSpPr txBox="1">
            <a:spLocks noChangeArrowheads="1"/>
          </p:cNvSpPr>
          <p:nvPr/>
        </p:nvSpPr>
        <p:spPr bwMode="auto">
          <a:xfrm>
            <a:off x="0" y="38290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99"/>
                </a:solidFill>
                <a:latin typeface="Cambria" panose="02040503050406030204" pitchFamily="18" charset="0"/>
                <a:ea typeface="Cambria" panose="020405030504060302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28600" y="133350"/>
            <a:ext cx="86106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613234" y="4629150"/>
            <a:ext cx="3765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Bức tranh vẽ cảnh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
            <a:extLst>
              <a:ext uri="{FF2B5EF4-FFF2-40B4-BE49-F238E27FC236}">
                <a16:creationId xmlns:a16="http://schemas.microsoft.com/office/drawing/2014/main" id="{ADDB33BD-E5C3-4462-92FB-ED167B320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6" y="779861"/>
            <a:ext cx="578644"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3B3881F9-5EBD-49CC-AE3F-E63CCF2D0003}"/>
              </a:ext>
            </a:extLst>
          </p:cNvPr>
          <p:cNvPicPr>
            <a:picLocks noChangeAspect="1"/>
          </p:cNvPicPr>
          <p:nvPr/>
        </p:nvPicPr>
        <p:blipFill>
          <a:blip r:embed="rId4"/>
          <a:stretch>
            <a:fillRect/>
          </a:stretch>
        </p:blipFill>
        <p:spPr>
          <a:xfrm>
            <a:off x="4007645" y="896541"/>
            <a:ext cx="4026013" cy="3605212"/>
          </a:xfrm>
          <a:prstGeom prst="rect">
            <a:avLst/>
          </a:prstGeom>
          <a:effectLst>
            <a:outerShdw blurRad="228600" dist="38100" dir="19800000" sx="102000" sy="102000" algn="tl" rotWithShape="0">
              <a:prstClr val="black">
                <a:alpha val="67000"/>
              </a:prstClr>
            </a:outerShdw>
          </a:effectLst>
        </p:spPr>
      </p:pic>
      <p:pic>
        <p:nvPicPr>
          <p:cNvPr id="3" name="图片 2">
            <a:extLst>
              <a:ext uri="{FF2B5EF4-FFF2-40B4-BE49-F238E27FC236}">
                <a16:creationId xmlns:a16="http://schemas.microsoft.com/office/drawing/2014/main" id="{D1125F50-611F-4519-9503-C7B5240B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5" y="589496"/>
            <a:ext cx="3579223" cy="39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a:extLst>
              <a:ext uri="{FF2B5EF4-FFF2-40B4-BE49-F238E27FC236}">
                <a16:creationId xmlns:a16="http://schemas.microsoft.com/office/drawing/2014/main" id="{F59330FE-D2F2-49DF-87AC-BD538A0DFDE0}"/>
              </a:ext>
            </a:extLst>
          </p:cNvPr>
          <p:cNvSpPr txBox="1">
            <a:spLocks noChangeArrowheads="1"/>
          </p:cNvSpPr>
          <p:nvPr/>
        </p:nvSpPr>
        <p:spPr bwMode="auto">
          <a:xfrm>
            <a:off x="674794" y="1764372"/>
            <a:ext cx="31832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defRPr>
            </a:lvl1pPr>
            <a:lvl2pPr marL="742950" indent="-285750" defTabSz="1216025">
              <a:defRPr>
                <a:solidFill>
                  <a:schemeClr val="tx1"/>
                </a:solidFill>
                <a:latin typeface="Calibri" panose="020F0502020204030204" pitchFamily="34" charset="0"/>
              </a:defRPr>
            </a:lvl2pPr>
            <a:lvl3pPr marL="1143000" indent="-228600" defTabSz="1216025">
              <a:defRPr>
                <a:solidFill>
                  <a:schemeClr val="tx1"/>
                </a:solidFill>
                <a:latin typeface="Calibri" panose="020F0502020204030204" pitchFamily="34" charset="0"/>
              </a:defRPr>
            </a:lvl3pPr>
            <a:lvl4pPr marL="1600200" indent="-228600" defTabSz="1216025">
              <a:defRPr>
                <a:solidFill>
                  <a:schemeClr val="tx1"/>
                </a:solidFill>
                <a:latin typeface="Calibri" panose="020F0502020204030204" pitchFamily="34" charset="0"/>
              </a:defRPr>
            </a:lvl4pPr>
            <a:lvl5pPr marL="2057400" indent="-228600" defTabSz="1216025">
              <a:defRPr>
                <a:solidFill>
                  <a:schemeClr val="tx1"/>
                </a:solidFill>
                <a:latin typeface="Calibri" panose="020F0502020204030204" pitchFamily="34" charset="0"/>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panose="020B0604020202020204" pitchFamily="34" charset="0"/>
              </a:rPr>
              <a:t>LUYỆN ĐỌC</a:t>
            </a:r>
            <a:endParaRPr lang="zh-CN" altLang="en-US" sz="4000" b="1" dirty="0">
              <a:solidFill>
                <a:srgbClr val="FF0000"/>
              </a:solidFill>
              <a:latin typeface="Cambria" panose="02040503050406030204" pitchFamily="18" charset="0"/>
              <a:ea typeface="inpin heiti"/>
              <a:cs typeface="Times New Roman" panose="02020603050405020304" pitchFamily="18" charset="0"/>
              <a:sym typeface="Arial" panose="020B0604020202020204" pitchFamily="34" charset="0"/>
            </a:endParaRPr>
          </a:p>
        </p:txBody>
      </p:sp>
      <p:pic>
        <p:nvPicPr>
          <p:cNvPr id="6" name="图片 2">
            <a:extLst>
              <a:ext uri="{FF2B5EF4-FFF2-40B4-BE49-F238E27FC236}">
                <a16:creationId xmlns:a16="http://schemas.microsoft.com/office/drawing/2014/main" id="{7B332B32-7B26-4918-B93D-C527A20BE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cornerFlower">
            <a:extLst>
              <a:ext uri="{FF2B5EF4-FFF2-40B4-BE49-F238E27FC236}">
                <a16:creationId xmlns:a16="http://schemas.microsoft.com/office/drawing/2014/main" id="{40BDB86E-95C0-41C2-B8E3-133DAF1BE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9" y="61913"/>
            <a:ext cx="121562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WhitecornerFlower">
            <a:extLst>
              <a:ext uri="{FF2B5EF4-FFF2-40B4-BE49-F238E27FC236}">
                <a16:creationId xmlns:a16="http://schemas.microsoft.com/office/drawing/2014/main" id="{D8E7C5DC-E3D7-47D2-9E33-E1D2783BF3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1905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8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181586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5733D35-A96C-4966-AEA7-4AED253B4DB7}"/>
              </a:ext>
            </a:extLst>
          </p:cNvPr>
          <p:cNvSpPr txBox="1">
            <a:spLocks noChangeArrowheads="1"/>
          </p:cNvSpPr>
          <p:nvPr/>
        </p:nvSpPr>
        <p:spPr bwMode="auto">
          <a:xfrm>
            <a:off x="1972492" y="59061"/>
            <a:ext cx="47810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Chia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4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390" name="TextBox 1">
            <a:extLst>
              <a:ext uri="{FF2B5EF4-FFF2-40B4-BE49-F238E27FC236}">
                <a16:creationId xmlns:a16="http://schemas.microsoft.com/office/drawing/2014/main" id="{D6FA625D-8255-45B4-966A-24937617400A}"/>
              </a:ext>
            </a:extLst>
          </p:cNvPr>
          <p:cNvSpPr txBox="1">
            <a:spLocks noChangeArrowheads="1"/>
          </p:cNvSpPr>
          <p:nvPr/>
        </p:nvSpPr>
        <p:spPr bwMode="auto">
          <a:xfrm>
            <a:off x="424543" y="810175"/>
            <a:ext cx="871945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Thuở xưa…xâm lược.</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Bây giờ … Thi Sách.</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Nhận được … hành quân.</a:t>
            </a:r>
          </a:p>
          <a:p>
            <a:pPr algn="just">
              <a:lnSpc>
                <a:spcPct val="150000"/>
              </a:lnSpc>
              <a:defRPr/>
            </a:pP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4: Còn lại</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图片 2">
            <a:extLst>
              <a:ext uri="{FF2B5EF4-FFF2-40B4-BE49-F238E27FC236}">
                <a16:creationId xmlns:a16="http://schemas.microsoft.com/office/drawing/2014/main" id="{804CF609-C7C6-4FF3-9080-F8B38EBD0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6226"/>
          <a:stretch>
            <a:fillRect/>
          </a:stretch>
        </p:blipFill>
        <p:spPr bwMode="auto">
          <a:xfrm>
            <a:off x="0" y="4286250"/>
            <a:ext cx="90786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hitecornerFlower">
            <a:extLst>
              <a:ext uri="{FF2B5EF4-FFF2-40B4-BE49-F238E27FC236}">
                <a16:creationId xmlns:a16="http://schemas.microsoft.com/office/drawing/2014/main" id="{0D46161F-C996-45F1-A4EC-04BC5E60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 y="61913"/>
            <a:ext cx="1215629" cy="1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WhitecornerFlower">
            <a:extLst>
              <a:ext uri="{FF2B5EF4-FFF2-40B4-BE49-F238E27FC236}">
                <a16:creationId xmlns:a16="http://schemas.microsoft.com/office/drawing/2014/main" id="{F2DE6D09-427D-4BA7-87C2-9673A2593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03" y="3113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7263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Text Box 11"/>
          <p:cNvSpPr txBox="1">
            <a:spLocks noChangeArrowheads="1"/>
          </p:cNvSpPr>
          <p:nvPr/>
        </p:nvSpPr>
        <p:spPr bwMode="auto">
          <a:xfrm>
            <a:off x="35442" y="13525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Chúng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bắt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rừng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xuống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mò</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ngọc</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trai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khiến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bao</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người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thiệt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mạng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hổ</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báo</a:t>
            </a:r>
            <a:r>
              <a:rPr lang="en-US" altLang="vi-VN" sz="2400" b="1"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sấu</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8" name="图片 9">
            <a:extLst>
              <a:ext uri="{FF2B5EF4-FFF2-40B4-BE49-F238E27FC236}">
                <a16:creationId xmlns:a16="http://schemas.microsoft.com/office/drawing/2014/main" id="{740D5B87-8BDC-485E-82D5-B357D0F25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82813"/>
            <a:ext cx="3030536" cy="3030536"/>
          </a:xfrm>
          <a:prstGeom prst="rect">
            <a:avLst/>
          </a:prstGeom>
        </p:spPr>
      </p:pic>
      <p:pic>
        <p:nvPicPr>
          <p:cNvPr id="19" name="图片 9">
            <a:extLst>
              <a:ext uri="{FF2B5EF4-FFF2-40B4-BE49-F238E27FC236}">
                <a16:creationId xmlns:a16="http://schemas.microsoft.com/office/drawing/2014/main" id="{42561B7D-88A1-4EB2-82C0-C6054C9FA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1524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 calcmode="lin" valueType="num">
                                      <p:cBhvr additive="base">
                                        <p:cTn id="7" dur="500" fill="hold"/>
                                        <p:tgtEl>
                                          <p:spTgt spid="38923"/>
                                        </p:tgtEl>
                                        <p:attrNameLst>
                                          <p:attrName>ppt_x</p:attrName>
                                        </p:attrNameLst>
                                      </p:cBhvr>
                                      <p:tavLst>
                                        <p:tav tm="0">
                                          <p:val>
                                            <p:strVal val="#ppt_x"/>
                                          </p:val>
                                        </p:tav>
                                        <p:tav tm="100000">
                                          <p:val>
                                            <p:strVal val="#ppt_x"/>
                                          </p:val>
                                        </p:tav>
                                      </p:tavLst>
                                    </p:anim>
                                    <p:anim calcmode="lin" valueType="num">
                                      <p:cBhvr additive="base">
                                        <p:cTn id="8"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descr="878029rsoqmho5ce">
            <a:extLst>
              <a:ext uri="{FF2B5EF4-FFF2-40B4-BE49-F238E27FC236}">
                <a16:creationId xmlns:a16="http://schemas.microsoft.com/office/drawing/2014/main" id="{EB655028-877C-42F6-AD96-6967EC135B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116">
            <a:extLst>
              <a:ext uri="{FF2B5EF4-FFF2-40B4-BE49-F238E27FC236}">
                <a16:creationId xmlns:a16="http://schemas.microsoft.com/office/drawing/2014/main" id="{49990D46-92C4-4F41-A1FB-CC3ADD8EF724}"/>
              </a:ext>
            </a:extLst>
          </p:cNvPr>
          <p:cNvSpPr/>
          <p:nvPr/>
        </p:nvSpPr>
        <p:spPr>
          <a:xfrm>
            <a:off x="754372" y="783774"/>
            <a:ext cx="7801800" cy="418011"/>
          </a:xfrm>
          <a:prstGeom prst="roundRect">
            <a:avLst/>
          </a:prstGeom>
          <a:solidFill>
            <a:srgbClr val="FFFFFF"/>
          </a:solidFill>
          <a:ln>
            <a:solidFill>
              <a:srgbClr val="DA634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100" b="1">
                <a:latin typeface="Cambria" panose="02040503050406030204" pitchFamily="18" charset="0"/>
                <a:ea typeface="Cambria" panose="02040503050406030204" pitchFamily="18" charset="0"/>
              </a:rPr>
              <a:t>Giặc ngoại xâm</a:t>
            </a:r>
            <a:r>
              <a:rPr lang="en-US" sz="2100">
                <a:latin typeface="Cambria" panose="02040503050406030204" pitchFamily="18" charset="0"/>
                <a:ea typeface="Cambria" panose="02040503050406030204" pitchFamily="18" charset="0"/>
              </a:rPr>
              <a:t>: </a:t>
            </a:r>
            <a:r>
              <a:rPr lang="vi-VN" sz="2100">
                <a:latin typeface="Cambria" panose="02040503050406030204" pitchFamily="18" charset="0"/>
                <a:ea typeface="Cambria" panose="02040503050406030204" pitchFamily="18" charset="0"/>
              </a:rPr>
              <a:t>giặc từ nước ngoài đến xâm chiếm.</a:t>
            </a:r>
            <a:endParaRPr lang="en-SG" sz="36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Google Shape;7672;p56">
            <a:extLst>
              <a:ext uri="{FF2B5EF4-FFF2-40B4-BE49-F238E27FC236}">
                <a16:creationId xmlns:a16="http://schemas.microsoft.com/office/drawing/2014/main" id="{DC4358B9-B7A2-40A3-99DC-E480BB97F51B}"/>
              </a:ext>
            </a:extLst>
          </p:cNvPr>
          <p:cNvSpPr txBox="1">
            <a:spLocks/>
          </p:cNvSpPr>
          <p:nvPr/>
        </p:nvSpPr>
        <p:spPr>
          <a:xfrm>
            <a:off x="668845" y="101873"/>
            <a:ext cx="7704000"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Giải nghĩa từ</a:t>
            </a:r>
          </a:p>
        </p:txBody>
      </p:sp>
      <p:pic>
        <p:nvPicPr>
          <p:cNvPr id="4098" name="Picture 2" descr="Tin tức, sự kiện liên quan đến Giặc ngoại xâm | Dân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9" y="1916792"/>
            <a:ext cx="3973331" cy="248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ệt Nam thế kỷ XX - từ đối đầu đến hợp tác một cách tiếp cận lịch sử - văn  hóa | ĐẠI HỌC QUỐC GI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51" y="1916792"/>
            <a:ext cx="3724998" cy="248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7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7852" y="627356"/>
            <a:ext cx="814259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r>
              <a:rPr lang="en-US" altLang="en-US" sz="2700" b="1">
                <a:solidFill>
                  <a:srgbClr val="6600FF"/>
                </a:solidFill>
                <a:latin typeface="Cambria" panose="02040503050406030204" pitchFamily="18" charset="0"/>
                <a:ea typeface="Cambria" panose="02040503050406030204" pitchFamily="18" charset="0"/>
              </a:rPr>
              <a:t>- Oán hận ngút trời: </a:t>
            </a:r>
            <a:r>
              <a:rPr lang="en-US" altLang="en-US" sz="2700" b="1">
                <a:solidFill>
                  <a:srgbClr val="000066"/>
                </a:solidFill>
                <a:latin typeface="Cambria" panose="02040503050406030204" pitchFamily="18" charset="0"/>
                <a:ea typeface="Cambria" panose="02040503050406030204" pitchFamily="18" charset="0"/>
              </a:rPr>
              <a:t>Là lòng oán hận rất nhiều, chồng chất cao đến tận trời xanh. </a:t>
            </a:r>
          </a:p>
          <a:p>
            <a:pPr eaLnBrk="1" hangingPunct="1"/>
            <a:endParaRPr lang="en-US" altLang="en-US" sz="2700" b="1">
              <a:solidFill>
                <a:srgbClr val="6600FF"/>
              </a:solidFill>
              <a:latin typeface="Cambria" panose="02040503050406030204" pitchFamily="18" charset="0"/>
              <a:ea typeface="Cambria" panose="02040503050406030204" pitchFamily="18" charset="0"/>
            </a:endParaRPr>
          </a:p>
        </p:txBody>
      </p:sp>
      <p:pic>
        <p:nvPicPr>
          <p:cNvPr id="2050" name="Picture 2" descr="Trưng Trắc và Trưng Nhị xuất thân ở vùng nào ? Đọc truy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 y="1943100"/>
            <a:ext cx="4520146" cy="2542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Khác Sai, Chúng Ta Sao Phải Tức Giận? | Chùa A Di Đ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710" y="1943101"/>
            <a:ext cx="3460738" cy="28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873</Words>
  <Application>Microsoft Office PowerPoint</Application>
  <PresentationFormat>On-screen Show (16:9)</PresentationFormat>
  <Paragraphs>79</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宋体</vt:lpstr>
      <vt:lpstr>Arial</vt:lpstr>
      <vt:lpstr>Calibri</vt:lpstr>
      <vt:lpstr>Cambria</vt:lpstr>
      <vt:lpstr>等线</vt:lpstr>
      <vt:lpstr>inpin heiti</vt:lpstr>
      <vt:lpstr>Times New Roman</vt:lpstr>
      <vt:lpstr>字魂6号-日记插画体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ASUS</cp:lastModifiedBy>
  <cp:revision>90</cp:revision>
  <dcterms:created xsi:type="dcterms:W3CDTF">2005-12-31T17:58:32Z</dcterms:created>
  <dcterms:modified xsi:type="dcterms:W3CDTF">2022-01-17T08:35:51Z</dcterms:modified>
</cp:coreProperties>
</file>