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8" r:id="rId2"/>
    <p:sldId id="729" r:id="rId3"/>
    <p:sldId id="728" r:id="rId4"/>
    <p:sldId id="256" r:id="rId5"/>
    <p:sldId id="258" r:id="rId6"/>
    <p:sldId id="275" r:id="rId7"/>
    <p:sldId id="276" r:id="rId8"/>
    <p:sldId id="259" r:id="rId9"/>
    <p:sldId id="285" r:id="rId10"/>
    <p:sldId id="262" r:id="rId11"/>
    <p:sldId id="260" r:id="rId12"/>
    <p:sldId id="261" r:id="rId13"/>
    <p:sldId id="286" r:id="rId14"/>
    <p:sldId id="283" r:id="rId15"/>
    <p:sldId id="284" r:id="rId16"/>
    <p:sldId id="257" r:id="rId17"/>
    <p:sldId id="267" r:id="rId18"/>
    <p:sldId id="268" r:id="rId19"/>
    <p:sldId id="269" r:id="rId20"/>
    <p:sldId id="270" r:id="rId21"/>
    <p:sldId id="72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6D6"/>
    <a:srgbClr val="0000CC"/>
    <a:srgbClr val="009900"/>
    <a:srgbClr val="00CC00"/>
    <a:srgbClr val="66FF33"/>
    <a:srgbClr val="00FF00"/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17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4B82-E791-4429-B012-40D842FF464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16DE-A166-4AD5-A482-09996234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0E93D-8DB9-4A98-9871-C402246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6555-FF12-40DB-AADA-FF269655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7B205-F0A9-4BB5-B242-2BCD4D5D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A84F4-5F24-4FB3-A104-9C6502DE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49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proxy/r1gDXkYhFn3WxPsKHtWJDBRhDa_QqXP0ByovbxsmQG6IiPLhqfMi0QCJpGNRdSMiWifhQgfSOgIm3Oz7_A_zzzM5lfKKm6orlu0OC_FolGoYQhRG11SuQ3kvkxqkKt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17.xml"/><Relationship Id="rId7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10" Type="http://schemas.openxmlformats.org/officeDocument/2006/relationships/image" Target="../media/image25.jpeg"/><Relationship Id="rId4" Type="http://schemas.openxmlformats.org/officeDocument/2006/relationships/slide" Target="slide20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5" Type="http://schemas.openxmlformats.org/officeDocument/2006/relationships/image" Target="../media/image26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81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3" y="1522708"/>
            <a:ext cx="2890299" cy="3976568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4" y="3232297"/>
            <a:ext cx="1470605" cy="557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8" y="3927829"/>
            <a:ext cx="1046315" cy="717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9" y="4479263"/>
            <a:ext cx="1470605" cy="440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4" y="3927829"/>
            <a:ext cx="1046315" cy="717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6" y="4479263"/>
            <a:ext cx="1470605" cy="440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9" y="4652987"/>
            <a:ext cx="1046315" cy="7171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1" y="5204422"/>
            <a:ext cx="1470605" cy="440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2" y="5294005"/>
            <a:ext cx="571962" cy="5747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2" y="4633882"/>
            <a:ext cx="1046315" cy="7171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4" y="5185316"/>
            <a:ext cx="1470605" cy="440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96181"/>
            <a:ext cx="9144000" cy="45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BF53C1-D666-4357-B718-D31C1769E37E}"/>
              </a:ext>
            </a:extLst>
          </p:cNvPr>
          <p:cNvSpPr/>
          <p:nvPr/>
        </p:nvSpPr>
        <p:spPr>
          <a:xfrm>
            <a:off x="3385019" y="754345"/>
            <a:ext cx="4909524" cy="2339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AI NHANH </a:t>
            </a:r>
          </a:p>
          <a:p>
            <a:pPr algn="ctr"/>
            <a:r>
              <a:rPr lang="en-US" sz="4400" dirty="0">
                <a:latin typeface="Algerian" panose="04020705040A02060702" pitchFamily="82" charset="0"/>
              </a:rPr>
              <a:t>AI ĐÚNG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80"/>
    </mc:Choice>
    <mc:Fallback xmlns="">
      <p:transition advTm="29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29411"/>
          </a:xfrm>
        </p:spPr>
        <p:txBody>
          <a:bodyPr/>
          <a:lstStyle/>
          <a:p>
            <a:pPr marL="0" lvl="0" indent="0" eaLnBrk="0" fontAlgn="base" hangingPunct="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9940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9990.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5123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-36512" y="2636912"/>
            <a:ext cx="55715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5436096" y="2564876"/>
            <a:ext cx="3707904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9143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8892" y="378351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6256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54847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</a:p>
        </p:txBody>
      </p:sp>
      <p:pic>
        <p:nvPicPr>
          <p:cNvPr id="5126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62599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rt to life: Ảnh Động Hoa Lá Rơi (Gif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29200"/>
            <a:ext cx="1224136" cy="15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42" y="764704"/>
            <a:ext cx="8570758" cy="53597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10 000.</a:t>
            </a:r>
          </a:p>
          <a:p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82727" y="2297405"/>
            <a:ext cx="1864178" cy="1476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7" name="Oval 36"/>
          <p:cNvSpPr/>
          <p:nvPr/>
        </p:nvSpPr>
        <p:spPr>
          <a:xfrm>
            <a:off x="5784321" y="2741529"/>
            <a:ext cx="1512168" cy="14761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38" name="Oval 37"/>
          <p:cNvSpPr/>
          <p:nvPr/>
        </p:nvSpPr>
        <p:spPr>
          <a:xfrm>
            <a:off x="4614170" y="2196832"/>
            <a:ext cx="1512168" cy="147616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</a:p>
        </p:txBody>
      </p:sp>
      <p:sp>
        <p:nvSpPr>
          <p:cNvPr id="39" name="Oval 38"/>
          <p:cNvSpPr/>
          <p:nvPr/>
        </p:nvSpPr>
        <p:spPr>
          <a:xfrm>
            <a:off x="3404545" y="2699760"/>
            <a:ext cx="1512168" cy="147616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</a:p>
        </p:txBody>
      </p:sp>
      <p:sp>
        <p:nvSpPr>
          <p:cNvPr id="40" name="Oval 39"/>
          <p:cNvSpPr/>
          <p:nvPr/>
        </p:nvSpPr>
        <p:spPr>
          <a:xfrm>
            <a:off x="2099818" y="2378127"/>
            <a:ext cx="1512168" cy="1476164"/>
          </a:xfrm>
          <a:prstGeom prst="ellipse">
            <a:avLst/>
          </a:prstGeom>
          <a:solidFill>
            <a:srgbClr val="F846D6"/>
          </a:solidFill>
          <a:ln>
            <a:solidFill>
              <a:srgbClr val="F846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</a:p>
        </p:txBody>
      </p:sp>
      <p:sp>
        <p:nvSpPr>
          <p:cNvPr id="43" name="Oval 42"/>
          <p:cNvSpPr/>
          <p:nvPr/>
        </p:nvSpPr>
        <p:spPr>
          <a:xfrm>
            <a:off x="985527" y="3031122"/>
            <a:ext cx="1512168" cy="14761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</a:p>
        </p:txBody>
      </p:sp>
      <p:sp>
        <p:nvSpPr>
          <p:cNvPr id="44" name="Oval 43"/>
          <p:cNvSpPr/>
          <p:nvPr/>
        </p:nvSpPr>
        <p:spPr>
          <a:xfrm>
            <a:off x="147991" y="1925737"/>
            <a:ext cx="1656184" cy="161280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584905" y="3094062"/>
            <a:ext cx="756084" cy="7010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Merge 19"/>
          <p:cNvSpPr/>
          <p:nvPr/>
        </p:nvSpPr>
        <p:spPr>
          <a:xfrm>
            <a:off x="1485541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erge 49"/>
          <p:cNvSpPr/>
          <p:nvPr/>
        </p:nvSpPr>
        <p:spPr>
          <a:xfrm>
            <a:off x="1948433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erge 50"/>
          <p:cNvSpPr/>
          <p:nvPr/>
        </p:nvSpPr>
        <p:spPr>
          <a:xfrm>
            <a:off x="2970038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erge 51"/>
          <p:cNvSpPr/>
          <p:nvPr/>
        </p:nvSpPr>
        <p:spPr>
          <a:xfrm>
            <a:off x="2624004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erge 52"/>
          <p:cNvSpPr/>
          <p:nvPr/>
        </p:nvSpPr>
        <p:spPr>
          <a:xfrm>
            <a:off x="4342157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erge 53"/>
          <p:cNvSpPr/>
          <p:nvPr/>
        </p:nvSpPr>
        <p:spPr>
          <a:xfrm>
            <a:off x="8015934" y="3831404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erge 54"/>
          <p:cNvSpPr/>
          <p:nvPr/>
        </p:nvSpPr>
        <p:spPr>
          <a:xfrm>
            <a:off x="8964544" y="3818223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Merge 55"/>
          <p:cNvSpPr/>
          <p:nvPr/>
        </p:nvSpPr>
        <p:spPr>
          <a:xfrm>
            <a:off x="8715384" y="3813537"/>
            <a:ext cx="209764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erge 56"/>
          <p:cNvSpPr/>
          <p:nvPr/>
        </p:nvSpPr>
        <p:spPr>
          <a:xfrm>
            <a:off x="6679245" y="4237588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Merge 57"/>
          <p:cNvSpPr/>
          <p:nvPr/>
        </p:nvSpPr>
        <p:spPr>
          <a:xfrm>
            <a:off x="6300192" y="4249755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Merge 58"/>
          <p:cNvSpPr/>
          <p:nvPr/>
        </p:nvSpPr>
        <p:spPr>
          <a:xfrm>
            <a:off x="7626150" y="381771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erge 59"/>
          <p:cNvSpPr/>
          <p:nvPr/>
        </p:nvSpPr>
        <p:spPr>
          <a:xfrm>
            <a:off x="5145973" y="3672996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erge 60"/>
          <p:cNvSpPr/>
          <p:nvPr/>
        </p:nvSpPr>
        <p:spPr>
          <a:xfrm>
            <a:off x="5496211" y="365208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erge 61"/>
          <p:cNvSpPr/>
          <p:nvPr/>
        </p:nvSpPr>
        <p:spPr>
          <a:xfrm>
            <a:off x="3980304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553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1561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8051871">
            <a:off x="464233" y="2245119"/>
            <a:ext cx="991023" cy="8849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4800" y="1676400"/>
            <a:ext cx="323397" cy="49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219200" y="1676400"/>
            <a:ext cx="323397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23">
            <a:extLst>
              <a:ext uri="{FF2B5EF4-FFF2-40B4-BE49-F238E27FC236}">
                <a16:creationId xmlns:a16="http://schemas.microsoft.com/office/drawing/2014/main" id="{8EB7B90E-9FED-45E3-9DFF-B7FA74BBAF0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47725"/>
            <a:ext cx="8077200" cy="1236663"/>
            <a:chOff x="384" y="2304"/>
            <a:chExt cx="5088" cy="779"/>
          </a:xfrm>
        </p:grpSpPr>
        <p:sp>
          <p:nvSpPr>
            <p:cNvPr id="12335" name="Oval 24">
              <a:extLst>
                <a:ext uri="{FF2B5EF4-FFF2-40B4-BE49-F238E27FC236}">
                  <a16:creationId xmlns:a16="http://schemas.microsoft.com/office/drawing/2014/main" id="{B2F31F7A-9852-4095-BC18-5C226E57A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2336" name="Text Box 25">
              <a:extLst>
                <a:ext uri="{FF2B5EF4-FFF2-40B4-BE49-F238E27FC236}">
                  <a16:creationId xmlns:a16="http://schemas.microsoft.com/office/drawing/2014/main" id="{EB718ABC-FFC2-40F7-8598-E1D40B44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rgbClr val="0066FF"/>
                  </a:solidFill>
                </a:rPr>
                <a:t>Viết</a:t>
              </a:r>
              <a:r>
                <a:rPr lang="en-US" altLang="vi-VN" sz="2800" dirty="0">
                  <a:solidFill>
                    <a:srgbClr val="0066FF"/>
                  </a:solidFill>
                </a:rPr>
                <a:t> 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trước</a:t>
              </a:r>
              <a:r>
                <a:rPr lang="en-US" altLang="vi-VN" sz="2800" dirty="0">
                  <a:solidFill>
                    <a:srgbClr val="0066FF"/>
                  </a:solidFill>
                </a:rPr>
                <a:t>,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sau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của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mỗi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66FF"/>
                  </a:solidFill>
                </a:rPr>
                <a:t> 2665 ; 2002 ; 1999 ; 9999 ; 6890.</a:t>
              </a:r>
            </a:p>
          </p:txBody>
        </p:sp>
      </p:grpSp>
      <p:graphicFrame>
        <p:nvGraphicFramePr>
          <p:cNvPr id="7395" name="Group 227">
            <a:extLst>
              <a:ext uri="{FF2B5EF4-FFF2-40B4-BE49-F238E27FC236}">
                <a16:creationId xmlns:a16="http://schemas.microsoft.com/office/drawing/2014/main" id="{FB93D92F-2A96-4F4F-9DEB-2CC121B99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71264"/>
              </p:ext>
            </p:extLst>
          </p:nvPr>
        </p:nvGraphicFramePr>
        <p:xfrm>
          <a:off x="727075" y="2692399"/>
          <a:ext cx="7162800" cy="3206751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trước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đã cho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liền sau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2665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3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6890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396" name="Text Box 228">
            <a:extLst>
              <a:ext uri="{FF2B5EF4-FFF2-40B4-BE49-F238E27FC236}">
                <a16:creationId xmlns:a16="http://schemas.microsoft.com/office/drawing/2014/main" id="{89DB6934-5464-4384-9CA1-AE605C2F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59" y="3243262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2664</a:t>
            </a:r>
          </a:p>
        </p:txBody>
      </p:sp>
      <p:sp>
        <p:nvSpPr>
          <p:cNvPr id="12324" name="Text Box 229">
            <a:extLst>
              <a:ext uri="{FF2B5EF4-FFF2-40B4-BE49-F238E27FC236}">
                <a16:creationId xmlns:a16="http://schemas.microsoft.com/office/drawing/2014/main" id="{DFE9CA25-0BEA-4504-8DD8-DFAAC281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38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solidFill>
                <a:srgbClr val="0066FF"/>
              </a:solidFill>
            </a:endParaRPr>
          </a:p>
        </p:txBody>
      </p:sp>
      <p:sp>
        <p:nvSpPr>
          <p:cNvPr id="7398" name="Text Box 230">
            <a:extLst>
              <a:ext uri="{FF2B5EF4-FFF2-40B4-BE49-F238E27FC236}">
                <a16:creationId xmlns:a16="http://schemas.microsoft.com/office/drawing/2014/main" id="{8611C8FF-233E-4255-888D-72F3908C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29" y="374996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2003</a:t>
            </a:r>
          </a:p>
        </p:txBody>
      </p:sp>
      <p:sp>
        <p:nvSpPr>
          <p:cNvPr id="7399" name="Text Box 231">
            <a:extLst>
              <a:ext uri="{FF2B5EF4-FFF2-40B4-BE49-F238E27FC236}">
                <a16:creationId xmlns:a16="http://schemas.microsoft.com/office/drawing/2014/main" id="{40ECC0E8-7AAF-4849-8032-E428D6DD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234895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2666</a:t>
            </a:r>
          </a:p>
        </p:txBody>
      </p:sp>
      <p:sp>
        <p:nvSpPr>
          <p:cNvPr id="7400" name="Text Box 232">
            <a:extLst>
              <a:ext uri="{FF2B5EF4-FFF2-40B4-BE49-F238E27FC236}">
                <a16:creationId xmlns:a16="http://schemas.microsoft.com/office/drawing/2014/main" id="{2DAB8A39-90E1-4CCB-A0B2-FE4AAF00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3782726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2001</a:t>
            </a:r>
          </a:p>
        </p:txBody>
      </p:sp>
      <p:sp>
        <p:nvSpPr>
          <p:cNvPr id="7401" name="Text Box 233">
            <a:extLst>
              <a:ext uri="{FF2B5EF4-FFF2-40B4-BE49-F238E27FC236}">
                <a16:creationId xmlns:a16="http://schemas.microsoft.com/office/drawing/2014/main" id="{1E825BFA-6B28-41AE-B40D-63213022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29924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1998</a:t>
            </a:r>
          </a:p>
        </p:txBody>
      </p:sp>
      <p:sp>
        <p:nvSpPr>
          <p:cNvPr id="7402" name="Text Box 234">
            <a:extLst>
              <a:ext uri="{FF2B5EF4-FFF2-40B4-BE49-F238E27FC236}">
                <a16:creationId xmlns:a16="http://schemas.microsoft.com/office/drawing/2014/main" id="{7C0F4A46-AA34-4A6B-A4FE-67F8461D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5918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</a:rPr>
              <a:t>6891</a:t>
            </a:r>
          </a:p>
        </p:txBody>
      </p:sp>
      <p:sp>
        <p:nvSpPr>
          <p:cNvPr id="7403" name="Text Box 235">
            <a:extLst>
              <a:ext uri="{FF2B5EF4-FFF2-40B4-BE49-F238E27FC236}">
                <a16:creationId xmlns:a16="http://schemas.microsoft.com/office/drawing/2014/main" id="{875112CE-91B9-4012-A512-E1579134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883" y="432319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2000</a:t>
            </a:r>
          </a:p>
        </p:txBody>
      </p:sp>
      <p:sp>
        <p:nvSpPr>
          <p:cNvPr id="7404" name="Text Box 236">
            <a:extLst>
              <a:ext uri="{FF2B5EF4-FFF2-40B4-BE49-F238E27FC236}">
                <a16:creationId xmlns:a16="http://schemas.microsoft.com/office/drawing/2014/main" id="{6D7349B6-03D0-4126-B15B-D994D251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899607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9998</a:t>
            </a:r>
          </a:p>
        </p:txBody>
      </p:sp>
      <p:sp>
        <p:nvSpPr>
          <p:cNvPr id="7405" name="Text Box 237">
            <a:extLst>
              <a:ext uri="{FF2B5EF4-FFF2-40B4-BE49-F238E27FC236}">
                <a16:creationId xmlns:a16="http://schemas.microsoft.com/office/drawing/2014/main" id="{9453B152-5A97-4F27-9F98-12D1CB636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4851616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10 000</a:t>
            </a:r>
          </a:p>
        </p:txBody>
      </p:sp>
      <p:sp>
        <p:nvSpPr>
          <p:cNvPr id="7406" name="Text Box 238">
            <a:extLst>
              <a:ext uri="{FF2B5EF4-FFF2-40B4-BE49-F238E27FC236}">
                <a16:creationId xmlns:a16="http://schemas.microsoft.com/office/drawing/2014/main" id="{869E72F9-ACE4-4393-9B34-59555121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5427806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6889</a:t>
            </a:r>
          </a:p>
        </p:txBody>
      </p:sp>
      <p:sp>
        <p:nvSpPr>
          <p:cNvPr id="20" name="Text Box 237">
            <a:extLst>
              <a:ext uri="{FF2B5EF4-FFF2-40B4-BE49-F238E27FC236}">
                <a16:creationId xmlns:a16="http://schemas.microsoft.com/office/drawing/2014/main" id="{6164E3E6-2B91-457E-89C2-ABA4641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537538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6891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6" grpId="0"/>
      <p:bldP spid="7398" grpId="0"/>
      <p:bldP spid="7399" grpId="0"/>
      <p:bldP spid="7400" grpId="0"/>
      <p:bldP spid="7401" grpId="0"/>
      <p:bldP spid="7402" grpId="0"/>
      <p:bldP spid="7403" grpId="0"/>
      <p:bldP spid="7404" grpId="0"/>
      <p:bldP spid="7405" grpId="0"/>
      <p:bldP spid="740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276C09DE-CD24-428C-9696-8BC9BCA39796}"/>
              </a:ext>
            </a:extLst>
          </p:cNvPr>
          <p:cNvSpPr/>
          <p:nvPr/>
        </p:nvSpPr>
        <p:spPr>
          <a:xfrm>
            <a:off x="228600" y="2057400"/>
            <a:ext cx="8686800" cy="2057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299A1-373E-4FEA-BA31-758CFB1C99AE}"/>
              </a:ext>
            </a:extLst>
          </p:cNvPr>
          <p:cNvSpPr txBox="1"/>
          <p:nvPr/>
        </p:nvSpPr>
        <p:spPr>
          <a:xfrm>
            <a:off x="346364" y="2743200"/>
            <a:ext cx="876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116" y="431868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….        ….      9995 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….     …..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76200" y="2362203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-36974" y="4147521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6200" y="2362203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60368" y="4653804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26043" y="467185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7801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9994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0334" y="467031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6925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6413" y="464284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9997</a:t>
            </a:r>
          </a:p>
        </p:txBody>
      </p:sp>
      <p:sp>
        <p:nvSpPr>
          <p:cNvPr id="28" name="Text Box 237">
            <a:extLst>
              <a:ext uri="{FF2B5EF4-FFF2-40B4-BE49-F238E27FC236}">
                <a16:creationId xmlns:a16="http://schemas.microsoft.com/office/drawing/2014/main" id="{3246E231-4C57-42FE-9D0D-38DC6232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625" y="4646383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</a:rPr>
              <a:t>9999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him của 🌈Quynh Quinn💋🍑 trên ppt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2851802"/>
            <a:ext cx="633670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663" y="0"/>
            <a:ext cx="47243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  <a:endParaRPr lang="en-US" sz="7200" b="1" cap="none" spc="0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2" y="1196752"/>
            <a:ext cx="3312368" cy="280473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4005064"/>
            <a:ext cx="3240360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4005064"/>
            <a:ext cx="3312368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5856" y="1200328"/>
            <a:ext cx="3240360" cy="280473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Hình ảnh Màu đỏ Hộp Quà Tặng Ruy Băng Vàng Nơ, Màu đỏ, Hộp Quà, Ruy Băng  Vàng.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ảnh Màu đỏ Hộp Quà Tặng Ruy Băng Vàng Nơ, Màu đỏ, Hộp Quà, Ruy Băng  Vàng. miễn phí tải tập tin PNG PSDComment và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200" y="533400"/>
            <a:ext cx="1714600" cy="1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hộp quà Đẹp dành tặng bạn bè, người yêu, người thân - Chỉnh nha  thẩm mỹ - Phương pháp để có hàm răng đều và đẹ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2241720"/>
            <a:ext cx="1732294" cy="14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ăng tin miễn phí | Đăng tin rao vặ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29" y="3567398"/>
            <a:ext cx="1647774" cy="1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ế gới bàn phím máy tính laptop nhiều vô đối - Máy tính và Laptop tại Hà  Nội - 272077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5340348"/>
            <a:ext cx="1577981" cy="13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08" y="-24826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936521"/>
            <a:ext cx="8367192" cy="438912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số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8934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Tám nghìn chín trăm ba mươi tư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  <p:pic>
        <p:nvPicPr>
          <p:cNvPr id="6" name="Picture 6" descr="Cách tạo hiệu ứng tiếng vỗ tay trong PowerPoint | Hình ảnh">
            <a:hlinkClick r:id="rId4" action="ppaction://hlinksldjump"/>
            <a:extLst>
              <a:ext uri="{FF2B5EF4-FFF2-40B4-BE49-F238E27FC236}">
                <a16:creationId xmlns:a16="http://schemas.microsoft.com/office/drawing/2014/main" id="{2ADE4392-D394-43A2-B4AE-48B28B84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43627"/>
            <a:ext cx="1771685" cy="14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68" y="-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43568" cy="43891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gồm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+ 400 + 20 </a:t>
            </a:r>
          </a:p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3420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56376" y="6093296"/>
            <a:ext cx="609600" cy="609600"/>
          </a:xfrm>
          <a:prstGeom prst="rect">
            <a:avLst/>
          </a:prstGeom>
        </p:spPr>
      </p:pic>
      <p:pic>
        <p:nvPicPr>
          <p:cNvPr id="5" name="Picture 2" descr="Ngón Tay Cái Lên Ngôi Sao-vector Misc-miễn Phí Vector Miễn Phí Tải Về">
            <a:hlinkClick r:id="rId4" action="ppaction://hlinksldjump"/>
            <a:extLst>
              <a:ext uri="{FF2B5EF4-FFF2-40B4-BE49-F238E27FC236}">
                <a16:creationId xmlns:a16="http://schemas.microsoft.com/office/drawing/2014/main" id="{13E14C2A-DCAA-413D-A1A2-A6A3813B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55920"/>
            <a:ext cx="22730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4 trong số 7741 thuộc hàng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Hàng 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>
            <a:extLst>
              <a:ext uri="{FF2B5EF4-FFF2-40B4-BE49-F238E27FC236}">
                <a16:creationId xmlns:a16="http://schemas.microsoft.com/office/drawing/2014/main" id="{B4D724D2-7373-48A3-A478-298FEC78717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1504"/>
            <a:ext cx="5797550" cy="609600"/>
            <a:chOff x="524" y="1776"/>
            <a:chExt cx="3652" cy="384"/>
          </a:xfrm>
        </p:grpSpPr>
        <p:sp>
          <p:nvSpPr>
            <p:cNvPr id="8208" name="Text Box 8">
              <a:extLst>
                <a:ext uri="{FF2B5EF4-FFF2-40B4-BE49-F238E27FC236}">
                  <a16:creationId xmlns:a16="http://schemas.microsoft.com/office/drawing/2014/main" id="{C052CF8A-30B6-44C5-A367-D9610DFB8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1833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209" name="Rectangle 9">
              <a:extLst>
                <a:ext uri="{FF2B5EF4-FFF2-40B4-BE49-F238E27FC236}">
                  <a16:creationId xmlns:a16="http://schemas.microsoft.com/office/drawing/2014/main" id="{073A16CC-7A6A-4AFD-A8C9-8E601C3AE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776"/>
              <a:ext cx="2832" cy="384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sz="2800" dirty="0">
                  <a:solidFill>
                    <a:srgbClr val="FF0000"/>
                  </a:solidFill>
                </a:rPr>
                <a:t>9731 = ? + ? + ? + ?</a:t>
              </a:r>
            </a:p>
          </p:txBody>
        </p:sp>
      </p:grpSp>
      <p:sp>
        <p:nvSpPr>
          <p:cNvPr id="3084" name="Text Box 12">
            <a:extLst>
              <a:ext uri="{FF2B5EF4-FFF2-40B4-BE49-F238E27FC236}">
                <a16:creationId xmlns:a16="http://schemas.microsoft.com/office/drawing/2014/main" id="{B296ED91-7441-4950-842E-34EDEBDF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29586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9731</a:t>
            </a:r>
            <a:r>
              <a:rPr lang="en-US" altLang="vi-VN" sz="2800" dirty="0">
                <a:solidFill>
                  <a:srgbClr val="0066FF"/>
                </a:solidFill>
              </a:rPr>
              <a:t> = 9000 + 700 + 30 + 1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DFD20E1-645E-4CF5-9E78-72FEE5D3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14888"/>
            <a:ext cx="586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0">
              <a:latin typeface="Arial" panose="020B0604020202020204" pitchFamily="34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84EDCC17-3B2C-4A27-8DE4-DE0E579A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2" y="2355850"/>
            <a:ext cx="2590800" cy="533400"/>
          </a:xfrm>
          <a:prstGeom prst="rect">
            <a:avLst/>
          </a:prstGeom>
          <a:solidFill>
            <a:srgbClr val="00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 dirty="0">
                <a:solidFill>
                  <a:srgbClr val="FF0000"/>
                </a:solidFill>
              </a:rPr>
              <a:t>6006 = ? + ?</a:t>
            </a: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AB32BBEE-14F5-47E6-BEB4-99C8CA18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 6006</a:t>
            </a:r>
            <a:r>
              <a:rPr lang="en-US" altLang="vi-VN" sz="2800" dirty="0">
                <a:solidFill>
                  <a:srgbClr val="0066FF"/>
                </a:solidFill>
              </a:rPr>
              <a:t> = 6000 + 6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762F1CF6-0DD6-493C-B39A-21B01A4A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23" y="239473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2A1F81C-9881-4585-BFE3-EA6858B8D3D2}"/>
              </a:ext>
            </a:extLst>
          </p:cNvPr>
          <p:cNvSpPr/>
          <p:nvPr/>
        </p:nvSpPr>
        <p:spPr>
          <a:xfrm>
            <a:off x="1286797" y="561026"/>
            <a:ext cx="381000" cy="28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7F078D8-1AD5-4021-9E35-C1C615420227}"/>
              </a:ext>
            </a:extLst>
          </p:cNvPr>
          <p:cNvSpPr/>
          <p:nvPr/>
        </p:nvSpPr>
        <p:spPr>
          <a:xfrm>
            <a:off x="1296629" y="2500543"/>
            <a:ext cx="378542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8207" grpId="0" animBg="1"/>
      <p:bldP spid="30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846D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của số 6532 là số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6533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977901" y="1362075"/>
            <a:ext cx="18303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1593852" y="2301479"/>
            <a:ext cx="4897439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393701" y="3040868"/>
            <a:ext cx="8551863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213509"/>
            <a:ext cx="9144000" cy="28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721534" y="1223538"/>
            <a:ext cx="82296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566159" y="3439468"/>
            <a:ext cx="4009863" cy="80248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4500" b="1" i="1" kern="10" dirty="0">
              <a:ln w="9525"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9"/>
    </mc:Choice>
    <mc:Fallback xmlns="">
      <p:transition spd="slow" advTm="1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0138" y="1752600"/>
            <a:ext cx="75837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LỚP HỌC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1186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ình nền Powerpoint đẹp 1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9150361" cy="69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0500" y="914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10 000 – LUYỆN TẬP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6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1556792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3848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206836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8961" y="386104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23528" y="1700808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23528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06283" y="312619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85790" y="314096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685790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682641" y="170080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08961" y="458112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320899" y="392410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335466" y="1763866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335466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18221" y="318924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97728" y="320402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697728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694579" y="176386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320899" y="464418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302870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317437" y="1683652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317437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300192" y="3109035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679699" y="312381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679699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676550" y="168365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302870" y="456397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703733" y="394123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631685" y="457526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679699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98863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868242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909254" y="5376339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51263" y="5984598"/>
            <a:ext cx="7775109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đọc là mười nghìn hoặc một vạn</a:t>
            </a: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228600" y="-86499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>
              <a:spcBef>
                <a:spcPct val="20000"/>
              </a:spcBef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10 000 –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0" grpId="0" animBg="1"/>
      <p:bldP spid="81" grpId="0" animBg="1"/>
      <p:bldP spid="10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447800"/>
          <a:ext cx="8153400" cy="35052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Năm nghìn</a:t>
                      </a: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381000"/>
            <a:ext cx="5463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495" y="2148016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80910" y="2835874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9" y="3482544"/>
            <a:ext cx="139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8852" y="413127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2051050" y="5319713"/>
            <a:ext cx="6858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cs typeface="Times New Roman" pitchFamily="18" charset="0"/>
              </a:rPr>
              <a:t>      Tính từ phải sang trái, bắt đầu từ hàng đơn vị.</a:t>
            </a: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812800" y="1217613"/>
            <a:ext cx="75438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6600"/>
                </a:solidFill>
                <a:cs typeface="Times New Roman" pitchFamily="18" charset="0"/>
              </a:rPr>
              <a:t>    Muốn tính tổng các số có ba chữ số trong phạm vi 1000, ta thực hiện mấy bước?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79388" y="2622550"/>
            <a:ext cx="3743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1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Đặt tính</a:t>
            </a: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1584325" y="4640263"/>
            <a:ext cx="30003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2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Tính</a:t>
            </a:r>
          </a:p>
        </p:txBody>
      </p:sp>
      <p:pic>
        <p:nvPicPr>
          <p:cNvPr id="3078" name="Picture 23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876382" y="5590381"/>
            <a:ext cx="8937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5988" y="30163"/>
            <a:ext cx="590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6207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1455738" y="3282950"/>
            <a:ext cx="62007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cs typeface="Times New Roman" pitchFamily="18" charset="0"/>
              </a:rPr>
              <a:t>-Hàng đơn vị thẳng cột hàng đơn vị. -Hàng chục thẳng cột hàng chục.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738188" y="-26988"/>
            <a:ext cx="81883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GB" sz="2700" b="1">
                <a:cs typeface="Times New Roman" pitchFamily="18" charset="0"/>
              </a:rPr>
              <a:t>Toán</a:t>
            </a:r>
          </a:p>
          <a:p>
            <a:r>
              <a:rPr lang="en-GB" sz="2700" b="1">
                <a:solidFill>
                  <a:srgbClr val="FF0000"/>
                </a:solidFill>
                <a:cs typeface="Times New Roman" pitchFamily="18" charset="0"/>
              </a:rPr>
              <a:t>Cộng các số có ba chữ số (có nhớ 1 lần)</a:t>
            </a:r>
            <a:endParaRPr lang="en-US" sz="27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083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21760">
            <a:off x="74613" y="5106988"/>
            <a:ext cx="16986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-125413"/>
            <a:ext cx="9144000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2535" y="742951"/>
            <a:ext cx="54403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6163" y="3579813"/>
            <a:ext cx="2235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159957" y="2291060"/>
            <a:ext cx="3771900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HĐ</a:t>
            </a: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995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 nghìn từ 1000 đến 10 000</a:t>
            </a:r>
          </a:p>
        </p:txBody>
      </p:sp>
      <p:pic>
        <p:nvPicPr>
          <p:cNvPr id="2050" name="Picture 2" descr="Tổng hợp hình ảnh động đẹp cho PowerPoint - KIẾN THỨC MẸO VẶT ™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5754038"/>
            <a:ext cx="871296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81000" y="195854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4298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02912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28740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0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92783" y="3338385"/>
            <a:ext cx="158417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19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75196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34868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5342" y="3309555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8998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B6BAD05E-788E-4CB2-B9F9-2C639F653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14363"/>
            <a:ext cx="6248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u="sng" dirty="0" err="1">
                <a:solidFill>
                  <a:srgbClr val="FF0000"/>
                </a:solidFill>
              </a:rPr>
              <a:t>Toán</a:t>
            </a:r>
            <a:endParaRPr lang="en-US" altLang="vi-VN" sz="3200" u="sng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</a:rPr>
              <a:t>Số</a:t>
            </a:r>
            <a:r>
              <a:rPr lang="en-US" altLang="vi-VN" sz="3200" dirty="0">
                <a:solidFill>
                  <a:srgbClr val="FF0000"/>
                </a:solidFill>
              </a:rPr>
              <a:t> 10 000 – </a:t>
            </a:r>
            <a:r>
              <a:rPr lang="en-US" altLang="vi-VN" sz="3200" dirty="0" err="1">
                <a:solidFill>
                  <a:srgbClr val="FF0000"/>
                </a:solidFill>
              </a:rPr>
              <a:t>Luyện</a:t>
            </a: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</a:rPr>
              <a:t>tập</a:t>
            </a:r>
            <a:endParaRPr lang="en-US" altLang="vi-VN" sz="3200" dirty="0">
              <a:solidFill>
                <a:srgbClr val="FF0000"/>
              </a:solidFill>
            </a:endParaRPr>
          </a:p>
        </p:txBody>
      </p:sp>
      <p:sp>
        <p:nvSpPr>
          <p:cNvPr id="5128" name="Rectangle 8" descr="Parchment">
            <a:extLst>
              <a:ext uri="{FF2B5EF4-FFF2-40B4-BE49-F238E27FC236}">
                <a16:creationId xmlns:a16="http://schemas.microsoft.com/office/drawing/2014/main" id="{2136A01A-1A37-4C61-ACA4-83FE2BFE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18" y="3772189"/>
            <a:ext cx="8153400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>
                <a:solidFill>
                  <a:srgbClr val="FF0000"/>
                </a:solidFill>
              </a:rPr>
              <a:t>         </a:t>
            </a:r>
            <a:r>
              <a:rPr lang="en-US" altLang="vi-VN" sz="2800">
                <a:solidFill>
                  <a:srgbClr val="0066FF"/>
                </a:solidFill>
              </a:rPr>
              <a:t>9300 ; 9400 ; 9500 ; 9600 ; 9700 ; 9800 ; 9900.</a:t>
            </a:r>
          </a:p>
        </p:txBody>
      </p:sp>
      <p:grpSp>
        <p:nvGrpSpPr>
          <p:cNvPr id="5132" name="Group 12">
            <a:extLst>
              <a:ext uri="{FF2B5EF4-FFF2-40B4-BE49-F238E27FC236}">
                <a16:creationId xmlns:a16="http://schemas.microsoft.com/office/drawing/2014/main" id="{E3CE44B9-810D-4517-AAFC-F506339844F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397125"/>
            <a:ext cx="8077200" cy="685800"/>
            <a:chOff x="384" y="2304"/>
            <a:chExt cx="5088" cy="432"/>
          </a:xfrm>
        </p:grpSpPr>
        <p:sp>
          <p:nvSpPr>
            <p:cNvPr id="10249" name="Oval 9">
              <a:extLst>
                <a:ext uri="{FF2B5EF4-FFF2-40B4-BE49-F238E27FC236}">
                  <a16:creationId xmlns:a16="http://schemas.microsoft.com/office/drawing/2014/main" id="{B0730993-ADB3-4C6F-8B00-CA310DCF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id="{CCDE93A0-9544-4B59-B09D-63D2C8EE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chemeClr val="tx2"/>
                  </a:solidFill>
                </a:rPr>
                <a:t>Viết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các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số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tròn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trăm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từ</a:t>
              </a:r>
              <a:r>
                <a:rPr lang="en-US" altLang="vi-VN" sz="2800" dirty="0">
                  <a:solidFill>
                    <a:schemeClr val="tx2"/>
                  </a:solidFill>
                </a:rPr>
                <a:t> 9300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đến</a:t>
              </a:r>
              <a:r>
                <a:rPr lang="en-US" altLang="vi-VN" sz="2800" dirty="0">
                  <a:solidFill>
                    <a:schemeClr val="tx2"/>
                  </a:solidFill>
                </a:rPr>
                <a:t> 9900.</a:t>
              </a:r>
            </a:p>
          </p:txBody>
        </p:sp>
      </p:grpSp>
      <p:sp>
        <p:nvSpPr>
          <p:cNvPr id="10248" name="Text Box 4">
            <a:extLst>
              <a:ext uri="{FF2B5EF4-FFF2-40B4-BE49-F238E27FC236}">
                <a16:creationId xmlns:a16="http://schemas.microsoft.com/office/drawing/2014/main" id="{2C9A5854-C384-4F34-95B6-2F08A92D5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1300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66FF"/>
                </a:solidFill>
              </a:rPr>
              <a:t>Thứ</a:t>
            </a:r>
            <a:r>
              <a:rPr lang="en-US" altLang="vi-VN" sz="2800" dirty="0">
                <a:solidFill>
                  <a:srgbClr val="0066FF"/>
                </a:solidFill>
              </a:rPr>
              <a:t> </a:t>
            </a:r>
            <a:r>
              <a:rPr lang="en-US" altLang="vi-VN" sz="2800" dirty="0" err="1">
                <a:solidFill>
                  <a:srgbClr val="0066FF"/>
                </a:solidFill>
              </a:rPr>
              <a:t>ba</a:t>
            </a:r>
            <a:r>
              <a:rPr lang="en-US" altLang="vi-VN" sz="2800" dirty="0">
                <a:solidFill>
                  <a:srgbClr val="0066FF"/>
                </a:solidFill>
              </a:rPr>
              <a:t> </a:t>
            </a:r>
            <a:r>
              <a:rPr lang="en-US" altLang="vi-VN" sz="2800" dirty="0" err="1">
                <a:solidFill>
                  <a:srgbClr val="0066FF"/>
                </a:solidFill>
              </a:rPr>
              <a:t>ngày</a:t>
            </a:r>
            <a:r>
              <a:rPr lang="en-US" altLang="vi-VN" sz="2800" dirty="0">
                <a:solidFill>
                  <a:srgbClr val="0066FF"/>
                </a:solidFill>
              </a:rPr>
              <a:t> 11 </a:t>
            </a:r>
            <a:r>
              <a:rPr lang="en-US" altLang="vi-VN" sz="2800" dirty="0" err="1">
                <a:solidFill>
                  <a:srgbClr val="0066FF"/>
                </a:solidFill>
              </a:rPr>
              <a:t>tháng</a:t>
            </a:r>
            <a:r>
              <a:rPr lang="en-US" altLang="vi-VN" sz="2800" dirty="0">
                <a:solidFill>
                  <a:srgbClr val="0066FF"/>
                </a:solidFill>
              </a:rPr>
              <a:t> 1 </a:t>
            </a:r>
            <a:r>
              <a:rPr lang="en-US" altLang="vi-VN" sz="2800" dirty="0" err="1">
                <a:solidFill>
                  <a:srgbClr val="0066FF"/>
                </a:solidFill>
              </a:rPr>
              <a:t>năm</a:t>
            </a:r>
            <a:r>
              <a:rPr lang="en-US" altLang="vi-VN" sz="2800" dirty="0">
                <a:solidFill>
                  <a:srgbClr val="0066FF"/>
                </a:solidFill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2699</TotalTime>
  <Words>572</Words>
  <Application>Microsoft Office PowerPoint</Application>
  <PresentationFormat>On-screen Show (4:3)</PresentationFormat>
  <Paragraphs>168</Paragraphs>
  <Slides>21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Algerian</vt:lpstr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</vt:lpstr>
      <vt:lpstr>Câu 2:</vt:lpstr>
      <vt:lpstr>Câu 3:</vt:lpstr>
      <vt:lpstr>Câu 4: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84977262315</cp:lastModifiedBy>
  <cp:revision>91</cp:revision>
  <dcterms:created xsi:type="dcterms:W3CDTF">2021-01-11T05:11:49Z</dcterms:created>
  <dcterms:modified xsi:type="dcterms:W3CDTF">2022-01-09T23:47:07Z</dcterms:modified>
</cp:coreProperties>
</file>