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1" r:id="rId3"/>
    <p:sldId id="274" r:id="rId4"/>
    <p:sldId id="275" r:id="rId5"/>
    <p:sldId id="276" r:id="rId6"/>
    <p:sldId id="277" r:id="rId7"/>
    <p:sldId id="297" r:id="rId8"/>
    <p:sldId id="273" r:id="rId9"/>
    <p:sldId id="266" r:id="rId10"/>
    <p:sldId id="267" r:id="rId11"/>
    <p:sldId id="291" r:id="rId12"/>
    <p:sldId id="293" r:id="rId13"/>
    <p:sldId id="295" r:id="rId14"/>
    <p:sldId id="290" r:id="rId15"/>
    <p:sldId id="292" r:id="rId16"/>
    <p:sldId id="294" r:id="rId17"/>
    <p:sldId id="296" r:id="rId18"/>
    <p:sldId id="268" r:id="rId19"/>
    <p:sldId id="278" r:id="rId20"/>
    <p:sldId id="270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72" r:id="rId33"/>
  </p:sldIdLst>
  <p:sldSz cx="12192000" cy="6858000"/>
  <p:notesSz cx="6858000" cy="9144000"/>
  <p:embeddedFontLst>
    <p:embeddedFont>
      <p:font typeface="SimSun" panose="02010600030101010101" pitchFamily="2" charset="-122"/>
      <p:regular r:id="rId34"/>
    </p:embeddedFont>
    <p:embeddedFont>
      <p:font typeface="Britannic Bold" panose="020B0903060703020204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Broadway" panose="04040905080B02020502" pitchFamily="82" charset="0"/>
      <p:regular r:id="rId44"/>
    </p:embeddedFont>
    <p:embeddedFont>
      <p:font typeface="Cooper Black" panose="0208090404030B020404" pitchFamily="18" charset="0"/>
      <p:regular r:id="rId45"/>
    </p:embeddedFont>
    <p:embeddedFont>
      <p:font typeface="Arial Black" panose="020B0A04020102020204" pitchFamily="34" charset="0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5C75"/>
    <a:srgbClr val="FF0D41"/>
    <a:srgbClr val="C12032"/>
    <a:srgbClr val="02A5E3"/>
    <a:srgbClr val="00ADEF"/>
    <a:srgbClr val="008E40"/>
    <a:srgbClr val="00B050"/>
    <a:srgbClr val="00EA6A"/>
    <a:srgbClr val="FD7BDB"/>
    <a:srgbClr val="FB2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06" autoAdjust="0"/>
    <p:restoredTop sz="94660"/>
  </p:normalViewPr>
  <p:slideViewPr>
    <p:cSldViewPr snapToGrid="0">
      <p:cViewPr>
        <p:scale>
          <a:sx n="50" d="100"/>
          <a:sy n="50" d="100"/>
        </p:scale>
        <p:origin x="390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706551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11/02/2021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8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5.xml"/><Relationship Id="rId18" Type="http://schemas.openxmlformats.org/officeDocument/2006/relationships/slide" Target="slide30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slide" Target="slide24.xml"/><Relationship Id="rId17" Type="http://schemas.openxmlformats.org/officeDocument/2006/relationships/slide" Target="slide29.xml"/><Relationship Id="rId2" Type="http://schemas.openxmlformats.org/officeDocument/2006/relationships/audio" Target="../media/audio1.wav"/><Relationship Id="rId16" Type="http://schemas.openxmlformats.org/officeDocument/2006/relationships/slide" Target="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slide" Target="slide27.xml"/><Relationship Id="rId10" Type="http://schemas.openxmlformats.org/officeDocument/2006/relationships/image" Target="../media/image31.png"/><Relationship Id="rId19" Type="http://schemas.openxmlformats.org/officeDocument/2006/relationships/slide" Target="slide31.xml"/><Relationship Id="rId4" Type="http://schemas.openxmlformats.org/officeDocument/2006/relationships/image" Target="../media/image27.png"/><Relationship Id="rId9" Type="http://schemas.openxmlformats.org/officeDocument/2006/relationships/image" Target="../media/image25.png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7.jpeg"/><Relationship Id="rId5" Type="http://schemas.openxmlformats.org/officeDocument/2006/relationships/image" Target="../media/image34.png"/><Relationship Id="rId10" Type="http://schemas.openxmlformats.org/officeDocument/2006/relationships/slide" Target="slide23.xml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.jpe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jpe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7.jpe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slide" Target="slide23.xml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5"/>
          <p:cNvSpPr txBox="1"/>
          <p:nvPr/>
        </p:nvSpPr>
        <p:spPr>
          <a:xfrm>
            <a:off x="778016" y="2581094"/>
            <a:ext cx="10530571" cy="21131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lnSpc>
                <a:spcPts val="7800"/>
              </a:lnSpc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What's 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your </a:t>
            </a:r>
          </a:p>
          <a:p>
            <a:pPr lvl="0" algn="ctr" defTabSz="1500505">
              <a:lnSpc>
                <a:spcPts val="7800"/>
              </a:lnSpc>
            </a:pP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phone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number?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20798" y="1052066"/>
            <a:ext cx="4206240" cy="1027844"/>
            <a:chOff x="1190170" y="1497313"/>
            <a:chExt cx="4481503" cy="1278079"/>
          </a:xfrm>
        </p:grpSpPr>
        <p:sp>
          <p:nvSpPr>
            <p:cNvPr id="10" name="Rectangle 9"/>
            <p:cNvSpPr/>
            <p:nvPr/>
          </p:nvSpPr>
          <p:spPr>
            <a:xfrm>
              <a:off x="1806784" y="1617550"/>
              <a:ext cx="3864889" cy="9096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6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spc="300" dirty="0" smtClean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08E4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    </a:t>
              </a:r>
              <a:r>
                <a:rPr lang="en-US" altLang="zh-CN" sz="4000" b="1" spc="300" dirty="0" smtClean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65C7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UNIT </a:t>
              </a:r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65C7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18</a:t>
              </a:r>
              <a:endParaRPr lang="en-US" sz="4000" spc="300" dirty="0">
                <a:solidFill>
                  <a:srgbClr val="065C75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0170" y="1497313"/>
              <a:ext cx="1420675" cy="127807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669069" y="4986438"/>
            <a:ext cx="4438407" cy="1005840"/>
            <a:chOff x="4685142" y="4522824"/>
            <a:chExt cx="5176199" cy="1275533"/>
          </a:xfrm>
        </p:grpSpPr>
        <p:sp>
          <p:nvSpPr>
            <p:cNvPr id="13" name="Rectangle 12"/>
            <p:cNvSpPr/>
            <p:nvPr/>
          </p:nvSpPr>
          <p:spPr>
            <a:xfrm>
              <a:off x="4685142" y="4637753"/>
              <a:ext cx="4420553" cy="9276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120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08E4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spc="300" dirty="0" smtClean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08E4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spc="300" dirty="0" smtClean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C1203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Lesson 2</a:t>
              </a:r>
              <a:endParaRPr lang="en-US" sz="4000" spc="300" dirty="0">
                <a:solidFill>
                  <a:srgbClr val="C12032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0048" y="4522824"/>
              <a:ext cx="1511293" cy="1275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1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289053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_______________?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7224" y="5360794"/>
            <a:ext cx="2380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go for a </a:t>
            </a: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walk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1440" y="5883255"/>
            <a:ext cx="1946367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I'd love to.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070"/>
          <a:stretch/>
        </p:blipFill>
        <p:spPr>
          <a:xfrm>
            <a:off x="3697626" y="996097"/>
            <a:ext cx="4964460" cy="3995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8098350" y="4265640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03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289053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_______________?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7224" y="5360794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go </a:t>
            </a: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skating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1440" y="5883255"/>
            <a:ext cx="1946367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I'd love to.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276" y="862133"/>
            <a:ext cx="5474127" cy="4129819"/>
          </a:xfrm>
          <a:prstGeom prst="roundRect">
            <a:avLst>
              <a:gd name="adj" fmla="val 4777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8485424" y="4450061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970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289053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_______________?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7224" y="5360794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go </a:t>
            </a: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fishing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1440" y="5883255"/>
            <a:ext cx="1946367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I'd love to.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74775" y="956260"/>
            <a:ext cx="5117054" cy="3742571"/>
          </a:xfrm>
          <a:prstGeom prst="roundRect">
            <a:avLst>
              <a:gd name="adj" fmla="val 7023"/>
            </a:avLst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8305850" y="4119079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541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289053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_______________?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7224" y="5360794"/>
            <a:ext cx="2640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go for a picnic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1440" y="5883255"/>
            <a:ext cx="1946367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I'd love to.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738" y="1274678"/>
            <a:ext cx="4589225" cy="3222085"/>
          </a:xfrm>
          <a:prstGeom prst="roundRect">
            <a:avLst>
              <a:gd name="adj" fmla="val 7377"/>
            </a:avLst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7654467" y="3913521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95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488" y="862133"/>
            <a:ext cx="5474127" cy="4129819"/>
          </a:xfrm>
          <a:prstGeom prst="roundRect">
            <a:avLst>
              <a:gd name="adj" fmla="val 4777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68488" y="5263296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_______________?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6767" y="5347916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go </a:t>
            </a: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skating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8488" y="5884015"/>
            <a:ext cx="2418226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Sorry, I can't.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7916063" y="4364679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215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070"/>
          <a:stretch/>
        </p:blipFill>
        <p:spPr>
          <a:xfrm>
            <a:off x="3697626" y="996097"/>
            <a:ext cx="4964460" cy="3995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68488" y="5263296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_______________?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6767" y="5347916"/>
            <a:ext cx="2380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go for a </a:t>
            </a: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walk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8488" y="5884015"/>
            <a:ext cx="2418226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Sorry, I can't.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8035534" y="4364679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48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738" y="1274678"/>
            <a:ext cx="4589225" cy="3222085"/>
          </a:xfrm>
          <a:prstGeom prst="roundRect">
            <a:avLst>
              <a:gd name="adj" fmla="val 7377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68488" y="5263296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_______________?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6767" y="5347916"/>
            <a:ext cx="2640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go for a picnic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8488" y="5884015"/>
            <a:ext cx="2418226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Sorry, I can't.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7677000" y="3882748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74775" y="956260"/>
            <a:ext cx="5117054" cy="3742571"/>
          </a:xfrm>
          <a:prstGeom prst="roundRect">
            <a:avLst>
              <a:gd name="adj" fmla="val 7023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68488" y="5263296"/>
            <a:ext cx="6476388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Would you like to 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_______________?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6767" y="5347916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go </a:t>
            </a: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fishing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8488" y="5884015"/>
            <a:ext cx="2418226" cy="594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Sorry, I can't.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8265277" y="4084816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114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228" y="418007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3.</a:t>
            </a:r>
            <a:r>
              <a:rPr lang="en-US" b="1" dirty="0">
                <a:latin typeface="Helvetica Neue"/>
              </a:rPr>
              <a:t> </a:t>
            </a:r>
            <a:r>
              <a:rPr lang="en-US" b="1" dirty="0" smtClean="0">
                <a:latin typeface="Helvetica Neue"/>
              </a:rPr>
              <a:t>Let’s talk</a:t>
            </a:r>
            <a:endParaRPr lang="en-US" dirty="0"/>
          </a:p>
        </p:txBody>
      </p:sp>
      <p:pic>
        <p:nvPicPr>
          <p:cNvPr id="2049" name="Picture 1" descr="N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6" y="2908291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76" y="2012072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N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6" y="4521144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4" y="3804510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N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6" y="1316687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99816" y="1371992"/>
            <a:ext cx="65739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Hello. May I speak </a:t>
            </a:r>
            <a:r>
              <a:rPr lang="en-US" sz="3200" b="1" dirty="0" smtClean="0">
                <a:solidFill>
                  <a:srgbClr val="002060"/>
                </a:solidFill>
              </a:rPr>
              <a:t>to ______, </a:t>
            </a:r>
            <a:r>
              <a:rPr lang="en-US" sz="3200" b="1" dirty="0">
                <a:solidFill>
                  <a:srgbClr val="002060"/>
                </a:solidFill>
              </a:rPr>
              <a:t>please?</a:t>
            </a:r>
          </a:p>
        </p:txBody>
      </p:sp>
      <p:sp>
        <p:nvSpPr>
          <p:cNvPr id="6" name="Rectangle 5"/>
          <p:cNvSpPr/>
          <p:nvPr/>
        </p:nvSpPr>
        <p:spPr>
          <a:xfrm>
            <a:off x="2799816" y="3012106"/>
            <a:ext cx="6004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Would you like </a:t>
            </a:r>
            <a:r>
              <a:rPr lang="en-US" sz="3200" b="1" dirty="0" smtClean="0">
                <a:solidFill>
                  <a:srgbClr val="002060"/>
                </a:solidFill>
              </a:rPr>
              <a:t>to ____________</a:t>
            </a:r>
            <a:r>
              <a:rPr lang="en-US" sz="3200" b="1" dirty="0">
                <a:solidFill>
                  <a:srgbClr val="002060"/>
                </a:solidFill>
              </a:rPr>
              <a:t> ?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9816" y="4652219"/>
            <a:ext cx="5054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What's your phone number?</a:t>
            </a:r>
          </a:p>
        </p:txBody>
      </p:sp>
      <p:pic>
        <p:nvPicPr>
          <p:cNvPr id="15" name="Picture 4" descr="H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76" y="5368069"/>
            <a:ext cx="640080" cy="640080"/>
          </a:xfrm>
          <a:prstGeom prst="ellipse">
            <a:avLst/>
          </a:prstGeom>
          <a:noFill/>
          <a:ln>
            <a:solidFill>
              <a:srgbClr val="065C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95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6866" y="38502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4.</a:t>
            </a:r>
            <a:r>
              <a:rPr lang="en-US" b="1" dirty="0">
                <a:latin typeface="Helvetica Neue"/>
              </a:rPr>
              <a:t> Listen and circle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79529" y="934614"/>
            <a:ext cx="9144000" cy="518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1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. Mai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wants to go for a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	a. picnic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			b. walk</a:t>
            </a:r>
            <a:endParaRPr lang="en-US" sz="2800" b="1" dirty="0">
              <a:solidFill>
                <a:srgbClr val="C0000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2. Phong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wants to go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	a. fishing 			b. skating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. Linda's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phone number is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	a. 0999 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291 196 </a:t>
            </a: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		b. 0999 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291 195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4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. Nam's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phone number is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	a. 0438 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456 </a:t>
            </a: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339 		b. 0463 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393 845 </a:t>
            </a:r>
            <a:endParaRPr lang="en-US" sz="28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4" name="Oval 3"/>
          <p:cNvSpPr/>
          <p:nvPr/>
        </p:nvSpPr>
        <p:spPr>
          <a:xfrm>
            <a:off x="3233902" y="164011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906016" y="2886109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19388" y="4231689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91502" y="547768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Tiếng Anh 4 Tập 2 - Unit 18 What's your phone number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5382" y="-498333"/>
            <a:ext cx="457200" cy="457200"/>
          </a:xfrm>
          <a:prstGeom prst="rect">
            <a:avLst/>
          </a:prstGeom>
        </p:spPr>
      </p:pic>
      <p:pic>
        <p:nvPicPr>
          <p:cNvPr id="9" name="Tiếng Anh 4 Tập 2 - Unit 18 What's your phone number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02" end="71875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2862" y="1118246"/>
            <a:ext cx="457200" cy="457200"/>
          </a:xfrm>
          <a:prstGeom prst="rect">
            <a:avLst/>
          </a:prstGeom>
        </p:spPr>
      </p:pic>
      <p:pic>
        <p:nvPicPr>
          <p:cNvPr id="10" name="Tiếng Anh 4 Tập 2 - Unit 18 What's your phone number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999" end="55493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0937" y="2419235"/>
            <a:ext cx="457200" cy="457200"/>
          </a:xfrm>
          <a:prstGeom prst="rect">
            <a:avLst/>
          </a:prstGeom>
        </p:spPr>
      </p:pic>
      <p:pic>
        <p:nvPicPr>
          <p:cNvPr id="11" name="Tiếng Anh 4 Tập 2 - Unit 18 What's your phone number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393" end="26581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3515" y="3764815"/>
            <a:ext cx="457200" cy="457200"/>
          </a:xfrm>
          <a:prstGeom prst="rect">
            <a:avLst/>
          </a:prstGeom>
        </p:spPr>
      </p:pic>
      <p:pic>
        <p:nvPicPr>
          <p:cNvPr id="12" name="Tiếng Anh 4 Tập 2 - Unit 18 What's your phone number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89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3515" y="5099398"/>
            <a:ext cx="457200" cy="457200"/>
          </a:xfrm>
          <a:prstGeom prst="rect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100809" y="379243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150634" y="1547219"/>
            <a:ext cx="365759" cy="36576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192381" y="2740495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150634" y="4048809"/>
            <a:ext cx="365759" cy="36576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150634" y="5327998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070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56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1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6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66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D4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96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D4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3046" y="355991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5.</a:t>
            </a:r>
            <a:r>
              <a:rPr lang="en-US" b="1" dirty="0">
                <a:latin typeface="Helvetica Neue"/>
              </a:rPr>
              <a:t> Look and write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44680" y="937613"/>
            <a:ext cx="7772400" cy="12126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Would you like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_______________?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Sorry, I can't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7562" y="2441396"/>
            <a:ext cx="7772400" cy="12126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I'd love to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5703" y="3919256"/>
            <a:ext cx="7772400" cy="12126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What's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0985 097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099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7562" y="5291276"/>
            <a:ext cx="7772400" cy="121264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Hello.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Amy, please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Speaking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53119" y="996562"/>
            <a:ext cx="2683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swimming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67224" y="2532296"/>
            <a:ext cx="5254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to go for a picnic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4677" y="4002356"/>
            <a:ext cx="3307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phone number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88470" y="5373792"/>
            <a:ext cx="2521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speak to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s.sachmem.vn/public/images/TA4T2SHS/U18-L2-5-1-qpzuzzrlmkxhug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67" y="776927"/>
            <a:ext cx="2151327" cy="152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796" y="2063850"/>
            <a:ext cx="2328275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03" y="3589497"/>
            <a:ext cx="2407291" cy="1701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633" y="4684956"/>
            <a:ext cx="2328275" cy="1645920"/>
          </a:xfrm>
          <a:prstGeom prst="rect">
            <a:avLst/>
          </a:prstGeom>
        </p:spPr>
      </p:pic>
      <p:sp>
        <p:nvSpPr>
          <p:cNvPr id="5" name="8-Point Star 4"/>
          <p:cNvSpPr/>
          <p:nvPr/>
        </p:nvSpPr>
        <p:spPr>
          <a:xfrm>
            <a:off x="2836241" y="839113"/>
            <a:ext cx="582905" cy="582905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8337273" y="2302033"/>
            <a:ext cx="582905" cy="582905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2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9" name="8-Point Star 18"/>
          <p:cNvSpPr/>
          <p:nvPr/>
        </p:nvSpPr>
        <p:spPr>
          <a:xfrm>
            <a:off x="2432341" y="4720194"/>
            <a:ext cx="582905" cy="582905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0" name="8-Point Star 19"/>
          <p:cNvSpPr/>
          <p:nvPr/>
        </p:nvSpPr>
        <p:spPr>
          <a:xfrm>
            <a:off x="8245682" y="5716079"/>
            <a:ext cx="582905" cy="582905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4</a:t>
            </a:r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58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3046" y="35599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6.</a:t>
            </a:r>
            <a:r>
              <a:rPr lang="en-US" b="1" dirty="0">
                <a:latin typeface="Helvetica Neue"/>
              </a:rPr>
              <a:t> </a:t>
            </a:r>
            <a:r>
              <a:rPr lang="en-US" b="1" dirty="0" smtClean="0">
                <a:latin typeface="Helvetica Neue"/>
              </a:rPr>
              <a:t>Let’s play</a:t>
            </a:r>
            <a:endParaRPr lang="en-US" b="1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7322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1187" y="5999918"/>
            <a:ext cx="333122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2736" y="0"/>
            <a:ext cx="609600" cy="6096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/>
          <a:srcRect l="24328" t="25908" r="7812" b="27134"/>
          <a:stretch/>
        </p:blipFill>
        <p:spPr>
          <a:xfrm>
            <a:off x="0" y="-38100"/>
            <a:ext cx="12192000" cy="704850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409" y="1804655"/>
            <a:ext cx="3846909" cy="337747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730" y="4549387"/>
            <a:ext cx="5980694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34" y="572645"/>
            <a:ext cx="6541575" cy="5121084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3088" y="4066331"/>
            <a:ext cx="2756912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Play </a:t>
            </a:r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488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1488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1988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2488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2988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3238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team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391" y="218863"/>
            <a:ext cx="1871634" cy="1231499"/>
          </a:xfrm>
          <a:prstGeom prst="rect">
            <a:avLst/>
          </a:prstGeom>
        </p:spPr>
      </p:pic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2682" y="6254575"/>
            <a:ext cx="893457" cy="422428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Exit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Team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899" y="212182"/>
            <a:ext cx="1670449" cy="1243692"/>
          </a:xfrm>
          <a:prstGeom prst="rect">
            <a:avLst/>
          </a:prstGeom>
        </p:spPr>
      </p:pic>
      <p:pic>
        <p:nvPicPr>
          <p:cNvPr id="49" name="Team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457" y="237151"/>
            <a:ext cx="1664352" cy="124369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083" y="2137650"/>
            <a:ext cx="1989506" cy="16725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083" y="4623097"/>
            <a:ext cx="1989506" cy="167255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752" y="2137650"/>
            <a:ext cx="1989506" cy="167255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752" y="4623097"/>
            <a:ext cx="1989506" cy="16725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22" y="2137650"/>
            <a:ext cx="1989506" cy="16725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22" y="4623097"/>
            <a:ext cx="1989506" cy="16725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091" y="2137650"/>
            <a:ext cx="1989506" cy="16725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091" y="4623097"/>
            <a:ext cx="1989506" cy="1672550"/>
          </a:xfrm>
          <a:prstGeom prst="rect">
            <a:avLst/>
          </a:prstGeom>
        </p:spPr>
      </p:pic>
      <p:grpSp>
        <p:nvGrpSpPr>
          <p:cNvPr id="20" name="G1"/>
          <p:cNvGrpSpPr/>
          <p:nvPr/>
        </p:nvGrpSpPr>
        <p:grpSpPr>
          <a:xfrm>
            <a:off x="953745" y="1791655"/>
            <a:ext cx="2557957" cy="2543802"/>
            <a:chOff x="768580" y="1449249"/>
            <a:chExt cx="2901308" cy="2885253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2" name="G2"/>
          <p:cNvGrpSpPr/>
          <p:nvPr/>
        </p:nvGrpSpPr>
        <p:grpSpPr>
          <a:xfrm>
            <a:off x="3606408" y="1806579"/>
            <a:ext cx="2557957" cy="2543802"/>
            <a:chOff x="768580" y="1449249"/>
            <a:chExt cx="2901308" cy="2885253"/>
          </a:xfrm>
        </p:grpSpPr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5" name="G4"/>
          <p:cNvGrpSpPr/>
          <p:nvPr/>
        </p:nvGrpSpPr>
        <p:grpSpPr>
          <a:xfrm>
            <a:off x="8828155" y="1741641"/>
            <a:ext cx="2557957" cy="254380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8" name="G7"/>
          <p:cNvGrpSpPr/>
          <p:nvPr/>
        </p:nvGrpSpPr>
        <p:grpSpPr>
          <a:xfrm>
            <a:off x="6187330" y="4332190"/>
            <a:ext cx="2557957" cy="2543802"/>
            <a:chOff x="768580" y="1449249"/>
            <a:chExt cx="2901308" cy="2885253"/>
          </a:xfrm>
        </p:grpSpPr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6378" y="4332190"/>
            <a:ext cx="2557957" cy="254380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2661" y="4114604"/>
            <a:ext cx="2065640" cy="2227651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7133" y="4097330"/>
            <a:ext cx="2065640" cy="2227651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8004" y="1597265"/>
            <a:ext cx="2065640" cy="222765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33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1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5591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2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2639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3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9307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4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57310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/>
          <p:cNvSpPr/>
          <p:nvPr/>
        </p:nvSpPr>
        <p:spPr>
          <a:xfrm>
            <a:off x="50452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2" name="Oval 151"/>
          <p:cNvSpPr/>
          <p:nvPr/>
        </p:nvSpPr>
        <p:spPr>
          <a:xfrm>
            <a:off x="43594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3" name="Oval 152"/>
          <p:cNvSpPr/>
          <p:nvPr/>
        </p:nvSpPr>
        <p:spPr>
          <a:xfrm>
            <a:off x="36165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647" y="710233"/>
            <a:ext cx="389591" cy="392659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9099" y="710233"/>
            <a:ext cx="389591" cy="392659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3451" y="710233"/>
            <a:ext cx="389591" cy="392659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255" y="710233"/>
            <a:ext cx="389591" cy="392659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7803" y="710233"/>
            <a:ext cx="389591" cy="392659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3657" y="710233"/>
            <a:ext cx="389591" cy="39265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7059" y="710233"/>
            <a:ext cx="389591" cy="392659"/>
          </a:xfrm>
          <a:prstGeom prst="rect">
            <a:avLst/>
          </a:prstGeom>
        </p:spPr>
      </p:pic>
      <p:sp>
        <p:nvSpPr>
          <p:cNvPr id="44" name="1">
            <a:hlinkClick r:id="rId12" action="ppaction://hlinksldjump"/>
          </p:cNvPr>
          <p:cNvSpPr/>
          <p:nvPr/>
        </p:nvSpPr>
        <p:spPr>
          <a:xfrm>
            <a:off x="96379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4" name="2">
            <a:hlinkClick r:id="rId13" action="ppaction://hlinksldjump"/>
          </p:cNvPr>
          <p:cNvSpPr/>
          <p:nvPr/>
        </p:nvSpPr>
        <p:spPr>
          <a:xfrm>
            <a:off x="167624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5" name="3">
            <a:hlinkClick r:id="rId14" action="ppaction://hlinksldjump"/>
          </p:cNvPr>
          <p:cNvSpPr/>
          <p:nvPr/>
        </p:nvSpPr>
        <p:spPr>
          <a:xfrm>
            <a:off x="235059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6" name="4">
            <a:hlinkClick r:id="rId15" action="ppaction://hlinksldjump"/>
          </p:cNvPr>
          <p:cNvSpPr/>
          <p:nvPr/>
        </p:nvSpPr>
        <p:spPr>
          <a:xfrm>
            <a:off x="3024949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7" name="5">
            <a:hlinkClick r:id="rId16" action="ppaction://hlinksldjump"/>
          </p:cNvPr>
          <p:cNvSpPr/>
          <p:nvPr/>
        </p:nvSpPr>
        <p:spPr>
          <a:xfrm>
            <a:off x="3737401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8" name="6">
            <a:hlinkClick r:id="rId17" action="ppaction://hlinksldjump"/>
          </p:cNvPr>
          <p:cNvSpPr/>
          <p:nvPr/>
        </p:nvSpPr>
        <p:spPr>
          <a:xfrm>
            <a:off x="443080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9" name="7">
            <a:hlinkClick r:id="rId18" action="ppaction://hlinksldjump"/>
          </p:cNvPr>
          <p:cNvSpPr/>
          <p:nvPr/>
        </p:nvSpPr>
        <p:spPr>
          <a:xfrm>
            <a:off x="512420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461" y="710233"/>
            <a:ext cx="389591" cy="392659"/>
          </a:xfrm>
          <a:prstGeom prst="rect">
            <a:avLst/>
          </a:prstGeom>
        </p:spPr>
      </p:pic>
      <p:sp>
        <p:nvSpPr>
          <p:cNvPr id="171" name="8">
            <a:hlinkClick r:id="rId19" action="ppaction://hlinksldjump"/>
          </p:cNvPr>
          <p:cNvSpPr/>
          <p:nvPr/>
        </p:nvSpPr>
        <p:spPr>
          <a:xfrm>
            <a:off x="586487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7" name="Rectangle 206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4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5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6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7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8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7125532" y="604576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0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4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5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6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7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8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8894644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0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4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5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6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7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8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0609520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0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6028 0.29189 " pathEditMode="relative" rAng="0" ptsTypes="AA">
                                      <p:cBhvr>
                                        <p:cTn id="113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1211 0.28333 " pathEditMode="relative" rAng="0" ptsTypes="AA">
                                      <p:cBhvr>
                                        <p:cTn id="131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16497 0.65393 " pathEditMode="relative" rAng="0" ptsTypes="AA">
                                      <p:cBhvr>
                                        <p:cTn id="149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31341 0.6574 " pathEditMode="relative" rAng="0" ptsTypes="AA">
                                      <p:cBhvr>
                                        <p:cTn id="167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18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1" grpId="0" animBg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5" grpId="0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29" grpId="1"/>
      <p:bldP spid="230" grpId="0"/>
      <p:bldP spid="230" grpId="1"/>
      <p:bldP spid="231" grpId="0"/>
      <p:bldP spid="231" grpId="1"/>
      <p:bldP spid="232" grpId="0"/>
      <p:bldP spid="233" grpId="0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97" grpId="0"/>
      <p:bldP spid="97" grpId="1"/>
      <p:bldP spid="99" grpId="0"/>
      <p:bldP spid="99" grpId="1"/>
      <p:bldP spid="100" grpId="0"/>
      <p:bldP spid="1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smtClean="0">
                  <a:latin typeface="Arial Black" panose="020B0A04020102020204" pitchFamily="34" charset="0"/>
                </a:rPr>
                <a:t>Yes, I’d love to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39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>
                  <a:latin typeface="Arial Black" panose="020B0A04020102020204" pitchFamily="34" charset="0"/>
                </a:rPr>
                <a:t>Yes, </a:t>
              </a:r>
              <a:r>
                <a:rPr lang="en-US" sz="2400" dirty="0" smtClean="0">
                  <a:latin typeface="Arial Black" panose="020B0A04020102020204" pitchFamily="34" charset="0"/>
                </a:rPr>
                <a:t>I do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4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/>
                <a:t>Sorry, I can't.</a:t>
              </a:r>
              <a:endParaRPr lang="en-US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112449" y="3515637"/>
            <a:ext cx="5279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</a:t>
            </a:r>
            <a:r>
              <a:rPr lang="en-US" sz="3600" b="1" dirty="0" smtClean="0">
                <a:latin typeface="Century Gothic" panose="020B0502020202020204" pitchFamily="34" charset="0"/>
              </a:rPr>
              <a:t>like to go for a walk?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https://s.sachmem.vn/public/images/TA4T2SHS/U18-L2-2-2-htqcnkwfprlxfhs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1" y="1310536"/>
            <a:ext cx="3006500" cy="2188276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12741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0936082789"/>
          <p:cNvSpPr/>
          <p:nvPr/>
        </p:nvSpPr>
        <p:spPr>
          <a:xfrm>
            <a:off x="-1443136" y="0"/>
            <a:ext cx="13635136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28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 smtClean="0">
                  <a:latin typeface="Arial Black" panose="020B0A04020102020204" pitchFamily="34" charset="0"/>
                </a:rPr>
                <a:t>To go fishing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 smtClean="0">
                  <a:latin typeface="Arial Black" panose="020B0A04020102020204" pitchFamily="34" charset="0"/>
                </a:rPr>
                <a:t>To go skating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 smtClean="0">
                  <a:latin typeface="Arial Black" panose="020B0A04020102020204" pitchFamily="34" charset="0"/>
                </a:rPr>
                <a:t>To go swimming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6" name="Picture 7" descr="https://s.sachmem.vn/public/images/TA4T2SHS/U18-L2-2-5-dpwqmccdlrgvbar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16" y="883132"/>
            <a:ext cx="3006500" cy="218827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112449" y="3515637"/>
            <a:ext cx="52791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</a:t>
            </a:r>
            <a:r>
              <a:rPr lang="en-US" sz="3600" b="1" dirty="0" smtClean="0">
                <a:latin typeface="Century Gothic" panose="020B0502020202020204" pitchFamily="34" charset="0"/>
              </a:rPr>
              <a:t>like _______________?</a:t>
            </a:r>
          </a:p>
          <a:p>
            <a:r>
              <a:rPr lang="en-US" sz="3600" b="1" dirty="0" smtClean="0">
                <a:latin typeface="Century Gothic" panose="020B0502020202020204" pitchFamily="34" charset="0"/>
              </a:rPr>
              <a:t>Yes, I’d love to.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53698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55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0" name="Rounded Rectangle 59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62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3" name="Horizontal Scroll 62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65" name="Oval 64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66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 smtClean="0">
                  <a:latin typeface="Arial Black" panose="020B0A04020102020204" pitchFamily="34" charset="0"/>
                </a:rPr>
                <a:t>too</a:t>
              </a:r>
              <a:endParaRPr lang="en-US" sz="36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67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 smtClean="0">
                  <a:latin typeface="Arial Black" panose="020B0A04020102020204" pitchFamily="34" charset="0"/>
                </a:rPr>
                <a:t>to</a:t>
              </a:r>
              <a:endParaRPr lang="en-US" sz="36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 smtClean="0">
                  <a:latin typeface="Arial Black" panose="020B0A04020102020204" pitchFamily="34" charset="0"/>
                </a:rPr>
                <a:t>a</a:t>
              </a:r>
              <a:endParaRPr lang="en-US" sz="36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647379" y="3675662"/>
            <a:ext cx="502252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</a:t>
            </a:r>
            <a:r>
              <a:rPr lang="en-US" sz="3600" b="1" dirty="0" smtClean="0">
                <a:latin typeface="Century Gothic" panose="020B0502020202020204" pitchFamily="34" charset="0"/>
              </a:rPr>
              <a:t>___ go</a:t>
            </a:r>
          </a:p>
          <a:p>
            <a:r>
              <a:rPr lang="en-US" sz="3600" b="1" dirty="0" smtClean="0">
                <a:latin typeface="Century Gothic" panose="020B0502020202020204" pitchFamily="34" charset="0"/>
              </a:rPr>
              <a:t>for a walk?</a:t>
            </a:r>
          </a:p>
          <a:p>
            <a:r>
              <a:rPr lang="en-US" sz="3600" b="1" dirty="0" smtClean="0">
                <a:latin typeface="Century Gothic" panose="020B0502020202020204" pitchFamily="34" charset="0"/>
              </a:rPr>
              <a:t>Sorry, I can’t.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28" name="Picture 5" descr="https://s.sachmem.vn/public/images/TA4T2SHS/U18-L2-2-3-nugbhsrnkkhmhtb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86" y="993274"/>
            <a:ext cx="3006500" cy="218827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3863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1230243" y="166168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152" y="5365354"/>
            <a:ext cx="1532358" cy="11249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669" y="5836185"/>
            <a:ext cx="1060360" cy="891429"/>
          </a:xfrm>
          <a:prstGeom prst="rect">
            <a:avLst/>
          </a:prstGeom>
        </p:spPr>
      </p:pic>
      <p:sp>
        <p:nvSpPr>
          <p:cNvPr id="18" name="Oval 17">
            <a:hlinkClick r:id="rId6" action="ppaction://hlinksldjump"/>
          </p:cNvPr>
          <p:cNvSpPr/>
          <p:nvPr/>
        </p:nvSpPr>
        <p:spPr>
          <a:xfrm>
            <a:off x="10062728" y="5785059"/>
            <a:ext cx="1262342" cy="99367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Back 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grpSp>
        <p:nvGrpSpPr>
          <p:cNvPr id="7" name="answr"/>
          <p:cNvGrpSpPr/>
          <p:nvPr/>
        </p:nvGrpSpPr>
        <p:grpSpPr>
          <a:xfrm>
            <a:off x="7459129" y="2350927"/>
            <a:ext cx="3864325" cy="1230474"/>
            <a:chOff x="7333325" y="4975836"/>
            <a:chExt cx="3987882" cy="1269817"/>
          </a:xfrm>
        </p:grpSpPr>
        <p:grpSp>
          <p:nvGrpSpPr>
            <p:cNvPr id="28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10" name="Horizontal Scroll 9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23" name="Oval 22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5000"/>
                  </a:lnSpc>
                  <a:spcBef>
                    <a:spcPts val="0"/>
                  </a:spcBef>
                  <a:buSzPts val="3000"/>
                  <a:buNone/>
                </a:pPr>
                <a:r>
                  <a:rPr lang="en-US" sz="3200" b="1" dirty="0" smtClean="0">
                    <a:ln w="12700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  <a:endParaRPr lang="en-US" sz="3200" b="1" dirty="0">
                  <a:ln w="12700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rgbClr val="FF0000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037473" y="927596"/>
            <a:ext cx="4931739" cy="4350522"/>
            <a:chOff x="7069759" y="1001277"/>
            <a:chExt cx="4931739" cy="3394298"/>
          </a:xfrm>
        </p:grpSpPr>
        <p:grpSp>
          <p:nvGrpSpPr>
            <p:cNvPr id="29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11" name="Horizontal Scroll 10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600" b="1" dirty="0">
                    <a:latin typeface="Century Gothic" panose="020B0502020202020204" pitchFamily="34" charset="0"/>
                  </a:rPr>
                  <a:t>Sorry, I can’t.</a:t>
                </a:r>
                <a:endParaRPr lang="en-US" sz="3600" b="1" dirty="0"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pic>
        <p:nvPicPr>
          <p:cNvPr id="24" name="Picture 6" descr="https://s.sachmem.vn/public/images/TA4T2SHS/U18-L2-2-4-ouzxbmitlacxtrf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865" y="1194474"/>
            <a:ext cx="3006500" cy="218827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47379" y="3675662"/>
            <a:ext cx="42931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 </a:t>
            </a:r>
            <a:r>
              <a:rPr lang="en-US" sz="3600" b="1" dirty="0" smtClean="0">
                <a:latin typeface="Century Gothic" panose="020B0502020202020204" pitchFamily="34" charset="0"/>
              </a:rPr>
              <a:t>to </a:t>
            </a:r>
          </a:p>
          <a:p>
            <a:r>
              <a:rPr lang="en-US" sz="3600" b="1" dirty="0" smtClean="0">
                <a:latin typeface="Century Gothic" panose="020B0502020202020204" pitchFamily="34" charset="0"/>
              </a:rPr>
              <a:t>go fishing?</a:t>
            </a:r>
          </a:p>
        </p:txBody>
      </p:sp>
    </p:spTree>
    <p:extLst>
      <p:ext uri="{BB962C8B-B14F-4D97-AF65-F5344CB8AC3E}">
        <p14:creationId xmlns:p14="http://schemas.microsoft.com/office/powerpoint/2010/main" val="8762135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4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46" name="Rounded Rectangle 45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47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48" name="Horizontal Scroll 4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50" name="Oval 4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5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 smtClean="0">
                  <a:latin typeface="Arial Black" panose="020B0A04020102020204" pitchFamily="34" charset="0"/>
                </a:rPr>
                <a:t>Do you like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52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53" name="Horizontal Scroll 5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5" name="Oval 5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5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/>
                <a:t>Would you like</a:t>
              </a:r>
              <a:endParaRPr lang="en-US" dirty="0"/>
            </a:p>
          </p:txBody>
        </p:sp>
      </p:grpSp>
      <p:grpSp>
        <p:nvGrpSpPr>
          <p:cNvPr id="57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8" name="Horizontal Scroll 5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60" name="Oval 5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6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 smtClean="0">
                  <a:latin typeface="Arial Black" panose="020B0A04020102020204" pitchFamily="34" charset="0"/>
                </a:rPr>
                <a:t>What do you like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629632" y="3777632"/>
            <a:ext cx="35173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____________to </a:t>
            </a:r>
            <a:endParaRPr lang="en-US" sz="3600" b="1" dirty="0">
              <a:latin typeface="Century Gothic" panose="020B0502020202020204" pitchFamily="34" charset="0"/>
            </a:endParaRPr>
          </a:p>
          <a:p>
            <a:r>
              <a:rPr lang="en-US" sz="3600" b="1" dirty="0">
                <a:latin typeface="Century Gothic" panose="020B0502020202020204" pitchFamily="34" charset="0"/>
              </a:rPr>
              <a:t>go </a:t>
            </a:r>
            <a:r>
              <a:rPr lang="en-US" sz="3600" b="1" dirty="0" smtClean="0">
                <a:latin typeface="Century Gothic" panose="020B0502020202020204" pitchFamily="34" charset="0"/>
              </a:rPr>
              <a:t>swimming?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31" name="Picture 1" descr="https://s.sachmem.vn/public/images/TA4T2SHS/U18-L2-5-1-qpzuzzrlmkxhuga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87" y="1150859"/>
            <a:ext cx="3381533" cy="239049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28100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6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6" name="Rounded Rectangle 65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67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 smtClean="0">
                  <a:latin typeface="Arial Black" panose="020B0A04020102020204" pitchFamily="34" charset="0"/>
                </a:rPr>
                <a:t>a picnic</a:t>
              </a:r>
              <a:endParaRPr lang="en-US" sz="36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 dirty="0" smtClean="0">
                  <a:latin typeface="Arial Black" panose="020B0A04020102020204" pitchFamily="34" charset="0"/>
                </a:rPr>
                <a:t>for a picnic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77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8" name="Horizontal Scroll 7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80" name="Oval 7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8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f</a:t>
              </a:r>
              <a:r>
                <a:rPr lang="en-US" sz="3600" dirty="0" smtClean="0">
                  <a:latin typeface="Arial Black" panose="020B0A04020102020204" pitchFamily="34" charset="0"/>
                </a:rPr>
                <a:t>or picnic</a:t>
              </a:r>
              <a:endParaRPr lang="en-US" sz="36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11876" r="17322"/>
          <a:stretch/>
        </p:blipFill>
        <p:spPr>
          <a:xfrm>
            <a:off x="4266527" y="1030048"/>
            <a:ext cx="2086361" cy="2148774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78620" y="3417330"/>
            <a:ext cx="42931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</a:t>
            </a:r>
            <a:r>
              <a:rPr lang="en-US" sz="3600" b="1" dirty="0" smtClean="0">
                <a:latin typeface="Century Gothic" panose="020B0502020202020204" pitchFamily="34" charset="0"/>
              </a:rPr>
              <a:t>to </a:t>
            </a:r>
          </a:p>
          <a:p>
            <a:r>
              <a:rPr lang="en-US" sz="3600" b="1" dirty="0" smtClean="0">
                <a:latin typeface="Century Gothic" panose="020B0502020202020204" pitchFamily="34" charset="0"/>
              </a:rPr>
              <a:t>go ___________?</a:t>
            </a:r>
          </a:p>
        </p:txBody>
      </p:sp>
    </p:spTree>
    <p:extLst>
      <p:ext uri="{BB962C8B-B14F-4D97-AF65-F5344CB8AC3E}">
        <p14:creationId xmlns:p14="http://schemas.microsoft.com/office/powerpoint/2010/main" val="300654940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684" y="2614323"/>
            <a:ext cx="2672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Helvetica Neue"/>
              </a:rPr>
              <a:t>Go a picnic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45737" y="3097142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/ɡəʊ ə ˈ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pɪknɪk/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43" y="1445480"/>
            <a:ext cx="5526703" cy="3880286"/>
          </a:xfrm>
          <a:prstGeom prst="roundRect">
            <a:avLst>
              <a:gd name="adj" fmla="val 7377"/>
            </a:avLst>
          </a:prstGeom>
        </p:spPr>
      </p:pic>
      <p:sp>
        <p:nvSpPr>
          <p:cNvPr id="7" name="TextBox 6"/>
          <p:cNvSpPr txBox="1"/>
          <p:nvPr/>
        </p:nvSpPr>
        <p:spPr>
          <a:xfrm>
            <a:off x="1004552" y="3460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13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135" name="Horizontal Scroll 13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137" name="Oval 13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3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 smtClean="0">
                  <a:latin typeface="Arial Black" panose="020B0A04020102020204" pitchFamily="34" charset="0"/>
                </a:rPr>
                <a:t>No, I can’t.</a:t>
              </a:r>
              <a:endParaRPr lang="en-US" sz="36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39" name="Picture 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140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45" name="Rounded Rectangle 144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Back 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146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147" name="Horizontal Scroll 146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149" name="Oval 148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  <a:endPara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50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smtClean="0">
                  <a:latin typeface="Arial Black" panose="020B0A04020102020204" pitchFamily="34" charset="0"/>
                </a:rPr>
                <a:t>Yes, I’d love to.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1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52" name="Horizontal Scroll 15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154" name="Oval 153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155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dirty="0" smtClean="0">
                  <a:latin typeface="Arial Black" panose="020B0A04020102020204" pitchFamily="34" charset="0"/>
                </a:rPr>
                <a:t>No, I am not.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11271" r="16717"/>
          <a:stretch/>
        </p:blipFill>
        <p:spPr>
          <a:xfrm>
            <a:off x="4445534" y="1040605"/>
            <a:ext cx="1865889" cy="188940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78620" y="3417330"/>
            <a:ext cx="42931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</a:t>
            </a:r>
            <a:r>
              <a:rPr lang="en-US" sz="3600" b="1" dirty="0" smtClean="0">
                <a:latin typeface="Century Gothic" panose="020B0502020202020204" pitchFamily="34" charset="0"/>
              </a:rPr>
              <a:t>to </a:t>
            </a:r>
          </a:p>
          <a:p>
            <a:r>
              <a:rPr lang="en-US" sz="3600" b="1" dirty="0" smtClean="0">
                <a:latin typeface="Century Gothic" panose="020B0502020202020204" pitchFamily="34" charset="0"/>
              </a:rPr>
              <a:t>go skating?</a:t>
            </a:r>
          </a:p>
        </p:txBody>
      </p:sp>
    </p:spTree>
    <p:extLst>
      <p:ext uri="{BB962C8B-B14F-4D97-AF65-F5344CB8AC3E}">
        <p14:creationId xmlns:p14="http://schemas.microsoft.com/office/powerpoint/2010/main" val="29480098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6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1230243" y="166168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152" y="5365354"/>
            <a:ext cx="1532358" cy="112494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669" y="5836185"/>
            <a:ext cx="1060360" cy="891429"/>
          </a:xfrm>
          <a:prstGeom prst="rect">
            <a:avLst/>
          </a:prstGeom>
        </p:spPr>
      </p:pic>
      <p:sp>
        <p:nvSpPr>
          <p:cNvPr id="90" name="Oval 89">
            <a:hlinkClick r:id="rId6" action="ppaction://hlinksldjump"/>
          </p:cNvPr>
          <p:cNvSpPr/>
          <p:nvPr/>
        </p:nvSpPr>
        <p:spPr>
          <a:xfrm>
            <a:off x="10062728" y="5785059"/>
            <a:ext cx="1262342" cy="99367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Back 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grpSp>
        <p:nvGrpSpPr>
          <p:cNvPr id="92" name="answr"/>
          <p:cNvGrpSpPr/>
          <p:nvPr/>
        </p:nvGrpSpPr>
        <p:grpSpPr>
          <a:xfrm>
            <a:off x="7459129" y="2350927"/>
            <a:ext cx="3864325" cy="1230474"/>
            <a:chOff x="7333325" y="4975836"/>
            <a:chExt cx="3987882" cy="1269817"/>
          </a:xfrm>
        </p:grpSpPr>
        <p:grpSp>
          <p:nvGrpSpPr>
            <p:cNvPr id="93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95" name="Horizontal Scroll 94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97" name="Oval 96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5000"/>
                  </a:lnSpc>
                  <a:spcBef>
                    <a:spcPts val="0"/>
                  </a:spcBef>
                  <a:buSzPts val="3000"/>
                  <a:buNone/>
                </a:pPr>
                <a:r>
                  <a:rPr lang="en-US" sz="3200" b="1" dirty="0" smtClean="0">
                    <a:ln w="12700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  <a:endParaRPr lang="en-US" sz="3200" b="1" dirty="0">
                  <a:ln w="12700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rgbClr val="FF0000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7037473" y="927596"/>
            <a:ext cx="4931739" cy="4350522"/>
            <a:chOff x="7069759" y="1001277"/>
            <a:chExt cx="4931739" cy="3394298"/>
          </a:xfrm>
        </p:grpSpPr>
        <p:grpSp>
          <p:nvGrpSpPr>
            <p:cNvPr id="100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102" name="Horizontal Scroll 101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4000" b="1" dirty="0" smtClean="0">
                    <a:latin typeface="Century Gothic" panose="020B0502020202020204" pitchFamily="34" charset="0"/>
                  </a:rPr>
                  <a:t>Yes, I’d love to.</a:t>
                </a:r>
                <a:endParaRPr lang="en-US" sz="4000" dirty="0"/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9656" r="5"/>
          <a:stretch/>
        </p:blipFill>
        <p:spPr>
          <a:xfrm>
            <a:off x="3683261" y="1259153"/>
            <a:ext cx="2631412" cy="2118036"/>
          </a:xfrm>
          <a:prstGeom prst="cloud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78620" y="3417330"/>
            <a:ext cx="42931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Would you like </a:t>
            </a:r>
            <a:r>
              <a:rPr lang="en-US" sz="3600" b="1" dirty="0" smtClean="0">
                <a:latin typeface="Century Gothic" panose="020B0502020202020204" pitchFamily="34" charset="0"/>
              </a:rPr>
              <a:t>to </a:t>
            </a:r>
          </a:p>
          <a:p>
            <a:r>
              <a:rPr lang="en-US" sz="3600" b="1" dirty="0" smtClean="0">
                <a:latin typeface="Century Gothic" panose="020B0502020202020204" pitchFamily="34" charset="0"/>
              </a:rPr>
              <a:t>go for a walk?</a:t>
            </a:r>
          </a:p>
        </p:txBody>
      </p:sp>
    </p:spTree>
    <p:extLst>
      <p:ext uri="{BB962C8B-B14F-4D97-AF65-F5344CB8AC3E}">
        <p14:creationId xmlns:p14="http://schemas.microsoft.com/office/powerpoint/2010/main" val="8861133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846981" y="2541538"/>
            <a:ext cx="86123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D4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THANK YOU!</a:t>
            </a:r>
            <a:endParaRPr lang="zh-CN" altLang="en-US" sz="96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D4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1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59277" y="2614323"/>
            <a:ext cx="2467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Helvetica Neue"/>
              </a:rPr>
              <a:t>Go fishing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85572" y="3097142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ɡəʊ ˈ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fɪʃɪŋ/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8941" y="1549133"/>
            <a:ext cx="5295211" cy="3872873"/>
          </a:xfrm>
          <a:prstGeom prst="roundRect">
            <a:avLst>
              <a:gd name="adj" fmla="val 7023"/>
            </a:avLst>
          </a:prstGeom>
        </p:spPr>
      </p:pic>
      <p:sp>
        <p:nvSpPr>
          <p:cNvPr id="6" name="TextBox 5"/>
          <p:cNvSpPr txBox="1"/>
          <p:nvPr/>
        </p:nvSpPr>
        <p:spPr>
          <a:xfrm>
            <a:off x="1004552" y="3460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07982" y="2614323"/>
            <a:ext cx="2569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Helvetica Neue"/>
              </a:rPr>
              <a:t>Go skating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45924" y="3097142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/ɡəʊ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ˈskeɪtɪŋ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46" y="1453261"/>
            <a:ext cx="5175725" cy="3904697"/>
          </a:xfrm>
          <a:prstGeom prst="roundRect">
            <a:avLst>
              <a:gd name="adj" fmla="val 4777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1004552" y="3460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7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502" y="2614323"/>
            <a:ext cx="3082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Helvetica Neue"/>
              </a:rPr>
              <a:t>Go for a walk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968" y="3097142"/>
            <a:ext cx="2702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/ɡəʊ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fɔːr ə wɔːk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70"/>
          <a:stretch/>
        </p:blipFill>
        <p:spPr>
          <a:xfrm>
            <a:off x="927279" y="1344604"/>
            <a:ext cx="5430804" cy="4371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4552" y="3460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1524" y="3067617"/>
            <a:ext cx="2114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Helvetica Neue"/>
              </a:rPr>
              <a:t>Go for a walk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70"/>
          <a:stretch/>
        </p:blipFill>
        <p:spPr>
          <a:xfrm>
            <a:off x="1662764" y="643117"/>
            <a:ext cx="3012205" cy="242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04" y="3664082"/>
            <a:ext cx="2870725" cy="2165747"/>
          </a:xfrm>
          <a:prstGeom prst="roundRect">
            <a:avLst>
              <a:gd name="adj" fmla="val 4777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19481" y="3664082"/>
            <a:ext cx="2936998" cy="2148096"/>
          </a:xfrm>
          <a:prstGeom prst="roundRect">
            <a:avLst>
              <a:gd name="adj" fmla="val 7023"/>
            </a:avLst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283" y="733765"/>
            <a:ext cx="3065395" cy="2152207"/>
          </a:xfrm>
          <a:prstGeom prst="roundRect">
            <a:avLst>
              <a:gd name="adj" fmla="val 7377"/>
            </a:avLst>
          </a:prstGeom>
        </p:spPr>
      </p:pic>
      <p:sp>
        <p:nvSpPr>
          <p:cNvPr id="9" name="Rectangle 8"/>
          <p:cNvSpPr/>
          <p:nvPr/>
        </p:nvSpPr>
        <p:spPr>
          <a:xfrm>
            <a:off x="7467696" y="2940739"/>
            <a:ext cx="1840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Helvetica Neue"/>
              </a:rPr>
              <a:t>Go a picnic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2244" y="5896055"/>
            <a:ext cx="1773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Helvetica Neue"/>
              </a:rPr>
              <a:t>Go skating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44991" y="5897887"/>
            <a:ext cx="1702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Helvetica Neue"/>
              </a:rPr>
              <a:t>Go fishing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4552" y="3460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33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D4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  <a:sym typeface="Arial" panose="020B0604020202020204" pitchFamily="34" charset="0"/>
              </a:rPr>
              <a:t>GRAMMAR</a:t>
            </a:r>
            <a:endParaRPr lang="zh-CN" altLang="en-US" sz="96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D4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200150" y="644977"/>
            <a:ext cx="9772649" cy="5929100"/>
            <a:chOff x="-217877" y="-29185"/>
            <a:chExt cx="19004206" cy="11317793"/>
          </a:xfrm>
        </p:grpSpPr>
        <p:pic>
          <p:nvPicPr>
            <p:cNvPr id="1026" name="Picture 2" descr="https://s.sachmem.vn/public/images/v2/TA4T2SHS/U18-L2-1-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7877" y="-29185"/>
              <a:ext cx="19004206" cy="607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s.sachmem.vn/public/images/v2/TA4T2SHS/U18-L2-1-b_47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3" y="5762623"/>
              <a:ext cx="8685528" cy="5525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8-L2-1-c_5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5600" y="5657851"/>
              <a:ext cx="9201150" cy="541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882295" y="418007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1.</a:t>
            </a:r>
            <a:r>
              <a:rPr lang="en-US" b="1" dirty="0">
                <a:latin typeface="Helvetica Neue"/>
              </a:rPr>
              <a:t> Look, listen and repeat</a:t>
            </a:r>
            <a:endParaRPr lang="en-US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966925" y="774527"/>
            <a:ext cx="450155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Hello. May I speak to Mai, please?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506578" y="944679"/>
            <a:ext cx="275748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Speaking. Who is it?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30479" y="2706932"/>
            <a:ext cx="4675271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Peter. We are free tomorrow.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Would you like to go for a picnic?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137270" y="3690884"/>
            <a:ext cx="3659469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 I'd love to, but I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have to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parents.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614714" y="6185828"/>
            <a:ext cx="4742543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OK. Then can</a:t>
            </a:r>
            <a:r>
              <a:rPr kumimoji="0" lang="en-US" altLang="en-US" sz="21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you call me</a:t>
            </a:r>
            <a:r>
              <a:rPr kumimoji="0" lang="en-US" altLang="en-US" sz="21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back?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03067" y="3606586"/>
            <a:ext cx="2490877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Sure. What's your phone number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32394" y="4354646"/>
            <a:ext cx="251388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0438 570 339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41743" y="6075744"/>
            <a:ext cx="186676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Thanks.</a:t>
            </a:r>
          </a:p>
        </p:txBody>
      </p:sp>
    </p:spTree>
    <p:extLst>
      <p:ext uri="{BB962C8B-B14F-4D97-AF65-F5344CB8AC3E}">
        <p14:creationId xmlns:p14="http://schemas.microsoft.com/office/powerpoint/2010/main" val="418652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474</Words>
  <Application>Microsoft Office PowerPoint</Application>
  <PresentationFormat>Widescreen</PresentationFormat>
  <Paragraphs>196</Paragraphs>
  <Slides>32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Helvetica Neue</vt:lpstr>
      <vt:lpstr>方正正准黑简体</vt:lpstr>
      <vt:lpstr>SimSun</vt:lpstr>
      <vt:lpstr>Britannic Bold</vt:lpstr>
      <vt:lpstr>Calibri</vt:lpstr>
      <vt:lpstr>Century Gothic</vt:lpstr>
      <vt:lpstr>Broadway</vt:lpstr>
      <vt:lpstr>Cooper Black</vt:lpstr>
      <vt:lpstr>Arial Black</vt:lpstr>
      <vt:lpstr>Arial</vt:lpstr>
      <vt:lpstr>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174</cp:revision>
  <dcterms:created xsi:type="dcterms:W3CDTF">2021-01-15T02:54:44Z</dcterms:created>
  <dcterms:modified xsi:type="dcterms:W3CDTF">2021-02-11T09:54:07Z</dcterms:modified>
</cp:coreProperties>
</file>