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23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08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DF27-59E2-4AA7-94D1-1D9844743532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BF9FB-2BA1-40D0-BCA0-3CE9BE0B7F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089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DF27-59E2-4AA7-94D1-1D9844743532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BF9FB-2BA1-40D0-BCA0-3CE9BE0B7F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681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DF27-59E2-4AA7-94D1-1D9844743532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BF9FB-2BA1-40D0-BCA0-3CE9BE0B7F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248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DF27-59E2-4AA7-94D1-1D9844743532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BF9FB-2BA1-40D0-BCA0-3CE9BE0B7F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241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DF27-59E2-4AA7-94D1-1D9844743532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BF9FB-2BA1-40D0-BCA0-3CE9BE0B7F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205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DF27-59E2-4AA7-94D1-1D9844743532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BF9FB-2BA1-40D0-BCA0-3CE9BE0B7F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995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DF27-59E2-4AA7-94D1-1D9844743532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BF9FB-2BA1-40D0-BCA0-3CE9BE0B7F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70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DF27-59E2-4AA7-94D1-1D9844743532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BF9FB-2BA1-40D0-BCA0-3CE9BE0B7F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51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DF27-59E2-4AA7-94D1-1D9844743532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BF9FB-2BA1-40D0-BCA0-3CE9BE0B7F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239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DF27-59E2-4AA7-94D1-1D9844743532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BF9FB-2BA1-40D0-BCA0-3CE9BE0B7F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045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DF27-59E2-4AA7-94D1-1D9844743532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BF9FB-2BA1-40D0-BCA0-3CE9BE0B7F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982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21DF27-59E2-4AA7-94D1-1D9844743532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5BF9FB-2BA1-40D0-BCA0-3CE9BE0B7F3E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358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0154" y="2133600"/>
            <a:ext cx="847591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CHỦ ĐỀ 1: KHÁM PHÁ MÁY TÍNH</a:t>
            </a:r>
            <a:endParaRPr lang="en-US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43289" y="2911158"/>
            <a:ext cx="497443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Algerian" panose="04020705040A02060702" pitchFamily="82" charset="0"/>
              </a:rPr>
              <a:t>BÀI 1: NHỮNG GÌ EM ĐÃ BIẾT</a:t>
            </a:r>
            <a:endParaRPr lang="en-US" sz="2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  <a:latin typeface="Algerian" panose="04020705040A02060702" pitchFamily="8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24277" y="1066800"/>
            <a:ext cx="221246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Calligraphy" panose="03010101010101010101" pitchFamily="66" charset="0"/>
              </a:rPr>
              <a:t>TIN HỌC</a:t>
            </a:r>
            <a:endParaRPr lang="en-US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Calligraphy" panose="03010101010101010101" pitchFamily="66" charset="0"/>
            </a:endParaRPr>
          </a:p>
        </p:txBody>
      </p:sp>
      <p:pic>
        <p:nvPicPr>
          <p:cNvPr id="8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04" y="4572000"/>
            <a:ext cx="3605474" cy="2271156"/>
          </a:xfrm>
          <a:prstGeom prst="rect">
            <a:avLst/>
          </a:prstGeom>
        </p:spPr>
      </p:pic>
      <p:pic>
        <p:nvPicPr>
          <p:cNvPr id="9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1178" y="4572000"/>
            <a:ext cx="3000622" cy="227115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6860" y="4572000"/>
            <a:ext cx="2173493" cy="2271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7764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915400" cy="5897563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d) </a:t>
            </a:r>
            <a:r>
              <a:rPr lang="en-US" dirty="0" err="1">
                <a:solidFill>
                  <a:srgbClr val="002060"/>
                </a:solidFill>
              </a:rPr>
              <a:t>Đọc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thông</a:t>
            </a:r>
            <a:r>
              <a:rPr lang="en-US" dirty="0">
                <a:solidFill>
                  <a:srgbClr val="002060"/>
                </a:solidFill>
              </a:rPr>
              <a:t> tin </a:t>
            </a:r>
            <a:r>
              <a:rPr lang="en-US" dirty="0" err="1">
                <a:solidFill>
                  <a:srgbClr val="002060"/>
                </a:solidFill>
              </a:rPr>
              <a:t>trong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hình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rồi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điền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từ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còn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thiếu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vào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chỗ</a:t>
            </a:r>
            <a:r>
              <a:rPr lang="en-US" dirty="0">
                <a:solidFill>
                  <a:srgbClr val="002060"/>
                </a:solidFill>
              </a:rPr>
              <a:t> (…) </a:t>
            </a:r>
            <a:r>
              <a:rPr lang="en-US" dirty="0" err="1">
                <a:solidFill>
                  <a:srgbClr val="002060"/>
                </a:solidFill>
              </a:rPr>
              <a:t>để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được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câu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đúng</a:t>
            </a:r>
            <a:r>
              <a:rPr lang="en-US" dirty="0">
                <a:solidFill>
                  <a:srgbClr val="002060"/>
                </a:solidFill>
              </a:rPr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>
              <a:buFontTx/>
              <a:buChar char="-"/>
            </a:pPr>
            <a:r>
              <a:rPr lang="en-US" sz="2400" dirty="0" err="1"/>
              <a:t>Thư</a:t>
            </a:r>
            <a:r>
              <a:rPr lang="en-US" sz="2400" dirty="0"/>
              <a:t> </a:t>
            </a:r>
            <a:r>
              <a:rPr lang="en-US" sz="2400" dirty="0" err="1"/>
              <a:t>mục</a:t>
            </a:r>
            <a:r>
              <a:rPr lang="en-US" sz="2400" dirty="0"/>
              <a:t> …………………</a:t>
            </a:r>
            <a:r>
              <a:rPr lang="en-US" sz="2400" dirty="0" err="1"/>
              <a:t>đang</a:t>
            </a:r>
            <a:r>
              <a:rPr lang="en-US" sz="2400" dirty="0"/>
              <a:t> </a:t>
            </a:r>
            <a:r>
              <a:rPr lang="en-US" sz="2400" dirty="0" err="1"/>
              <a:t>mở</a:t>
            </a:r>
            <a:endParaRPr lang="en-US" sz="2400" dirty="0"/>
          </a:p>
          <a:p>
            <a:pPr>
              <a:buFontTx/>
              <a:buChar char="-"/>
            </a:pPr>
            <a:r>
              <a:rPr lang="en-US" sz="2400" dirty="0" err="1"/>
              <a:t>Thư</a:t>
            </a:r>
            <a:r>
              <a:rPr lang="en-US" sz="2400" dirty="0"/>
              <a:t> </a:t>
            </a:r>
            <a:r>
              <a:rPr lang="en-US" sz="2400" dirty="0" err="1"/>
              <a:t>mục</a:t>
            </a:r>
            <a:r>
              <a:rPr lang="en-US" sz="2400" dirty="0"/>
              <a:t> </a:t>
            </a:r>
            <a:r>
              <a:rPr lang="en-US" sz="2400" b="1" dirty="0">
                <a:solidFill>
                  <a:srgbClr val="FF0000"/>
                </a:solidFill>
              </a:rPr>
              <a:t>AN</a:t>
            </a:r>
            <a:r>
              <a:rPr lang="en-US" sz="2400" dirty="0"/>
              <a:t> </a:t>
            </a:r>
            <a:r>
              <a:rPr lang="en-US" sz="2400" dirty="0" err="1"/>
              <a:t>là</a:t>
            </a:r>
            <a:r>
              <a:rPr lang="en-US" sz="2400" dirty="0"/>
              <a:t> ………………............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thư</a:t>
            </a:r>
            <a:r>
              <a:rPr lang="en-US" sz="2400" dirty="0"/>
              <a:t> </a:t>
            </a:r>
            <a:r>
              <a:rPr lang="en-US" sz="2400" dirty="0" err="1"/>
              <a:t>mục</a:t>
            </a:r>
            <a:r>
              <a:rPr lang="en-US" sz="2400" dirty="0"/>
              <a:t> </a:t>
            </a:r>
            <a:r>
              <a:rPr lang="en-US" sz="2400" b="1" dirty="0">
                <a:solidFill>
                  <a:srgbClr val="FF0000"/>
                </a:solidFill>
              </a:rPr>
              <a:t>LOP4A</a:t>
            </a:r>
          </a:p>
          <a:p>
            <a:pPr>
              <a:buFontTx/>
              <a:buChar char="-"/>
            </a:pPr>
            <a:r>
              <a:rPr lang="en-US" sz="2400" dirty="0" err="1"/>
              <a:t>Thư</a:t>
            </a:r>
            <a:r>
              <a:rPr lang="en-US" sz="2400" dirty="0"/>
              <a:t> </a:t>
            </a:r>
            <a:r>
              <a:rPr lang="en-US" sz="2400" dirty="0" err="1"/>
              <a:t>mục</a:t>
            </a:r>
            <a:r>
              <a:rPr lang="en-US" sz="2400" dirty="0"/>
              <a:t> </a:t>
            </a:r>
            <a:r>
              <a:rPr lang="en-US" sz="2400" b="1" dirty="0">
                <a:solidFill>
                  <a:srgbClr val="FF0000"/>
                </a:solidFill>
              </a:rPr>
              <a:t>LOP4A</a:t>
            </a:r>
            <a:r>
              <a:rPr lang="en-US" sz="2400" dirty="0"/>
              <a:t> </a:t>
            </a: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các</a:t>
            </a:r>
            <a:r>
              <a:rPr lang="en-US" sz="2400" dirty="0"/>
              <a:t> </a:t>
            </a:r>
            <a:r>
              <a:rPr lang="en-US" sz="2400" dirty="0" err="1"/>
              <a:t>thư</a:t>
            </a:r>
            <a:r>
              <a:rPr lang="en-US" sz="2400" dirty="0"/>
              <a:t> </a:t>
            </a:r>
            <a:r>
              <a:rPr lang="en-US" sz="2400" dirty="0" err="1"/>
              <a:t>mục</a:t>
            </a:r>
            <a:r>
              <a:rPr lang="en-US" sz="2400" dirty="0"/>
              <a:t> con </a:t>
            </a:r>
            <a:r>
              <a:rPr lang="en-US" sz="2400" dirty="0" err="1"/>
              <a:t>là</a:t>
            </a:r>
            <a:r>
              <a:rPr lang="en-US" sz="2400" dirty="0"/>
              <a:t>: AN,……….., …….. </a:t>
            </a:r>
            <a:r>
              <a:rPr lang="en-US" sz="2400" dirty="0" err="1"/>
              <a:t>và</a:t>
            </a:r>
            <a:r>
              <a:rPr lang="en-US" sz="2400" dirty="0"/>
              <a:t>……..</a:t>
            </a:r>
          </a:p>
          <a:p>
            <a:pPr>
              <a:buFontTx/>
              <a:buChar char="-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339" y="1447800"/>
            <a:ext cx="5224462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ounded Rectangle 3"/>
          <p:cNvSpPr/>
          <p:nvPr/>
        </p:nvSpPr>
        <p:spPr>
          <a:xfrm>
            <a:off x="6819900" y="1646237"/>
            <a:ext cx="2133600" cy="9144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Tên</a:t>
            </a:r>
            <a:r>
              <a:rPr lang="en-US" dirty="0"/>
              <a:t> </a:t>
            </a:r>
            <a:r>
              <a:rPr lang="en-US" dirty="0" err="1"/>
              <a:t>thư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LOP4A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err="1"/>
              <a:t>thanh</a:t>
            </a:r>
            <a:r>
              <a:rPr lang="en-US" dirty="0"/>
              <a:t> </a:t>
            </a:r>
            <a:r>
              <a:rPr lang="en-US" dirty="0" err="1"/>
              <a:t>địa</a:t>
            </a:r>
            <a:r>
              <a:rPr lang="en-US" dirty="0"/>
              <a:t> </a:t>
            </a:r>
            <a:r>
              <a:rPr lang="en-US" dirty="0" err="1"/>
              <a:t>chỉ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6934200" y="3200400"/>
            <a:ext cx="2133600" cy="9144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Thư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AN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thư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con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thư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LOP4A</a:t>
            </a:r>
          </a:p>
        </p:txBody>
      </p:sp>
      <p:cxnSp>
        <p:nvCxnSpPr>
          <p:cNvPr id="7" name="Straight Arrow Connector 6"/>
          <p:cNvCxnSpPr>
            <a:stCxn id="4" idx="1"/>
          </p:cNvCxnSpPr>
          <p:nvPr/>
        </p:nvCxnSpPr>
        <p:spPr>
          <a:xfrm flipH="1" flipV="1">
            <a:off x="2324100" y="1646237"/>
            <a:ext cx="4495800" cy="4572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6" idx="1"/>
          </p:cNvCxnSpPr>
          <p:nvPr/>
        </p:nvCxnSpPr>
        <p:spPr>
          <a:xfrm flipH="1" flipV="1">
            <a:off x="2286000" y="2057400"/>
            <a:ext cx="4648200" cy="16002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057400" y="4114800"/>
            <a:ext cx="11929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LOP4A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45396" y="4567535"/>
            <a:ext cx="24481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THƯ MỤC CON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191059" y="5029200"/>
            <a:ext cx="9717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BINH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8200" y="5410200"/>
            <a:ext cx="10583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TUAN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15200" y="5029200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KHIEM</a:t>
            </a:r>
          </a:p>
        </p:txBody>
      </p:sp>
    </p:spTree>
    <p:extLst>
      <p:ext uri="{BB962C8B-B14F-4D97-AF65-F5344CB8AC3E}">
        <p14:creationId xmlns:p14="http://schemas.microsoft.com/office/powerpoint/2010/main" val="1976704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14" grpId="0"/>
      <p:bldP spid="16" grpId="0"/>
      <p:bldP spid="17" grpId="0"/>
      <p:bldP spid="18" grpId="0"/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6566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DD23D4"/>
                </a:solidFill>
                <a:latin typeface="Algerian" panose="04020705040A02060702" pitchFamily="82" charset="0"/>
              </a:rPr>
              <a:t>B. HOẠT ĐỘNG ỨNG DỤNG, MỞ RỘNG: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52400" y="914401"/>
            <a:ext cx="8839200" cy="3047999"/>
          </a:xfrm>
        </p:spPr>
        <p:txBody>
          <a:bodyPr>
            <a:normAutofit fontScale="92500" lnSpcReduction="10000"/>
          </a:bodyPr>
          <a:lstStyle/>
          <a:p>
            <a:r>
              <a:rPr lang="en-GB" dirty="0" err="1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GB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3b.</a:t>
            </a:r>
          </a:p>
          <a:p>
            <a:r>
              <a:rPr lang="en-GB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LAN </a:t>
            </a:r>
            <a:r>
              <a:rPr lang="en-GB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GB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r>
              <a:rPr lang="en-GB" dirty="0" err="1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;</a:t>
            </a:r>
          </a:p>
          <a:p>
            <a:r>
              <a:rPr lang="en-GB" dirty="0" err="1">
                <a:latin typeface="Times New Roman" pitchFamily="18" charset="0"/>
                <a:cs typeface="Times New Roman" pitchFamily="18" charset="0"/>
              </a:rPr>
              <a:t>Nháy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New folder ;</a:t>
            </a:r>
          </a:p>
          <a:p>
            <a:r>
              <a:rPr lang="en-GB" dirty="0" err="1"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>
                <a:latin typeface="Times New Roman" pitchFamily="18" charset="0"/>
                <a:cs typeface="Times New Roman" pitchFamily="18" charset="0"/>
              </a:rPr>
              <a:t>bấm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Enter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99" y="3956462"/>
            <a:ext cx="6022583" cy="2901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ounded Rectangle 4"/>
          <p:cNvSpPr/>
          <p:nvPr/>
        </p:nvSpPr>
        <p:spPr>
          <a:xfrm>
            <a:off x="6553200" y="5413169"/>
            <a:ext cx="2399041" cy="405697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/>
              <a:t>Nháy</a:t>
            </a:r>
            <a:r>
              <a:rPr lang="en-US" sz="1600" dirty="0"/>
              <a:t> </a:t>
            </a:r>
            <a:r>
              <a:rPr lang="en-US" sz="1600" dirty="0" err="1"/>
              <a:t>chọn</a:t>
            </a:r>
            <a:r>
              <a:rPr lang="en-US" sz="1600" dirty="0"/>
              <a:t> New folder</a:t>
            </a:r>
          </a:p>
        </p:txBody>
      </p:sp>
      <p:cxnSp>
        <p:nvCxnSpPr>
          <p:cNvPr id="6" name="Straight Arrow Connector 5"/>
          <p:cNvCxnSpPr>
            <a:stCxn id="5" idx="1"/>
          </p:cNvCxnSpPr>
          <p:nvPr/>
        </p:nvCxnSpPr>
        <p:spPr>
          <a:xfrm flipH="1" flipV="1">
            <a:off x="3635241" y="4369831"/>
            <a:ext cx="2917959" cy="124618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2354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92" y="576943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DD23D4"/>
                </a:solidFill>
                <a:latin typeface="Algerian" panose="04020705040A02060702" pitchFamily="82" charset="0"/>
              </a:rPr>
              <a:t>GHI NHỚ!!</a:t>
            </a:r>
          </a:p>
        </p:txBody>
      </p:sp>
      <p:sp>
        <p:nvSpPr>
          <p:cNvPr id="4" name="Cloud 3"/>
          <p:cNvSpPr/>
          <p:nvPr/>
        </p:nvSpPr>
        <p:spPr>
          <a:xfrm flipH="1">
            <a:off x="228600" y="1752600"/>
            <a:ext cx="8686800" cy="3886200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rgbClr val="002060"/>
              </a:solidFill>
            </a:endParaRPr>
          </a:p>
          <a:p>
            <a:pPr algn="ctr"/>
            <a:r>
              <a:rPr lang="en-US" sz="2700" dirty="0">
                <a:solidFill>
                  <a:srgbClr val="0070C0"/>
                </a:solidFill>
              </a:rPr>
              <a:t>- </a:t>
            </a:r>
            <a:r>
              <a:rPr lang="en-US" sz="2700" dirty="0" err="1">
                <a:solidFill>
                  <a:srgbClr val="0070C0"/>
                </a:solidFill>
              </a:rPr>
              <a:t>Máy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tính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có</a:t>
            </a:r>
            <a:r>
              <a:rPr lang="en-US" sz="2700" dirty="0">
                <a:solidFill>
                  <a:srgbClr val="0070C0"/>
                </a:solidFill>
              </a:rPr>
              <a:t> 4 </a:t>
            </a:r>
            <a:r>
              <a:rPr lang="en-US" sz="2700" dirty="0" err="1">
                <a:solidFill>
                  <a:srgbClr val="0070C0"/>
                </a:solidFill>
              </a:rPr>
              <a:t>bộ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phận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chính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là</a:t>
            </a:r>
            <a:r>
              <a:rPr lang="en-US" sz="2700" dirty="0">
                <a:solidFill>
                  <a:srgbClr val="0070C0"/>
                </a:solidFill>
              </a:rPr>
              <a:t>:</a:t>
            </a:r>
          </a:p>
          <a:p>
            <a:pPr algn="ctr"/>
            <a:r>
              <a:rPr lang="en-US" sz="2700" dirty="0" err="1">
                <a:solidFill>
                  <a:srgbClr val="0070C0"/>
                </a:solidFill>
              </a:rPr>
              <a:t>Chuột</a:t>
            </a:r>
            <a:r>
              <a:rPr lang="en-US" sz="2700" dirty="0">
                <a:solidFill>
                  <a:srgbClr val="0070C0"/>
                </a:solidFill>
              </a:rPr>
              <a:t>, </a:t>
            </a:r>
            <a:r>
              <a:rPr lang="en-US" sz="2700" dirty="0" err="1">
                <a:solidFill>
                  <a:srgbClr val="0070C0"/>
                </a:solidFill>
              </a:rPr>
              <a:t>Bàn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phím</a:t>
            </a:r>
            <a:r>
              <a:rPr lang="en-US" sz="2700" dirty="0">
                <a:solidFill>
                  <a:srgbClr val="0070C0"/>
                </a:solidFill>
              </a:rPr>
              <a:t>, </a:t>
            </a:r>
            <a:r>
              <a:rPr lang="en-US" sz="2700" dirty="0" err="1">
                <a:solidFill>
                  <a:srgbClr val="0070C0"/>
                </a:solidFill>
              </a:rPr>
              <a:t>Màn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hình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và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Thân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máy</a:t>
            </a:r>
            <a:r>
              <a:rPr lang="en-US" sz="2700" dirty="0">
                <a:solidFill>
                  <a:srgbClr val="0070C0"/>
                </a:solidFill>
              </a:rPr>
              <a:t>.</a:t>
            </a:r>
          </a:p>
          <a:p>
            <a:pPr marL="285750" indent="-285750" algn="ctr">
              <a:buFontTx/>
              <a:buChar char="-"/>
            </a:pPr>
            <a:r>
              <a:rPr lang="en-US" sz="2700" dirty="0" err="1">
                <a:solidFill>
                  <a:srgbClr val="0070C0"/>
                </a:solidFill>
              </a:rPr>
              <a:t>Thư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mục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là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nơi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lưu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chữ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thông</a:t>
            </a:r>
            <a:r>
              <a:rPr lang="en-US" sz="2700" dirty="0">
                <a:solidFill>
                  <a:srgbClr val="0070C0"/>
                </a:solidFill>
              </a:rPr>
              <a:t> tin.</a:t>
            </a:r>
          </a:p>
          <a:p>
            <a:pPr algn="ctr"/>
            <a:r>
              <a:rPr lang="en-US" sz="2700" dirty="0">
                <a:solidFill>
                  <a:srgbClr val="0070C0"/>
                </a:solidFill>
              </a:rPr>
              <a:t>- </a:t>
            </a:r>
            <a:r>
              <a:rPr lang="en-US" sz="2700" dirty="0" err="1">
                <a:solidFill>
                  <a:srgbClr val="0070C0"/>
                </a:solidFill>
              </a:rPr>
              <a:t>Tạo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các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thư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mục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khoa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học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và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hợp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lí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sẽ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giúp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việc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tìm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kiếm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thông</a:t>
            </a:r>
            <a:r>
              <a:rPr lang="en-US" sz="2700" dirty="0">
                <a:solidFill>
                  <a:srgbClr val="0070C0"/>
                </a:solidFill>
              </a:rPr>
              <a:t> tin </a:t>
            </a:r>
            <a:r>
              <a:rPr lang="en-US" sz="2700" dirty="0" err="1">
                <a:solidFill>
                  <a:srgbClr val="0070C0"/>
                </a:solidFill>
              </a:rPr>
              <a:t>trở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nên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dễ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dàng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và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nhanh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chóng</a:t>
            </a:r>
            <a:r>
              <a:rPr lang="en-US" sz="2700" dirty="0">
                <a:solidFill>
                  <a:srgbClr val="002060"/>
                </a:solidFill>
              </a:rPr>
              <a:t>.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980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457200" y="65809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DD23D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A. HOẠT ĐỘNG THỰC HÀNH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382000" cy="475456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 err="1">
                <a:solidFill>
                  <a:srgbClr val="C00000"/>
                </a:solidFill>
                <a:latin typeface="Lucida Calligraphy" panose="03010101010101010101" pitchFamily="66" charset="0"/>
              </a:rPr>
              <a:t>Các</a:t>
            </a:r>
            <a:r>
              <a:rPr lang="en-US" dirty="0">
                <a:solidFill>
                  <a:srgbClr val="C00000"/>
                </a:solidFill>
                <a:latin typeface="Lucida Calligraphy" panose="03010101010101010101" pitchFamily="66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Lucida Calligraphy" panose="03010101010101010101" pitchFamily="66" charset="0"/>
              </a:rPr>
              <a:t>bộ</a:t>
            </a:r>
            <a:r>
              <a:rPr lang="en-US" dirty="0">
                <a:solidFill>
                  <a:srgbClr val="C00000"/>
                </a:solidFill>
                <a:latin typeface="Lucida Calligraphy" panose="03010101010101010101" pitchFamily="66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Lucida Calligraphy" panose="03010101010101010101" pitchFamily="66" charset="0"/>
              </a:rPr>
              <a:t>phận</a:t>
            </a:r>
            <a:r>
              <a:rPr lang="en-US" dirty="0">
                <a:solidFill>
                  <a:srgbClr val="C00000"/>
                </a:solidFill>
                <a:latin typeface="Lucida Calligraphy" panose="03010101010101010101" pitchFamily="66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Lucida Calligraphy" panose="03010101010101010101" pitchFamily="66" charset="0"/>
              </a:rPr>
              <a:t>của</a:t>
            </a:r>
            <a:r>
              <a:rPr lang="en-US" dirty="0">
                <a:solidFill>
                  <a:srgbClr val="C00000"/>
                </a:solidFill>
                <a:latin typeface="Lucida Calligraphy" panose="03010101010101010101" pitchFamily="66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Lucida Calligraphy" panose="03010101010101010101" pitchFamily="66" charset="0"/>
              </a:rPr>
              <a:t>máy</a:t>
            </a:r>
            <a:r>
              <a:rPr lang="en-US" dirty="0">
                <a:solidFill>
                  <a:srgbClr val="C00000"/>
                </a:solidFill>
                <a:latin typeface="Lucida Calligraphy" panose="03010101010101010101" pitchFamily="66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Lucida Calligraphy" panose="03010101010101010101" pitchFamily="66" charset="0"/>
              </a:rPr>
              <a:t>tính</a:t>
            </a:r>
            <a:endParaRPr lang="en-US" dirty="0">
              <a:solidFill>
                <a:srgbClr val="C00000"/>
              </a:solidFill>
              <a:latin typeface="Lucida Calligraphy" panose="03010101010101010101" pitchFamily="66" charset="0"/>
            </a:endParaRPr>
          </a:p>
          <a:p>
            <a:pPr marL="514350" indent="-514350">
              <a:buAutoNum type="alphaLcPeriod"/>
            </a:pPr>
            <a:r>
              <a:rPr lang="en-US" dirty="0" err="1">
                <a:solidFill>
                  <a:srgbClr val="00B0F0"/>
                </a:solidFill>
              </a:rPr>
              <a:t>Điền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tên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các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bộ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phận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chính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của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máy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tính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để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bàn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vào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chỗ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chấm</a:t>
            </a:r>
            <a:r>
              <a:rPr lang="en-US" dirty="0">
                <a:solidFill>
                  <a:srgbClr val="00B0F0"/>
                </a:solidFill>
              </a:rPr>
              <a:t> (…)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0" y="3352800"/>
            <a:ext cx="4169439" cy="2516880"/>
          </a:xfrm>
          <a:prstGeom prst="rect">
            <a:avLst/>
          </a:prstGeom>
        </p:spPr>
      </p:pic>
      <p:sp>
        <p:nvSpPr>
          <p:cNvPr id="5" name="Rounded Rectangular Callout 4"/>
          <p:cNvSpPr/>
          <p:nvPr/>
        </p:nvSpPr>
        <p:spPr>
          <a:xfrm>
            <a:off x="457200" y="3352800"/>
            <a:ext cx="1905000" cy="685800"/>
          </a:xfrm>
          <a:prstGeom prst="wedgeRoundRectCallout">
            <a:avLst>
              <a:gd name="adj1" fmla="val 91894"/>
              <a:gd name="adj2" fmla="val 56439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…………………</a:t>
            </a:r>
          </a:p>
        </p:txBody>
      </p:sp>
      <p:sp>
        <p:nvSpPr>
          <p:cNvPr id="6" name="Rounded Rectangular Callout 5"/>
          <p:cNvSpPr/>
          <p:nvPr/>
        </p:nvSpPr>
        <p:spPr>
          <a:xfrm>
            <a:off x="457200" y="5940136"/>
            <a:ext cx="1905000" cy="685800"/>
          </a:xfrm>
          <a:prstGeom prst="wedgeRoundRectCallout">
            <a:avLst>
              <a:gd name="adj1" fmla="val 88777"/>
              <a:gd name="adj2" fmla="val -85552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…………………</a:t>
            </a:r>
          </a:p>
        </p:txBody>
      </p:sp>
      <p:sp>
        <p:nvSpPr>
          <p:cNvPr id="7" name="Rounded Rectangular Callout 6"/>
          <p:cNvSpPr/>
          <p:nvPr/>
        </p:nvSpPr>
        <p:spPr>
          <a:xfrm>
            <a:off x="6531639" y="3027218"/>
            <a:ext cx="1905000" cy="685800"/>
          </a:xfrm>
          <a:prstGeom prst="wedgeRoundRectCallout">
            <a:avLst>
              <a:gd name="adj1" fmla="val -73197"/>
              <a:gd name="adj2" fmla="val 102903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…………………</a:t>
            </a:r>
          </a:p>
        </p:txBody>
      </p:sp>
      <p:sp>
        <p:nvSpPr>
          <p:cNvPr id="8" name="Rounded Rectangular Callout 7"/>
          <p:cNvSpPr/>
          <p:nvPr/>
        </p:nvSpPr>
        <p:spPr>
          <a:xfrm>
            <a:off x="6531638" y="5597236"/>
            <a:ext cx="2002761" cy="685800"/>
          </a:xfrm>
          <a:prstGeom prst="wedgeRoundRectCallout">
            <a:avLst>
              <a:gd name="adj1" fmla="val -106652"/>
              <a:gd name="adj2" fmla="val -24369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…………………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78284" y="3464867"/>
            <a:ext cx="14766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</a:rPr>
              <a:t>Màn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hình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45796" y="3121967"/>
            <a:ext cx="1527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</a:rPr>
              <a:t>Thân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máy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794675" y="5647959"/>
            <a:ext cx="15456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Con </a:t>
            </a:r>
            <a:r>
              <a:rPr lang="en-US" sz="2400" b="1" dirty="0" err="1">
                <a:solidFill>
                  <a:srgbClr val="FF0000"/>
                </a:solidFill>
              </a:rPr>
              <a:t>chuột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5211" y="5940136"/>
            <a:ext cx="14766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</a:rPr>
              <a:t>Bàn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phím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8637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  <p:bldP spid="6" grpId="0" animBg="1"/>
      <p:bldP spid="7" grpId="0" animBg="1"/>
      <p:bldP spid="8" grpId="0" animBg="1"/>
      <p:bldP spid="9" grpId="0"/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81000" y="685800"/>
            <a:ext cx="8610600" cy="5791200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b. </a:t>
            </a:r>
            <a:r>
              <a:rPr lang="en-US" b="1" dirty="0" err="1">
                <a:solidFill>
                  <a:srgbClr val="0070C0"/>
                </a:solidFill>
              </a:rPr>
              <a:t>Trao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đổi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với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bạn</a:t>
            </a:r>
            <a:r>
              <a:rPr lang="en-US" b="1" dirty="0">
                <a:solidFill>
                  <a:srgbClr val="0070C0"/>
                </a:solidFill>
              </a:rPr>
              <a:t>, </a:t>
            </a:r>
            <a:r>
              <a:rPr lang="en-US" b="1" dirty="0" err="1">
                <a:solidFill>
                  <a:srgbClr val="0070C0"/>
                </a:solidFill>
              </a:rPr>
              <a:t>điền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từ</a:t>
            </a:r>
            <a:r>
              <a:rPr lang="en-US" b="1" dirty="0">
                <a:solidFill>
                  <a:srgbClr val="0070C0"/>
                </a:solidFill>
              </a:rPr>
              <a:t>:  </a:t>
            </a:r>
            <a:r>
              <a:rPr lang="en-US" b="1" dirty="0" err="1">
                <a:solidFill>
                  <a:srgbClr val="FF0000"/>
                </a:solidFill>
              </a:rPr>
              <a:t>Tín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hiệu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vào</a:t>
            </a:r>
            <a:r>
              <a:rPr lang="en-US" b="1" dirty="0">
                <a:solidFill>
                  <a:srgbClr val="FF0000"/>
                </a:solidFill>
              </a:rPr>
              <a:t>, </a:t>
            </a:r>
            <a:r>
              <a:rPr lang="en-US" b="1" dirty="0" err="1">
                <a:solidFill>
                  <a:srgbClr val="FF0000"/>
                </a:solidFill>
              </a:rPr>
              <a:t>xử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lí</a:t>
            </a:r>
            <a:r>
              <a:rPr lang="en-US" b="1" dirty="0">
                <a:solidFill>
                  <a:srgbClr val="FF0000"/>
                </a:solidFill>
              </a:rPr>
              <a:t>, </a:t>
            </a:r>
            <a:r>
              <a:rPr lang="en-US" b="1" dirty="0" err="1">
                <a:solidFill>
                  <a:srgbClr val="FF0000"/>
                </a:solidFill>
              </a:rPr>
              <a:t>hiển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thị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kết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quả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chỗ</a:t>
            </a:r>
            <a:r>
              <a:rPr lang="en-US" dirty="0"/>
              <a:t> </a:t>
            </a:r>
            <a:r>
              <a:rPr lang="en-US" dirty="0" err="1"/>
              <a:t>chấm</a:t>
            </a:r>
            <a:r>
              <a:rPr lang="en-US" dirty="0"/>
              <a:t> (…)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câu</a:t>
            </a:r>
            <a:r>
              <a:rPr lang="en-US" dirty="0"/>
              <a:t> </a:t>
            </a:r>
            <a:r>
              <a:rPr lang="en-US" dirty="0" err="1"/>
              <a:t>đúng</a:t>
            </a:r>
            <a:r>
              <a:rPr lang="en-US" dirty="0"/>
              <a:t>.</a:t>
            </a:r>
          </a:p>
          <a:p>
            <a:pPr>
              <a:buFontTx/>
              <a:buChar char="-"/>
            </a:pPr>
            <a:r>
              <a:rPr lang="en-US" dirty="0" err="1"/>
              <a:t>Thân</a:t>
            </a:r>
            <a:r>
              <a:rPr lang="en-US" dirty="0"/>
              <a:t> </a:t>
            </a:r>
            <a:r>
              <a:rPr lang="en-US" dirty="0" err="1"/>
              <a:t>máy</a:t>
            </a:r>
            <a:r>
              <a:rPr lang="en-US" dirty="0"/>
              <a:t> </a:t>
            </a:r>
            <a:r>
              <a:rPr lang="en-US" dirty="0" err="1"/>
              <a:t>tính</a:t>
            </a:r>
            <a:r>
              <a:rPr lang="en-US" dirty="0"/>
              <a:t> </a:t>
            </a:r>
            <a:r>
              <a:rPr lang="en-US" dirty="0" err="1"/>
              <a:t>chứa</a:t>
            </a:r>
            <a:r>
              <a:rPr lang="en-US" dirty="0"/>
              <a:t> </a:t>
            </a:r>
            <a:r>
              <a:rPr lang="en-US" dirty="0" err="1"/>
              <a:t>nhiều</a:t>
            </a:r>
            <a:r>
              <a:rPr lang="en-US" dirty="0"/>
              <a:t> chi </a:t>
            </a:r>
            <a:r>
              <a:rPr lang="en-US" dirty="0" err="1"/>
              <a:t>tiết</a:t>
            </a:r>
            <a:r>
              <a:rPr lang="en-US" dirty="0"/>
              <a:t> </a:t>
            </a:r>
            <a:r>
              <a:rPr lang="en-US" dirty="0" err="1"/>
              <a:t>tinh</a:t>
            </a:r>
            <a:r>
              <a:rPr lang="en-US" dirty="0"/>
              <a:t> vi,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đó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bộ</a:t>
            </a:r>
            <a:r>
              <a:rPr lang="en-US" dirty="0"/>
              <a:t> …………….</a:t>
            </a:r>
          </a:p>
          <a:p>
            <a:pPr>
              <a:buFontTx/>
              <a:buChar char="-"/>
            </a:pPr>
            <a:r>
              <a:rPr lang="en-US" dirty="0" err="1"/>
              <a:t>Màn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máy</a:t>
            </a:r>
            <a:r>
              <a:rPr lang="en-US" dirty="0"/>
              <a:t> </a:t>
            </a:r>
            <a:r>
              <a:rPr lang="en-US" dirty="0" err="1"/>
              <a:t>tính</a:t>
            </a:r>
            <a:r>
              <a:rPr lang="en-US" dirty="0"/>
              <a:t> </a:t>
            </a:r>
            <a:r>
              <a:rPr lang="en-US" dirty="0" err="1"/>
              <a:t>dùng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…………………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việc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máy</a:t>
            </a:r>
            <a:r>
              <a:rPr lang="en-US" dirty="0"/>
              <a:t> </a:t>
            </a:r>
            <a:r>
              <a:rPr lang="en-US" dirty="0" err="1"/>
              <a:t>tính</a:t>
            </a:r>
            <a:r>
              <a:rPr lang="en-US" dirty="0"/>
              <a:t>.</a:t>
            </a:r>
          </a:p>
          <a:p>
            <a:pPr>
              <a:buFontTx/>
              <a:buChar char="-"/>
            </a:pPr>
            <a:r>
              <a:rPr lang="en-US" dirty="0" err="1"/>
              <a:t>Chuột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bàn</a:t>
            </a:r>
            <a:r>
              <a:rPr lang="en-US" dirty="0"/>
              <a:t> </a:t>
            </a:r>
            <a:r>
              <a:rPr lang="en-US" dirty="0" err="1"/>
              <a:t>phím</a:t>
            </a:r>
            <a:r>
              <a:rPr lang="en-US" dirty="0"/>
              <a:t> </a:t>
            </a:r>
            <a:r>
              <a:rPr lang="en-US" dirty="0" err="1"/>
              <a:t>dùng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đưa</a:t>
            </a:r>
            <a:r>
              <a:rPr lang="en-US" dirty="0"/>
              <a:t> …………… </a:t>
            </a:r>
            <a:r>
              <a:rPr lang="en-US" dirty="0" err="1"/>
              <a:t>máy</a:t>
            </a:r>
            <a:r>
              <a:rPr lang="en-US" dirty="0"/>
              <a:t> </a:t>
            </a:r>
            <a:r>
              <a:rPr lang="en-US" dirty="0" err="1"/>
              <a:t>tính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86055" y="4343400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Tín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hiệu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vào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38400" y="2667000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Xử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lý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10200" y="3134380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Hiển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thị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kết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quả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03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304800"/>
            <a:ext cx="8305800" cy="633499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c. </a:t>
            </a:r>
            <a:r>
              <a:rPr lang="en-US" dirty="0" err="1"/>
              <a:t>Điền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từ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di </a:t>
            </a:r>
            <a:r>
              <a:rPr lang="en-US" b="1" dirty="0" err="1">
                <a:solidFill>
                  <a:srgbClr val="FF0000"/>
                </a:solidFill>
              </a:rPr>
              <a:t>chuyển</a:t>
            </a:r>
            <a:r>
              <a:rPr lang="en-US" b="1" dirty="0">
                <a:solidFill>
                  <a:srgbClr val="FF0000"/>
                </a:solidFill>
              </a:rPr>
              <a:t>, con </a:t>
            </a:r>
            <a:r>
              <a:rPr lang="en-US" b="1" dirty="0" err="1">
                <a:solidFill>
                  <a:srgbClr val="FF0000"/>
                </a:solidFill>
              </a:rPr>
              <a:t>trỏ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chuột</a:t>
            </a:r>
            <a:r>
              <a:rPr lang="en-US" b="1" dirty="0">
                <a:solidFill>
                  <a:srgbClr val="FF0000"/>
                </a:solidFill>
              </a:rPr>
              <a:t>, </a:t>
            </a:r>
            <a:r>
              <a:rPr lang="en-US" b="1" dirty="0" err="1">
                <a:solidFill>
                  <a:srgbClr val="FF0000"/>
                </a:solidFill>
              </a:rPr>
              <a:t>bàn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phím</a:t>
            </a:r>
            <a:r>
              <a:rPr lang="en-US" b="1" dirty="0">
                <a:solidFill>
                  <a:srgbClr val="FF0000"/>
                </a:solidFill>
              </a:rPr>
              <a:t>, </a:t>
            </a:r>
            <a:r>
              <a:rPr lang="en-US" b="1" dirty="0" err="1">
                <a:solidFill>
                  <a:srgbClr val="FF0000"/>
                </a:solidFill>
              </a:rPr>
              <a:t>cảm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ứng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chuột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chỗ</a:t>
            </a:r>
            <a:r>
              <a:rPr lang="en-US" dirty="0"/>
              <a:t> (…)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câu</a:t>
            </a:r>
            <a:r>
              <a:rPr lang="en-US" dirty="0"/>
              <a:t> </a:t>
            </a:r>
            <a:r>
              <a:rPr lang="en-US" dirty="0" err="1"/>
              <a:t>đúng</a:t>
            </a:r>
            <a:r>
              <a:rPr lang="en-US" dirty="0"/>
              <a:t>.</a:t>
            </a:r>
          </a:p>
          <a:p>
            <a:pPr>
              <a:buFontTx/>
              <a:buChar char="-"/>
            </a:pP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/>
              <a:t>khiển</a:t>
            </a:r>
            <a:r>
              <a:rPr lang="en-US" dirty="0"/>
              <a:t> ……………………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máy</a:t>
            </a:r>
            <a:r>
              <a:rPr lang="en-US" dirty="0"/>
              <a:t> </a:t>
            </a:r>
            <a:r>
              <a:rPr lang="en-US" dirty="0" err="1"/>
              <a:t>tính</a:t>
            </a:r>
            <a:r>
              <a:rPr lang="en-US" dirty="0"/>
              <a:t> </a:t>
            </a:r>
            <a:r>
              <a:rPr lang="en-US" dirty="0" err="1"/>
              <a:t>xách</a:t>
            </a:r>
            <a:r>
              <a:rPr lang="en-US" dirty="0"/>
              <a:t> </a:t>
            </a:r>
            <a:r>
              <a:rPr lang="en-US" dirty="0" err="1"/>
              <a:t>tay</a:t>
            </a:r>
            <a:r>
              <a:rPr lang="en-US" dirty="0"/>
              <a:t>, </a:t>
            </a:r>
            <a:r>
              <a:rPr lang="en-US" dirty="0" err="1"/>
              <a:t>em</a:t>
            </a:r>
            <a:r>
              <a:rPr lang="en-US" dirty="0"/>
              <a:t>……………………</a:t>
            </a:r>
            <a:r>
              <a:rPr lang="en-US" dirty="0" err="1"/>
              <a:t>ngón</a:t>
            </a:r>
            <a:r>
              <a:rPr lang="en-US" dirty="0"/>
              <a:t> </a:t>
            </a:r>
            <a:r>
              <a:rPr lang="en-US" dirty="0" err="1"/>
              <a:t>tay</a:t>
            </a:r>
            <a:r>
              <a:rPr lang="en-US" dirty="0"/>
              <a:t> </a:t>
            </a:r>
            <a:r>
              <a:rPr lang="en-US" dirty="0" err="1"/>
              <a:t>lên</a:t>
            </a:r>
            <a:r>
              <a:rPr lang="en-US" dirty="0"/>
              <a:t> </a:t>
            </a:r>
            <a:r>
              <a:rPr lang="en-US" dirty="0" err="1"/>
              <a:t>vùng</a:t>
            </a:r>
            <a:r>
              <a:rPr lang="en-US" dirty="0"/>
              <a:t>………………….</a:t>
            </a:r>
          </a:p>
          <a:p>
            <a:pPr>
              <a:buFontTx/>
              <a:buChar char="-"/>
            </a:pPr>
            <a:r>
              <a:rPr lang="en-US" dirty="0" err="1"/>
              <a:t>Máy</a:t>
            </a:r>
            <a:r>
              <a:rPr lang="en-US" dirty="0"/>
              <a:t> </a:t>
            </a:r>
            <a:r>
              <a:rPr lang="en-US" dirty="0" err="1"/>
              <a:t>tính</a:t>
            </a:r>
            <a:r>
              <a:rPr lang="en-US" dirty="0"/>
              <a:t> </a:t>
            </a:r>
            <a:r>
              <a:rPr lang="en-US" dirty="0" err="1"/>
              <a:t>bảng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………………….</a:t>
            </a:r>
            <a:r>
              <a:rPr lang="en-US" dirty="0" err="1"/>
              <a:t>tách</a:t>
            </a:r>
            <a:r>
              <a:rPr lang="en-US" dirty="0"/>
              <a:t> </a:t>
            </a:r>
            <a:r>
              <a:rPr lang="en-US" dirty="0" err="1"/>
              <a:t>rời</a:t>
            </a:r>
            <a:r>
              <a:rPr lang="en-US" dirty="0"/>
              <a:t>, </a:t>
            </a:r>
            <a:r>
              <a:rPr lang="en-US" dirty="0" err="1"/>
              <a:t>khi</a:t>
            </a:r>
            <a:r>
              <a:rPr lang="en-US" dirty="0"/>
              <a:t> </a:t>
            </a:r>
            <a:r>
              <a:rPr lang="en-US" dirty="0" err="1"/>
              <a:t>cần</a:t>
            </a:r>
            <a:r>
              <a:rPr lang="en-US" dirty="0"/>
              <a:t> </a:t>
            </a: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chỉ</a:t>
            </a:r>
            <a:r>
              <a:rPr lang="en-US" dirty="0"/>
              <a:t> </a:t>
            </a:r>
            <a:r>
              <a:rPr lang="en-US" dirty="0" err="1"/>
              <a:t>cần</a:t>
            </a:r>
            <a:r>
              <a:rPr lang="en-US" dirty="0"/>
              <a:t>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/>
              <a:t>khiển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hiển</a:t>
            </a:r>
            <a:r>
              <a:rPr lang="en-US" dirty="0"/>
              <a:t> </a:t>
            </a:r>
            <a:r>
              <a:rPr lang="en-US" dirty="0" err="1"/>
              <a:t>thị</a:t>
            </a:r>
            <a:r>
              <a:rPr lang="en-US" dirty="0"/>
              <a:t>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err="1"/>
              <a:t>màn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.</a:t>
            </a:r>
          </a:p>
          <a:p>
            <a:pPr>
              <a:buFontTx/>
              <a:buChar char="-"/>
            </a:pPr>
            <a:endParaRPr lang="en-US" dirty="0"/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23" y="5132119"/>
            <a:ext cx="4044538" cy="172489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8948" y="5094363"/>
            <a:ext cx="3452344" cy="180040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200400" y="2270703"/>
            <a:ext cx="2689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Di </a:t>
            </a:r>
            <a:r>
              <a:rPr lang="en-US" sz="3200" b="1" dirty="0" err="1">
                <a:solidFill>
                  <a:srgbClr val="FF0000"/>
                </a:solidFill>
              </a:rPr>
              <a:t>chuyển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83138" y="1625025"/>
            <a:ext cx="2689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Con </a:t>
            </a:r>
            <a:r>
              <a:rPr lang="en-US" sz="3200" b="1" dirty="0" err="1">
                <a:solidFill>
                  <a:srgbClr val="FF0000"/>
                </a:solidFill>
              </a:rPr>
              <a:t>trỏ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chuột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81600" y="3375304"/>
            <a:ext cx="2689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</a:rPr>
              <a:t>Bàn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phím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28117" y="2794574"/>
            <a:ext cx="32587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</a:rPr>
              <a:t>Cảm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ứng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chuột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024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458200" cy="9906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C00000"/>
                </a:solidFill>
                <a:latin typeface="Lucida Calligraphy" panose="03010101010101010101" pitchFamily="66" charset="0"/>
              </a:rPr>
              <a:t>2. </a:t>
            </a:r>
            <a:r>
              <a:rPr lang="en-US" dirty="0" err="1">
                <a:solidFill>
                  <a:srgbClr val="C00000"/>
                </a:solidFill>
                <a:latin typeface="Lucida Calligraphy" panose="03010101010101010101" pitchFamily="66" charset="0"/>
              </a:rPr>
              <a:t>Thư</a:t>
            </a:r>
            <a:r>
              <a:rPr lang="en-US" dirty="0">
                <a:solidFill>
                  <a:srgbClr val="C00000"/>
                </a:solidFill>
                <a:latin typeface="Lucida Calligraphy" panose="03010101010101010101" pitchFamily="66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Lucida Calligraphy" panose="03010101010101010101" pitchFamily="66" charset="0"/>
              </a:rPr>
              <a:t>mục</a:t>
            </a:r>
            <a:r>
              <a:rPr lang="en-US" dirty="0">
                <a:solidFill>
                  <a:srgbClr val="C00000"/>
                </a:solidFill>
                <a:latin typeface="Lucida Calligraphy" panose="03010101010101010101" pitchFamily="66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36" y="990600"/>
            <a:ext cx="9109364" cy="4068763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dirty="0" err="1"/>
              <a:t>Thư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dạng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tin </a:t>
            </a:r>
            <a:r>
              <a:rPr lang="en-US" dirty="0" err="1"/>
              <a:t>đặc</a:t>
            </a:r>
            <a:r>
              <a:rPr lang="en-US" dirty="0"/>
              <a:t> </a:t>
            </a:r>
            <a:r>
              <a:rPr lang="en-US" dirty="0" err="1"/>
              <a:t>biệt</a:t>
            </a:r>
            <a:r>
              <a:rPr lang="en-US" dirty="0"/>
              <a:t>,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như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ngăn</a:t>
            </a:r>
            <a:r>
              <a:rPr lang="en-US" dirty="0"/>
              <a:t> </a:t>
            </a:r>
            <a:r>
              <a:rPr lang="en-US" dirty="0" err="1"/>
              <a:t>chứa</a:t>
            </a:r>
            <a:r>
              <a:rPr lang="en-US" dirty="0"/>
              <a:t>,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dùng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việc</a:t>
            </a:r>
            <a:r>
              <a:rPr lang="en-US" dirty="0"/>
              <a:t> </a:t>
            </a:r>
            <a:r>
              <a:rPr lang="en-US" dirty="0" err="1"/>
              <a:t>quản</a:t>
            </a:r>
            <a:r>
              <a:rPr lang="en-US" dirty="0"/>
              <a:t> </a:t>
            </a:r>
            <a:r>
              <a:rPr lang="en-US" dirty="0" err="1"/>
              <a:t>lý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sắp</a:t>
            </a:r>
            <a:r>
              <a:rPr lang="en-US" dirty="0"/>
              <a:t> </a:t>
            </a:r>
            <a:r>
              <a:rPr lang="en-US" dirty="0" err="1"/>
              <a:t>xếp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tệp</a:t>
            </a:r>
            <a:r>
              <a:rPr lang="en-US" dirty="0"/>
              <a:t> tin. </a:t>
            </a:r>
          </a:p>
          <a:p>
            <a:pPr>
              <a:buFontTx/>
              <a:buChar char="-"/>
            </a:pPr>
            <a:r>
              <a:rPr lang="en-US" dirty="0" err="1"/>
              <a:t>Thư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chứa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tin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thư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con</a:t>
            </a:r>
          </a:p>
          <a:p>
            <a:pPr>
              <a:buFontTx/>
              <a:buChar char="-"/>
            </a:pPr>
            <a:r>
              <a:rPr lang="en-US" dirty="0" err="1"/>
              <a:t>Thư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nơi</a:t>
            </a:r>
            <a:r>
              <a:rPr lang="en-US" dirty="0"/>
              <a:t> </a:t>
            </a:r>
            <a:r>
              <a:rPr lang="en-US" dirty="0" err="1"/>
              <a:t>lưu</a:t>
            </a:r>
            <a:r>
              <a:rPr lang="en-US" dirty="0"/>
              <a:t> </a:t>
            </a:r>
            <a:r>
              <a:rPr lang="en-US" dirty="0" err="1"/>
              <a:t>trữ</a:t>
            </a:r>
            <a:r>
              <a:rPr lang="en-US" dirty="0"/>
              <a:t> </a:t>
            </a:r>
            <a:r>
              <a:rPr lang="en-US" dirty="0" err="1"/>
              <a:t>thông</a:t>
            </a:r>
            <a:r>
              <a:rPr lang="en-US" dirty="0"/>
              <a:t> tin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4636" y="3733799"/>
            <a:ext cx="8956964" cy="231616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Char char="-"/>
            </a:pPr>
            <a:r>
              <a:rPr lang="en-US" dirty="0" err="1">
                <a:solidFill>
                  <a:srgbClr val="FF0000"/>
                </a:solidFill>
              </a:rPr>
              <a:t>Cách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tạo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thư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mục</a:t>
            </a:r>
            <a:r>
              <a:rPr lang="en-US" dirty="0">
                <a:solidFill>
                  <a:srgbClr val="FF0000"/>
                </a:solidFill>
              </a:rPr>
              <a:t>: </a:t>
            </a:r>
          </a:p>
          <a:p>
            <a:pPr>
              <a:buFontTx/>
              <a:buChar char="-"/>
            </a:pPr>
            <a:r>
              <a:rPr lang="en-US" dirty="0" err="1"/>
              <a:t>Bấm</a:t>
            </a:r>
            <a:r>
              <a:rPr lang="en-US" dirty="0"/>
              <a:t> </a:t>
            </a:r>
            <a:r>
              <a:rPr lang="en-US" dirty="0" err="1"/>
              <a:t>chuột</a:t>
            </a:r>
            <a:r>
              <a:rPr lang="en-US" dirty="0"/>
              <a:t> </a:t>
            </a:r>
            <a:r>
              <a:rPr lang="en-US" dirty="0" err="1"/>
              <a:t>phải</a:t>
            </a:r>
            <a:r>
              <a:rPr lang="en-US" dirty="0"/>
              <a:t>/New/folder/</a:t>
            </a:r>
            <a:r>
              <a:rPr lang="en-US" dirty="0" err="1"/>
              <a:t>gõ</a:t>
            </a:r>
            <a:r>
              <a:rPr lang="en-US" dirty="0"/>
              <a:t> </a:t>
            </a:r>
            <a:r>
              <a:rPr lang="en-US" dirty="0" err="1"/>
              <a:t>tên</a:t>
            </a:r>
            <a:r>
              <a:rPr lang="en-US" dirty="0"/>
              <a:t>/Enter</a:t>
            </a:r>
          </a:p>
          <a:p>
            <a:pPr>
              <a:buFontTx/>
              <a:buChar char="-"/>
            </a:pPr>
            <a:r>
              <a:rPr lang="en-US" dirty="0" err="1">
                <a:solidFill>
                  <a:srgbClr val="FF0000"/>
                </a:solidFill>
              </a:rPr>
              <a:t>Mở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thưc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mục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pPr marL="0" indent="0">
              <a:buFont typeface="Arial" pitchFamily="34" charset="0"/>
              <a:buNone/>
            </a:pPr>
            <a:r>
              <a:rPr lang="en-US" dirty="0"/>
              <a:t>+ </a:t>
            </a:r>
            <a:r>
              <a:rPr lang="en-US" dirty="0">
                <a:solidFill>
                  <a:srgbClr val="FF0000"/>
                </a:solidFill>
              </a:rPr>
              <a:t>C1: </a:t>
            </a:r>
            <a:r>
              <a:rPr lang="en-US" dirty="0" err="1"/>
              <a:t>Nháy</a:t>
            </a:r>
            <a:r>
              <a:rPr lang="en-US" dirty="0"/>
              <a:t> </a:t>
            </a:r>
            <a:r>
              <a:rPr lang="en-US" dirty="0" err="1"/>
              <a:t>đúp</a:t>
            </a:r>
            <a:r>
              <a:rPr lang="en-US" dirty="0"/>
              <a:t> </a:t>
            </a:r>
            <a:r>
              <a:rPr lang="en-US" dirty="0" err="1"/>
              <a:t>chuột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thư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cần</a:t>
            </a:r>
            <a:r>
              <a:rPr lang="en-US" dirty="0"/>
              <a:t> </a:t>
            </a:r>
            <a:r>
              <a:rPr lang="en-US" dirty="0" err="1"/>
              <a:t>mở</a:t>
            </a:r>
            <a:endParaRPr lang="en-US" dirty="0"/>
          </a:p>
          <a:p>
            <a:pPr marL="0" indent="0">
              <a:buFont typeface="Arial" pitchFamily="34" charset="0"/>
              <a:buNone/>
            </a:pPr>
            <a:r>
              <a:rPr lang="en-US" dirty="0"/>
              <a:t>+ </a:t>
            </a:r>
            <a:r>
              <a:rPr lang="en-US" dirty="0">
                <a:solidFill>
                  <a:srgbClr val="FF0000"/>
                </a:solidFill>
              </a:rPr>
              <a:t>C2: </a:t>
            </a:r>
            <a:r>
              <a:rPr lang="en-US" dirty="0" err="1"/>
              <a:t>Bấm</a:t>
            </a:r>
            <a:r>
              <a:rPr lang="en-US" dirty="0"/>
              <a:t> </a:t>
            </a:r>
            <a:r>
              <a:rPr lang="en-US" dirty="0" err="1"/>
              <a:t>chuột</a:t>
            </a:r>
            <a:r>
              <a:rPr lang="en-US" dirty="0"/>
              <a:t> </a:t>
            </a:r>
            <a:r>
              <a:rPr lang="en-US" dirty="0" err="1"/>
              <a:t>phải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thư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cần</a:t>
            </a:r>
            <a:r>
              <a:rPr lang="en-US" dirty="0"/>
              <a:t> </a:t>
            </a:r>
            <a:r>
              <a:rPr lang="en-US" dirty="0" err="1"/>
              <a:t>mở</a:t>
            </a:r>
            <a:r>
              <a:rPr lang="en-US" dirty="0"/>
              <a:t>/Open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14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39000" cy="1554162"/>
          </a:xfrm>
        </p:spPr>
        <p:txBody>
          <a:bodyPr>
            <a:normAutofit fontScale="90000"/>
          </a:bodyPr>
          <a:lstStyle/>
          <a:p>
            <a:pPr algn="just"/>
            <a:r>
              <a:rPr lang="en-US" sz="3200" dirty="0" err="1"/>
              <a:t>Câu</a:t>
            </a:r>
            <a:r>
              <a:rPr lang="en-US" sz="3200" dirty="0"/>
              <a:t> 2. </a:t>
            </a:r>
            <a:r>
              <a:rPr lang="en-US" sz="3200" dirty="0" err="1"/>
              <a:t>Em</a:t>
            </a:r>
            <a:r>
              <a:rPr lang="en-US" sz="3200" dirty="0"/>
              <a:t> </a:t>
            </a:r>
            <a:r>
              <a:rPr lang="en-US" sz="3200" dirty="0" err="1"/>
              <a:t>tạo</a:t>
            </a:r>
            <a:r>
              <a:rPr lang="en-US" sz="3200" dirty="0"/>
              <a:t> </a:t>
            </a:r>
            <a:r>
              <a:rPr lang="en-US" sz="3200" dirty="0" err="1"/>
              <a:t>thư</a:t>
            </a:r>
            <a:r>
              <a:rPr lang="en-US" sz="3200" dirty="0"/>
              <a:t> </a:t>
            </a:r>
            <a:r>
              <a:rPr lang="en-US" sz="3200" dirty="0" err="1"/>
              <a:t>mục</a:t>
            </a:r>
            <a:r>
              <a:rPr lang="en-US" sz="3200" dirty="0"/>
              <a:t> </a:t>
            </a:r>
            <a:r>
              <a:rPr lang="en-US" sz="3200" b="1" dirty="0">
                <a:solidFill>
                  <a:srgbClr val="FF0000"/>
                </a:solidFill>
              </a:rPr>
              <a:t>LOP4A</a:t>
            </a:r>
            <a:r>
              <a:rPr lang="en-US" sz="3200" dirty="0"/>
              <a:t> </a:t>
            </a:r>
            <a:r>
              <a:rPr lang="en-US" sz="3200" dirty="0" err="1"/>
              <a:t>trên</a:t>
            </a:r>
            <a:r>
              <a:rPr lang="en-US" sz="3200" dirty="0"/>
              <a:t> </a:t>
            </a:r>
            <a:r>
              <a:rPr lang="en-US" sz="3200" dirty="0" err="1"/>
              <a:t>màn</a:t>
            </a:r>
            <a:r>
              <a:rPr lang="en-US" sz="3200" dirty="0"/>
              <a:t> </a:t>
            </a:r>
            <a:r>
              <a:rPr lang="en-US" sz="3200" dirty="0" err="1"/>
              <a:t>hình</a:t>
            </a:r>
            <a:r>
              <a:rPr lang="en-US" sz="3200" dirty="0"/>
              <a:t> </a:t>
            </a:r>
            <a:r>
              <a:rPr lang="en-US" sz="3200" dirty="0" err="1"/>
              <a:t>nền</a:t>
            </a:r>
            <a:r>
              <a:rPr lang="en-US" sz="3200" dirty="0"/>
              <a:t> </a:t>
            </a:r>
            <a:r>
              <a:rPr lang="en-US" sz="3200" dirty="0" err="1"/>
              <a:t>rồi</a:t>
            </a:r>
            <a:r>
              <a:rPr lang="en-US" sz="3200" dirty="0"/>
              <a:t> </a:t>
            </a:r>
            <a:r>
              <a:rPr lang="en-US" sz="3200" dirty="0" err="1"/>
              <a:t>thực</a:t>
            </a:r>
            <a:r>
              <a:rPr lang="en-US" sz="3200" dirty="0"/>
              <a:t> </a:t>
            </a:r>
            <a:r>
              <a:rPr lang="en-US" sz="3200" dirty="0" err="1"/>
              <a:t>hiện</a:t>
            </a:r>
            <a:r>
              <a:rPr lang="en-US" sz="3200" dirty="0"/>
              <a:t> </a:t>
            </a:r>
            <a:r>
              <a:rPr lang="en-US" sz="3200" dirty="0" err="1"/>
              <a:t>các</a:t>
            </a:r>
            <a:r>
              <a:rPr lang="en-US" sz="3200" dirty="0"/>
              <a:t> </a:t>
            </a:r>
            <a:r>
              <a:rPr lang="en-US" sz="3200" dirty="0" err="1"/>
              <a:t>yêu</a:t>
            </a:r>
            <a:r>
              <a:rPr lang="en-US" sz="3200" dirty="0"/>
              <a:t> </a:t>
            </a:r>
            <a:r>
              <a:rPr lang="en-US" sz="3200" dirty="0" err="1"/>
              <a:t>cầu</a:t>
            </a:r>
            <a:r>
              <a:rPr lang="en-US" sz="3200" dirty="0"/>
              <a:t> </a:t>
            </a:r>
            <a:r>
              <a:rPr lang="en-US" sz="3200" dirty="0" err="1"/>
              <a:t>sau</a:t>
            </a:r>
            <a:r>
              <a:rPr lang="en-US" sz="3200" dirty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114800"/>
          </a:xfrm>
        </p:spPr>
        <p:txBody>
          <a:bodyPr/>
          <a:lstStyle/>
          <a:p>
            <a:pPr marL="514350" indent="-514350">
              <a:buAutoNum type="alphaLcPeriod"/>
            </a:pPr>
            <a:r>
              <a:rPr lang="en-US" dirty="0" err="1"/>
              <a:t>Đánh</a:t>
            </a:r>
            <a:r>
              <a:rPr lang="en-US" dirty="0"/>
              <a:t> </a:t>
            </a:r>
            <a:r>
              <a:rPr lang="en-US" dirty="0" err="1"/>
              <a:t>dấu</a:t>
            </a:r>
            <a:r>
              <a:rPr lang="en-US" dirty="0"/>
              <a:t> x </a:t>
            </a:r>
            <a:r>
              <a:rPr lang="en-US" dirty="0" err="1"/>
              <a:t>vào</a:t>
            </a:r>
            <a:r>
              <a:rPr lang="en-US" dirty="0"/>
              <a:t>        ở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câu</a:t>
            </a:r>
            <a:r>
              <a:rPr lang="en-US" dirty="0"/>
              <a:t> </a:t>
            </a:r>
            <a:r>
              <a:rPr lang="en-US" dirty="0" err="1"/>
              <a:t>đúng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lần</a:t>
            </a:r>
            <a:r>
              <a:rPr lang="en-US" dirty="0"/>
              <a:t> </a:t>
            </a:r>
            <a:r>
              <a:rPr lang="en-US" dirty="0" err="1"/>
              <a:t>lượt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thao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:</a:t>
            </a:r>
          </a:p>
        </p:txBody>
      </p:sp>
      <p:sp>
        <p:nvSpPr>
          <p:cNvPr id="4" name="Rectangle 3"/>
          <p:cNvSpPr/>
          <p:nvPr/>
        </p:nvSpPr>
        <p:spPr>
          <a:xfrm>
            <a:off x="3771900" y="1806235"/>
            <a:ext cx="609600" cy="533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47" y="3585183"/>
            <a:ext cx="4471181" cy="3272817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6494829" y="3044307"/>
            <a:ext cx="2133600" cy="460893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rgbClr val="002060"/>
                </a:solidFill>
              </a:rPr>
              <a:t>Thư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mục</a:t>
            </a:r>
            <a:r>
              <a:rPr lang="en-US" dirty="0">
                <a:solidFill>
                  <a:srgbClr val="002060"/>
                </a:solidFill>
              </a:rPr>
              <a:t> LOP4A </a:t>
            </a:r>
            <a:r>
              <a:rPr lang="en-US" dirty="0" err="1">
                <a:solidFill>
                  <a:srgbClr val="002060"/>
                </a:solidFill>
              </a:rPr>
              <a:t>đang</a:t>
            </a:r>
            <a:r>
              <a:rPr lang="en-US" dirty="0">
                <a:solidFill>
                  <a:srgbClr val="002060"/>
                </a:solidFill>
              </a:rPr>
              <a:t>  </a:t>
            </a:r>
            <a:r>
              <a:rPr lang="en-US" dirty="0" err="1">
                <a:solidFill>
                  <a:srgbClr val="002060"/>
                </a:solidFill>
              </a:rPr>
              <a:t>mở</a:t>
            </a:r>
            <a:endParaRPr lang="en-US" dirty="0">
              <a:solidFill>
                <a:srgbClr val="002060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5562600" y="3264701"/>
            <a:ext cx="859971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2133600" y="3252530"/>
            <a:ext cx="3503442" cy="56506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76207" y="3633376"/>
            <a:ext cx="2645229" cy="3084264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636821" y="5175508"/>
            <a:ext cx="152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rgbClr val="002060"/>
                </a:solidFill>
              </a:rPr>
              <a:t>Nháy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đúp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chuột</a:t>
            </a:r>
            <a:endParaRPr lang="en-US" sz="1600" dirty="0">
              <a:solidFill>
                <a:srgbClr val="002060"/>
              </a:solidFill>
            </a:endParaRPr>
          </a:p>
          <a:p>
            <a:r>
              <a:rPr lang="en-US" sz="1600" dirty="0" err="1">
                <a:solidFill>
                  <a:srgbClr val="002060"/>
                </a:solidFill>
              </a:rPr>
              <a:t>Vào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thư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mục</a:t>
            </a:r>
            <a:r>
              <a:rPr lang="en-US" sz="1600" dirty="0">
                <a:solidFill>
                  <a:srgbClr val="002060"/>
                </a:solidFill>
              </a:rPr>
              <a:t> LOP4A</a:t>
            </a:r>
          </a:p>
          <a:p>
            <a:r>
              <a:rPr lang="en-US" sz="1600" dirty="0" err="1">
                <a:solidFill>
                  <a:srgbClr val="002060"/>
                </a:solidFill>
              </a:rPr>
              <a:t>Sẽ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mở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được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thư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</a:p>
          <a:p>
            <a:r>
              <a:rPr lang="en-US" sz="1600" dirty="0" err="1">
                <a:solidFill>
                  <a:srgbClr val="002060"/>
                </a:solidFill>
              </a:rPr>
              <a:t>Mục</a:t>
            </a:r>
            <a:r>
              <a:rPr lang="en-US" sz="1600" dirty="0">
                <a:solidFill>
                  <a:srgbClr val="002060"/>
                </a:solidFill>
              </a:rPr>
              <a:t> LOP4A</a:t>
            </a:r>
          </a:p>
        </p:txBody>
      </p:sp>
    </p:spTree>
    <p:extLst>
      <p:ext uri="{BB962C8B-B14F-4D97-AF65-F5344CB8AC3E}">
        <p14:creationId xmlns:p14="http://schemas.microsoft.com/office/powerpoint/2010/main" val="1616086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631382" cy="5745163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dirty="0" err="1"/>
              <a:t>Chọn</a:t>
            </a:r>
            <a:r>
              <a:rPr lang="en-US" dirty="0"/>
              <a:t> </a:t>
            </a:r>
            <a:r>
              <a:rPr lang="en-US" dirty="0" err="1"/>
              <a:t>thư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LOP4A;</a:t>
            </a:r>
          </a:p>
          <a:p>
            <a:pPr>
              <a:buFontTx/>
              <a:buChar char="-"/>
            </a:pPr>
            <a:r>
              <a:rPr lang="en-US" dirty="0" err="1"/>
              <a:t>Nháy</a:t>
            </a:r>
            <a:r>
              <a:rPr lang="en-US" dirty="0"/>
              <a:t> </a:t>
            </a:r>
            <a:r>
              <a:rPr lang="en-US" dirty="0" err="1"/>
              <a:t>chuột</a:t>
            </a:r>
            <a:r>
              <a:rPr lang="en-US" dirty="0"/>
              <a:t> </a:t>
            </a:r>
            <a:r>
              <a:rPr lang="en-US" dirty="0" err="1"/>
              <a:t>phải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thư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LOP4A;</a:t>
            </a:r>
          </a:p>
          <a:p>
            <a:pPr>
              <a:buFontTx/>
              <a:buChar char="-"/>
            </a:pPr>
            <a:r>
              <a:rPr lang="en-US" dirty="0" err="1"/>
              <a:t>Chọn</a:t>
            </a:r>
            <a:r>
              <a:rPr lang="en-US" dirty="0"/>
              <a:t> Open;</a:t>
            </a:r>
          </a:p>
          <a:p>
            <a:pPr>
              <a:buFontTx/>
              <a:buChar char="-"/>
            </a:pPr>
            <a:r>
              <a:rPr lang="en-US" dirty="0" err="1"/>
              <a:t>Chọn</a:t>
            </a:r>
            <a:r>
              <a:rPr lang="en-US" dirty="0"/>
              <a:t> x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err="1"/>
              <a:t>góc</a:t>
            </a:r>
            <a:r>
              <a:rPr lang="en-US" dirty="0"/>
              <a:t> </a:t>
            </a:r>
            <a:r>
              <a:rPr lang="en-US" dirty="0" err="1"/>
              <a:t>phải</a:t>
            </a:r>
            <a:r>
              <a:rPr lang="en-US" dirty="0"/>
              <a:t> </a:t>
            </a:r>
            <a:r>
              <a:rPr lang="en-US" dirty="0" err="1"/>
              <a:t>cửa</a:t>
            </a:r>
            <a:r>
              <a:rPr lang="en-US" dirty="0"/>
              <a:t> </a:t>
            </a:r>
            <a:r>
              <a:rPr lang="en-US" dirty="0" err="1"/>
              <a:t>sổ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thao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err="1"/>
              <a:t>giúp</a:t>
            </a:r>
            <a:r>
              <a:rPr lang="en-US" dirty="0"/>
              <a:t> </a:t>
            </a:r>
            <a:r>
              <a:rPr lang="en-US" dirty="0" err="1"/>
              <a:t>em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Tạo</a:t>
            </a:r>
            <a:r>
              <a:rPr lang="en-US" dirty="0"/>
              <a:t> </a:t>
            </a:r>
            <a:r>
              <a:rPr lang="en-US" dirty="0" err="1"/>
              <a:t>thư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LOP4A </a:t>
            </a:r>
            <a:r>
              <a:rPr lang="en-US" dirty="0" err="1"/>
              <a:t>rồi</a:t>
            </a:r>
            <a:r>
              <a:rPr lang="en-US" dirty="0"/>
              <a:t> </a:t>
            </a:r>
            <a:r>
              <a:rPr lang="en-US" dirty="0" err="1"/>
              <a:t>đóng</a:t>
            </a:r>
            <a:r>
              <a:rPr lang="en-US" dirty="0"/>
              <a:t> </a:t>
            </a:r>
            <a:r>
              <a:rPr lang="en-US" dirty="0" err="1"/>
              <a:t>thư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LOP4A </a:t>
            </a:r>
            <a:r>
              <a:rPr lang="en-US" dirty="0">
                <a:sym typeface="Wingdings"/>
              </a:rPr>
              <a:t>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Tạo</a:t>
            </a:r>
            <a:r>
              <a:rPr lang="en-US" dirty="0"/>
              <a:t> </a:t>
            </a:r>
            <a:r>
              <a:rPr lang="en-US" dirty="0" err="1"/>
              <a:t>thư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LOP4A </a:t>
            </a:r>
            <a:r>
              <a:rPr lang="en-US" dirty="0" err="1"/>
              <a:t>rồi</a:t>
            </a:r>
            <a:r>
              <a:rPr lang="en-US" dirty="0"/>
              <a:t> </a:t>
            </a:r>
            <a:r>
              <a:rPr lang="en-US" dirty="0" err="1"/>
              <a:t>xóa</a:t>
            </a:r>
            <a:r>
              <a:rPr lang="en-US" dirty="0"/>
              <a:t> </a:t>
            </a:r>
            <a:r>
              <a:rPr lang="en-US" dirty="0" err="1"/>
              <a:t>thư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LOP4A   </a:t>
            </a:r>
            <a:r>
              <a:rPr lang="en-US" dirty="0">
                <a:sym typeface="Wingdings"/>
              </a:rPr>
              <a:t>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Mở</a:t>
            </a:r>
            <a:r>
              <a:rPr lang="en-US" dirty="0"/>
              <a:t> </a:t>
            </a:r>
            <a:r>
              <a:rPr lang="en-US" dirty="0" err="1"/>
              <a:t>thư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LOP4A </a:t>
            </a:r>
            <a:r>
              <a:rPr lang="en-US" dirty="0" err="1"/>
              <a:t>rồi</a:t>
            </a:r>
            <a:r>
              <a:rPr lang="en-US" dirty="0"/>
              <a:t> </a:t>
            </a:r>
            <a:r>
              <a:rPr lang="en-US" dirty="0" err="1"/>
              <a:t>đóng</a:t>
            </a:r>
            <a:r>
              <a:rPr lang="en-US" dirty="0"/>
              <a:t> </a:t>
            </a:r>
            <a:r>
              <a:rPr lang="en-US" dirty="0" err="1"/>
              <a:t>thư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LOP4A </a:t>
            </a:r>
            <a:r>
              <a:rPr lang="en-US" dirty="0">
                <a:sym typeface="Wingdings"/>
              </a:rPr>
              <a:t>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Tạo</a:t>
            </a:r>
            <a:r>
              <a:rPr lang="en-US" dirty="0"/>
              <a:t> </a:t>
            </a:r>
            <a:r>
              <a:rPr lang="en-US" dirty="0" err="1"/>
              <a:t>thư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LOP4A </a:t>
            </a:r>
            <a:r>
              <a:rPr lang="en-US" dirty="0" err="1"/>
              <a:t>rồi</a:t>
            </a:r>
            <a:r>
              <a:rPr lang="en-US" dirty="0"/>
              <a:t> </a:t>
            </a:r>
            <a:r>
              <a:rPr lang="en-US" dirty="0" err="1"/>
              <a:t>đóng</a:t>
            </a:r>
            <a:r>
              <a:rPr lang="en-US" dirty="0"/>
              <a:t> </a:t>
            </a:r>
            <a:r>
              <a:rPr lang="en-US" dirty="0" err="1"/>
              <a:t>thư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LOP4A </a:t>
            </a:r>
            <a:r>
              <a:rPr lang="en-US" dirty="0">
                <a:sym typeface="Wingdings"/>
              </a:rPr>
              <a:t>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077200" y="4505980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984203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04800"/>
            <a:ext cx="8229600" cy="57451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b.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lần</a:t>
            </a:r>
            <a:r>
              <a:rPr lang="en-US" dirty="0"/>
              <a:t> </a:t>
            </a:r>
            <a:r>
              <a:rPr lang="en-US" dirty="0" err="1"/>
              <a:t>lượt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thao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Nháy</a:t>
            </a:r>
            <a:r>
              <a:rPr lang="en-US" dirty="0"/>
              <a:t> </a:t>
            </a:r>
            <a:r>
              <a:rPr lang="en-US" dirty="0" err="1"/>
              <a:t>đúp</a:t>
            </a:r>
            <a:r>
              <a:rPr lang="en-US" dirty="0"/>
              <a:t> </a:t>
            </a:r>
            <a:r>
              <a:rPr lang="en-US" dirty="0" err="1"/>
              <a:t>chuột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thư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LOP4A.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Chọn</a:t>
            </a:r>
            <a:r>
              <a:rPr lang="en-US" dirty="0"/>
              <a:t> x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err="1"/>
              <a:t>góc</a:t>
            </a:r>
            <a:r>
              <a:rPr lang="en-US" dirty="0"/>
              <a:t> </a:t>
            </a:r>
            <a:r>
              <a:rPr lang="en-US" dirty="0" err="1"/>
              <a:t>phải</a:t>
            </a:r>
            <a:r>
              <a:rPr lang="en-US" dirty="0"/>
              <a:t> </a:t>
            </a:r>
            <a:r>
              <a:rPr lang="en-US" dirty="0" err="1"/>
              <a:t>cửa</a:t>
            </a:r>
            <a:r>
              <a:rPr lang="en-US" dirty="0"/>
              <a:t> </a:t>
            </a:r>
            <a:r>
              <a:rPr lang="en-US" dirty="0" err="1"/>
              <a:t>sổ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Thao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này</a:t>
            </a:r>
            <a:r>
              <a:rPr lang="en-US" dirty="0"/>
              <a:t> </a:t>
            </a:r>
            <a:r>
              <a:rPr lang="en-US" dirty="0" err="1"/>
              <a:t>giúp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gì</a:t>
            </a:r>
            <a:r>
              <a:rPr lang="en-US" dirty="0"/>
              <a:t>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Tạo</a:t>
            </a:r>
            <a:r>
              <a:rPr lang="en-US" dirty="0"/>
              <a:t> </a:t>
            </a:r>
            <a:r>
              <a:rPr lang="en-US" dirty="0" err="1"/>
              <a:t>thư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LOP4A </a:t>
            </a:r>
            <a:r>
              <a:rPr lang="en-US" dirty="0" err="1"/>
              <a:t>rồi</a:t>
            </a:r>
            <a:r>
              <a:rPr lang="en-US" dirty="0"/>
              <a:t> </a:t>
            </a:r>
            <a:r>
              <a:rPr lang="en-US" dirty="0" err="1"/>
              <a:t>đóng</a:t>
            </a:r>
            <a:r>
              <a:rPr lang="en-US" dirty="0"/>
              <a:t> </a:t>
            </a:r>
            <a:r>
              <a:rPr lang="en-US" dirty="0" err="1"/>
              <a:t>thư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LOP4A </a:t>
            </a:r>
            <a:r>
              <a:rPr lang="en-US" dirty="0">
                <a:sym typeface="Wingdings"/>
              </a:rPr>
              <a:t>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Tạo</a:t>
            </a:r>
            <a:r>
              <a:rPr lang="en-US" dirty="0"/>
              <a:t> </a:t>
            </a:r>
            <a:r>
              <a:rPr lang="en-US" dirty="0" err="1"/>
              <a:t>thư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LOP4A </a:t>
            </a:r>
            <a:r>
              <a:rPr lang="en-US" dirty="0" err="1"/>
              <a:t>rồi</a:t>
            </a:r>
            <a:r>
              <a:rPr lang="en-US" dirty="0"/>
              <a:t> </a:t>
            </a:r>
            <a:r>
              <a:rPr lang="en-US" dirty="0" err="1"/>
              <a:t>xóa</a:t>
            </a:r>
            <a:r>
              <a:rPr lang="en-US" dirty="0"/>
              <a:t> </a:t>
            </a:r>
            <a:r>
              <a:rPr lang="en-US" dirty="0" err="1"/>
              <a:t>thư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LOP4A   </a:t>
            </a:r>
            <a:r>
              <a:rPr lang="en-US" dirty="0">
                <a:sym typeface="Wingdings"/>
              </a:rPr>
              <a:t>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Mở</a:t>
            </a:r>
            <a:r>
              <a:rPr lang="en-US" dirty="0"/>
              <a:t> </a:t>
            </a:r>
            <a:r>
              <a:rPr lang="en-US" dirty="0" err="1"/>
              <a:t>thư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LOP4A </a:t>
            </a:r>
            <a:r>
              <a:rPr lang="en-US" dirty="0" err="1"/>
              <a:t>rồi</a:t>
            </a:r>
            <a:r>
              <a:rPr lang="en-US" dirty="0"/>
              <a:t> </a:t>
            </a:r>
            <a:r>
              <a:rPr lang="en-US" dirty="0" err="1"/>
              <a:t>đóng</a:t>
            </a:r>
            <a:r>
              <a:rPr lang="en-US" dirty="0"/>
              <a:t> </a:t>
            </a:r>
            <a:r>
              <a:rPr lang="en-US" dirty="0" err="1"/>
              <a:t>thư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LOP4A  </a:t>
            </a:r>
            <a:r>
              <a:rPr lang="en-US" dirty="0">
                <a:sym typeface="Wingdings"/>
              </a:rPr>
              <a:t>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Tạo</a:t>
            </a:r>
            <a:r>
              <a:rPr lang="en-US" dirty="0"/>
              <a:t> </a:t>
            </a:r>
            <a:r>
              <a:rPr lang="en-US" dirty="0" err="1"/>
              <a:t>thư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LOP4A </a:t>
            </a:r>
            <a:r>
              <a:rPr lang="en-US" dirty="0" err="1"/>
              <a:t>rồi</a:t>
            </a:r>
            <a:r>
              <a:rPr lang="en-US" dirty="0"/>
              <a:t> </a:t>
            </a:r>
            <a:r>
              <a:rPr lang="en-US" dirty="0" err="1"/>
              <a:t>đóng</a:t>
            </a:r>
            <a:r>
              <a:rPr lang="en-US" dirty="0"/>
              <a:t> </a:t>
            </a:r>
            <a:r>
              <a:rPr lang="en-US" dirty="0" err="1"/>
              <a:t>thư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LOP4A  </a:t>
            </a:r>
            <a:r>
              <a:rPr lang="en-US" dirty="0">
                <a:sym typeface="Wingdings"/>
              </a:rPr>
              <a:t>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3738" y="76200"/>
            <a:ext cx="2893543" cy="2971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543800" y="4191000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163405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161" y="48886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solidFill>
                  <a:srgbClr val="FF0000"/>
                </a:solidFill>
                <a:latin typeface="Lucida Calligraphy" panose="03010101010101010101" pitchFamily="66" charset="0"/>
              </a:rPr>
              <a:t>3. </a:t>
            </a:r>
            <a:r>
              <a:rPr lang="en-US" dirty="0" err="1">
                <a:solidFill>
                  <a:srgbClr val="FF0000"/>
                </a:solidFill>
                <a:latin typeface="Lucida Calligraphy" panose="03010101010101010101" pitchFamily="66" charset="0"/>
              </a:rPr>
              <a:t>Trao</a:t>
            </a:r>
            <a:r>
              <a:rPr lang="en-US" dirty="0">
                <a:solidFill>
                  <a:srgbClr val="FF0000"/>
                </a:solidFill>
                <a:latin typeface="Lucida Calligraphy" panose="03010101010101010101" pitchFamily="66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Lucida Calligraphy" panose="03010101010101010101" pitchFamily="66" charset="0"/>
              </a:rPr>
              <a:t>đổi</a:t>
            </a:r>
            <a:r>
              <a:rPr lang="en-US" dirty="0">
                <a:solidFill>
                  <a:srgbClr val="FF0000"/>
                </a:solidFill>
                <a:latin typeface="Lucida Calligraphy" panose="03010101010101010101" pitchFamily="66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Lucida Calligraphy" panose="03010101010101010101" pitchFamily="66" charset="0"/>
              </a:rPr>
              <a:t>với</a:t>
            </a:r>
            <a:r>
              <a:rPr lang="en-US" dirty="0">
                <a:solidFill>
                  <a:srgbClr val="FF0000"/>
                </a:solidFill>
                <a:latin typeface="Lucida Calligraphy" panose="03010101010101010101" pitchFamily="66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Lucida Calligraphy" panose="03010101010101010101" pitchFamily="66" charset="0"/>
              </a:rPr>
              <a:t>bạn</a:t>
            </a:r>
            <a:r>
              <a:rPr lang="en-US" dirty="0">
                <a:solidFill>
                  <a:srgbClr val="FF0000"/>
                </a:solidFill>
                <a:latin typeface="Lucida Calligraphy" panose="03010101010101010101" pitchFamily="66" charset="0"/>
              </a:rPr>
              <a:t>, </a:t>
            </a:r>
            <a:r>
              <a:rPr lang="en-US" dirty="0" err="1">
                <a:solidFill>
                  <a:srgbClr val="FF0000"/>
                </a:solidFill>
                <a:latin typeface="Lucida Calligraphy" panose="03010101010101010101" pitchFamily="66" charset="0"/>
              </a:rPr>
              <a:t>thực</a:t>
            </a:r>
            <a:r>
              <a:rPr lang="en-US" dirty="0">
                <a:solidFill>
                  <a:srgbClr val="FF0000"/>
                </a:solidFill>
                <a:latin typeface="Lucida Calligraphy" panose="03010101010101010101" pitchFamily="66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Lucida Calligraphy" panose="03010101010101010101" pitchFamily="66" charset="0"/>
              </a:rPr>
              <a:t>hiện</a:t>
            </a:r>
            <a:r>
              <a:rPr lang="en-US" dirty="0">
                <a:solidFill>
                  <a:srgbClr val="FF0000"/>
                </a:solidFill>
                <a:latin typeface="Lucida Calligraphy" panose="03010101010101010101" pitchFamily="66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Lucida Calligraphy" panose="03010101010101010101" pitchFamily="66" charset="0"/>
              </a:rPr>
              <a:t>các</a:t>
            </a:r>
            <a:r>
              <a:rPr lang="en-US" dirty="0">
                <a:solidFill>
                  <a:srgbClr val="FF0000"/>
                </a:solidFill>
                <a:latin typeface="Lucida Calligraphy" panose="03010101010101010101" pitchFamily="66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Lucida Calligraphy" panose="03010101010101010101" pitchFamily="66" charset="0"/>
              </a:rPr>
              <a:t>yêu</a:t>
            </a:r>
            <a:r>
              <a:rPr lang="en-US" dirty="0">
                <a:solidFill>
                  <a:srgbClr val="FF0000"/>
                </a:solidFill>
                <a:latin typeface="Lucida Calligraphy" panose="03010101010101010101" pitchFamily="66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Lucida Calligraphy" panose="03010101010101010101" pitchFamily="66" charset="0"/>
              </a:rPr>
              <a:t>cầu</a:t>
            </a:r>
            <a:r>
              <a:rPr lang="en-US" dirty="0">
                <a:solidFill>
                  <a:srgbClr val="FF0000"/>
                </a:solidFill>
                <a:latin typeface="Lucida Calligraphy" panose="03010101010101010101" pitchFamily="66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Lucida Calligraphy" panose="03010101010101010101" pitchFamily="66" charset="0"/>
              </a:rPr>
              <a:t>sau</a:t>
            </a:r>
            <a:r>
              <a:rPr lang="en-US" dirty="0">
                <a:solidFill>
                  <a:srgbClr val="FF0000"/>
                </a:solidFill>
                <a:latin typeface="Lucida Calligraphy" panose="03010101010101010101" pitchFamily="66" charset="0"/>
              </a:rPr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192" y="2133600"/>
            <a:ext cx="7143008" cy="4525963"/>
          </a:xfrm>
        </p:spPr>
        <p:txBody>
          <a:bodyPr/>
          <a:lstStyle/>
          <a:p>
            <a:pPr marL="514350" indent="-514350">
              <a:buFont typeface="+mj-lt"/>
              <a:buAutoNum type="alphaLcParenR"/>
            </a:pP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err="1"/>
              <a:t>màn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nền</a:t>
            </a:r>
            <a:r>
              <a:rPr lang="en-US" dirty="0"/>
              <a:t>, </a:t>
            </a:r>
            <a:r>
              <a:rPr lang="en-US" dirty="0" err="1"/>
              <a:t>tạo</a:t>
            </a:r>
            <a:r>
              <a:rPr lang="en-US" dirty="0"/>
              <a:t> </a:t>
            </a:r>
            <a:r>
              <a:rPr lang="en-US" dirty="0" err="1"/>
              <a:t>thư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KHOILOP4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 err="1"/>
              <a:t>Tạo</a:t>
            </a:r>
            <a:r>
              <a:rPr lang="en-US" dirty="0"/>
              <a:t> </a:t>
            </a:r>
            <a:r>
              <a:rPr lang="en-US" dirty="0" err="1"/>
              <a:t>thư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con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thư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KHOILOP4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tên</a:t>
            </a:r>
            <a:r>
              <a:rPr lang="en-US" dirty="0"/>
              <a:t> </a:t>
            </a:r>
            <a:r>
              <a:rPr lang="en-US" dirty="0" err="1"/>
              <a:t>lớp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(</a:t>
            </a:r>
            <a:r>
              <a:rPr lang="en-US" dirty="0" err="1"/>
              <a:t>ví</a:t>
            </a:r>
            <a:r>
              <a:rPr lang="en-US" dirty="0"/>
              <a:t> </a:t>
            </a:r>
            <a:r>
              <a:rPr lang="en-US" dirty="0" err="1"/>
              <a:t>dụ</a:t>
            </a:r>
            <a:r>
              <a:rPr lang="en-US" dirty="0"/>
              <a:t> LOP4A,…)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thư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lớp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, </a:t>
            </a:r>
            <a:r>
              <a:rPr lang="en-US" dirty="0" err="1"/>
              <a:t>tạo</a:t>
            </a:r>
            <a:r>
              <a:rPr lang="en-US" dirty="0"/>
              <a:t> </a:t>
            </a:r>
            <a:r>
              <a:rPr lang="en-US" dirty="0" err="1"/>
              <a:t>thư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con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tên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tên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vài</a:t>
            </a:r>
            <a:r>
              <a:rPr lang="en-US" dirty="0"/>
              <a:t> </a:t>
            </a:r>
            <a:r>
              <a:rPr lang="en-US" dirty="0" err="1"/>
              <a:t>bạn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lớp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87259" y="1194021"/>
            <a:ext cx="2620882" cy="187915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87259" y="3124661"/>
            <a:ext cx="2647776" cy="1741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3287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193</TotalTime>
  <Words>778</Words>
  <Application>Microsoft Office PowerPoint</Application>
  <PresentationFormat>On-screen Show (4:3)</PresentationFormat>
  <Paragraphs>98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Algerian</vt:lpstr>
      <vt:lpstr>Arial</vt:lpstr>
      <vt:lpstr>Lucida Calligraphy</vt:lpstr>
      <vt:lpstr>Times New Roman</vt:lpstr>
      <vt:lpstr>Office Theme</vt:lpstr>
      <vt:lpstr>PowerPoint Presentation</vt:lpstr>
      <vt:lpstr>A. HOẠT ĐỘNG THỰC HÀNH</vt:lpstr>
      <vt:lpstr>PowerPoint Presentation</vt:lpstr>
      <vt:lpstr>PowerPoint Presentation</vt:lpstr>
      <vt:lpstr>2. Thư mục </vt:lpstr>
      <vt:lpstr>Câu 2. Em tạo thư mục LOP4A trên màn hình nền rồi thực hiện các yêu cầu sau:</vt:lpstr>
      <vt:lpstr>PowerPoint Presentation</vt:lpstr>
      <vt:lpstr>PowerPoint Presentation</vt:lpstr>
      <vt:lpstr>3. Trao đổi với bạn, thực hiện các yêu cầu sau:</vt:lpstr>
      <vt:lpstr>PowerPoint Presentation</vt:lpstr>
      <vt:lpstr>B. HOẠT ĐỘNG ỨNG DỤNG, MỞ RỘNG:</vt:lpstr>
      <vt:lpstr>GHI NHỚ!!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CHỦ ĐỀ 1: KHÁM PHÁ MÁY TÍNH</dc:title>
  <dc:creator>Trang Le</dc:creator>
  <cp:lastModifiedBy>Administrator</cp:lastModifiedBy>
  <cp:revision>49</cp:revision>
  <dcterms:created xsi:type="dcterms:W3CDTF">2019-09-23T18:05:37Z</dcterms:created>
  <dcterms:modified xsi:type="dcterms:W3CDTF">2022-09-05T15:34:47Z</dcterms:modified>
</cp:coreProperties>
</file>