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6" r:id="rId2"/>
    <p:sldId id="307" r:id="rId3"/>
    <p:sldId id="308" r:id="rId4"/>
    <p:sldId id="314" r:id="rId5"/>
    <p:sldId id="315" r:id="rId6"/>
    <p:sldId id="313" r:id="rId7"/>
    <p:sldId id="312" r:id="rId8"/>
    <p:sldId id="294" r:id="rId9"/>
    <p:sldId id="298" r:id="rId10"/>
    <p:sldId id="300" r:id="rId11"/>
    <p:sldId id="302" r:id="rId12"/>
    <p:sldId id="299" r:id="rId13"/>
    <p:sldId id="316" r:id="rId14"/>
    <p:sldId id="317" r:id="rId15"/>
    <p:sldId id="305" r:id="rId16"/>
    <p:sldId id="318" r:id="rId17"/>
  </p:sldIdLst>
  <p:sldSz cx="12192000" cy="6858000"/>
  <p:notesSz cx="6858000" cy="9144000"/>
  <p:embeddedFontLst>
    <p:embeddedFont>
      <p:font typeface="굴림" panose="020B0600000101010101" pitchFamily="34" charset="-127"/>
      <p:regular r:id="rId20"/>
    </p:embeddedFont>
    <p:embeddedFont>
      <p:font typeface=".VnAristote" panose="020B7200000000000000"/>
      <p:regular r:id="rId21"/>
    </p:embeddedFont>
    <p:embeddedFont>
      <p:font typeface=".VnBodoniH" panose="020B7200000000000000"/>
      <p:regular r:id="rId22"/>
    </p:embeddedFont>
    <p:embeddedFont>
      <p:font typeface=".VnExoticH" panose="020B7200000000000000"/>
      <p:regular r:id="rId23"/>
    </p:embeddedFont>
    <p:embeddedFont>
      <p:font typeface=".VnTime" panose="020B720000000000000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usiQwik" panose="020B0604020202020204" charset="0"/>
      <p:regular r:id="rId32"/>
      <p:bold r:id="rId33"/>
    </p:embeddedFont>
    <p:embeddedFont>
      <p:font typeface="MusiSync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custDataLst>
    <p:tags r:id="rId3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208D8"/>
    <a:srgbClr val="33CCFF"/>
    <a:srgbClr val="FFFFFF"/>
    <a:srgbClr val="FFFF00"/>
    <a:srgbClr val="33CC33"/>
    <a:srgbClr val="00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E1899A-4F59-43A1-9060-45B05882A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98BF609-623B-4C65-8B75-26B33216169A}" type="datetimeFigureOut">
              <a:rPr lang="en-US"/>
              <a:pPr>
                <a:defRPr/>
              </a:pPr>
              <a:t>04/24/2022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3979B5-00DE-4BD0-B1A2-979024E09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3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158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66990-66A2-4B43-AEF6-BB51FAE21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9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7EC94-7A7A-4B6F-A147-7729870DE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1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0306C-ACE4-4610-9043-824AD2D9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10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DDD8D-2D59-4012-B7C3-9955947C2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073A-AEF4-48A9-B6C7-5CD972A2D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80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F32BC-0041-4A75-ADA6-094E84938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DDA-42B4-40F7-91CF-5713C89FD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F72B-9C45-4C6F-B8C1-8F79CDD5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3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F72B-9C45-4C6F-B8C1-8F79CDD5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7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F72B-9C45-4C6F-B8C1-8F79CDD5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8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F72B-9C45-4C6F-B8C1-8F79CDD5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F72B-9C45-4C6F-B8C1-8F79CDD5B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D07AC-9409-401C-84A9-2BE7015F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73C8-8B2A-43C9-9039-4547575E0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4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534FF-7D71-42C5-B1AA-028F0D9C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6BEB6AF-FF39-4ABF-8ED1-CF295A0DE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" y="34636"/>
            <a:ext cx="12171361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12134" y="863890"/>
            <a:ext cx="85883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NhiÖt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liÖt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chµo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mõng</a:t>
            </a:r>
            <a:r>
              <a:rPr lang="en-US" altLang="en-US" sz="2800" dirty="0">
                <a:solidFill>
                  <a:srgbClr val="00FF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2800" dirty="0">
                <a:latin typeface=".VnExoticH" panose="020B7200000000000000" pitchFamily="34" charset="0"/>
              </a:rPr>
              <a:t> </a:t>
            </a:r>
            <a:endParaRPr lang="en-US" altLang="en-US" sz="1800" u="sng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44637" y="1752602"/>
            <a:ext cx="94678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Quý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ThÇy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C«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gi¸o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vÒ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dù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giê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,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th¨m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líp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endParaRPr lang="en-US" altLang="en-US" sz="4400" u="sng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584623" y="2811031"/>
            <a:ext cx="538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3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83" y="605418"/>
            <a:ext cx="1068629" cy="496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64639"/>
            <a:ext cx="1093600" cy="5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1732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/>
          <p:cNvSpPr>
            <a:spLocks noChangeShapeType="1"/>
          </p:cNvSpPr>
          <p:nvPr/>
        </p:nvSpPr>
        <p:spPr bwMode="auto">
          <a:xfrm>
            <a:off x="2528889" y="2387600"/>
            <a:ext cx="6765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Line 5"/>
          <p:cNvSpPr>
            <a:spLocks noChangeShapeType="1"/>
          </p:cNvSpPr>
          <p:nvPr/>
        </p:nvSpPr>
        <p:spPr bwMode="auto">
          <a:xfrm>
            <a:off x="2528889" y="2552700"/>
            <a:ext cx="6765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2528889" y="2717800"/>
            <a:ext cx="6765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2528889" y="2857500"/>
            <a:ext cx="6765925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2528889" y="3048000"/>
            <a:ext cx="6765925" cy="206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9" name="Picture 9" descr="k 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9" y="2044701"/>
            <a:ext cx="4349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5" name="Oval 11"/>
          <p:cNvSpPr>
            <a:spLocks noChangeArrowheads="1"/>
          </p:cNvSpPr>
          <p:nvPr/>
        </p:nvSpPr>
        <p:spPr bwMode="auto">
          <a:xfrm rot="20159560">
            <a:off x="4357688" y="3073400"/>
            <a:ext cx="304800" cy="152400"/>
          </a:xfrm>
          <a:prstGeom prst="ellipse">
            <a:avLst/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 rot="20291916">
            <a:off x="6186488" y="2895600"/>
            <a:ext cx="304800" cy="1524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7037" name="Oval 13"/>
          <p:cNvSpPr>
            <a:spLocks noChangeArrowheads="1"/>
          </p:cNvSpPr>
          <p:nvPr/>
        </p:nvSpPr>
        <p:spPr bwMode="auto">
          <a:xfrm rot="20159560">
            <a:off x="5272088" y="2971800"/>
            <a:ext cx="304800" cy="152400"/>
          </a:xfrm>
          <a:prstGeom prst="ellipse">
            <a:avLst/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7039" name="Oval 15"/>
          <p:cNvSpPr>
            <a:spLocks noChangeArrowheads="1"/>
          </p:cNvSpPr>
          <p:nvPr/>
        </p:nvSpPr>
        <p:spPr bwMode="auto">
          <a:xfrm rot="20159560">
            <a:off x="7177088" y="2819400"/>
            <a:ext cx="304800" cy="152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7040" name="Line 16"/>
          <p:cNvSpPr>
            <a:spLocks noChangeShapeType="1"/>
          </p:cNvSpPr>
          <p:nvPr/>
        </p:nvSpPr>
        <p:spPr bwMode="auto">
          <a:xfrm>
            <a:off x="3290888" y="3213100"/>
            <a:ext cx="53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041" name="Oval 17"/>
          <p:cNvSpPr>
            <a:spLocks noChangeArrowheads="1"/>
          </p:cNvSpPr>
          <p:nvPr/>
        </p:nvSpPr>
        <p:spPr bwMode="auto">
          <a:xfrm rot="20159560">
            <a:off x="3443288" y="3124200"/>
            <a:ext cx="304800" cy="152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8206" name="Picture 18" descr="KHUONG NH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1"/>
            <a:ext cx="91440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43" name="Text Box 19"/>
          <p:cNvSpPr txBox="1">
            <a:spLocks noChangeArrowheads="1"/>
          </p:cNvSpPr>
          <p:nvPr/>
        </p:nvSpPr>
        <p:spPr bwMode="auto">
          <a:xfrm>
            <a:off x="3252788" y="3352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ĐỒ</a:t>
            </a:r>
          </a:p>
        </p:txBody>
      </p:sp>
      <p:sp>
        <p:nvSpPr>
          <p:cNvPr id="257044" name="Text Box 20"/>
          <p:cNvSpPr txBox="1">
            <a:spLocks noChangeArrowheads="1"/>
          </p:cNvSpPr>
          <p:nvPr/>
        </p:nvSpPr>
        <p:spPr bwMode="auto">
          <a:xfrm>
            <a:off x="6854825" y="3352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SON</a:t>
            </a:r>
          </a:p>
        </p:txBody>
      </p:sp>
      <p:sp>
        <p:nvSpPr>
          <p:cNvPr id="257046" name="Text Box 22"/>
          <p:cNvSpPr txBox="1">
            <a:spLocks noChangeArrowheads="1"/>
          </p:cNvSpPr>
          <p:nvPr/>
        </p:nvSpPr>
        <p:spPr bwMode="auto">
          <a:xfrm>
            <a:off x="4205288" y="3352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RÊ</a:t>
            </a:r>
          </a:p>
        </p:txBody>
      </p:sp>
      <p:sp>
        <p:nvSpPr>
          <p:cNvPr id="257047" name="Text Box 23"/>
          <p:cNvSpPr txBox="1">
            <a:spLocks noChangeArrowheads="1"/>
          </p:cNvSpPr>
          <p:nvPr/>
        </p:nvSpPr>
        <p:spPr bwMode="auto">
          <a:xfrm>
            <a:off x="5157788" y="33401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MI</a:t>
            </a:r>
          </a:p>
        </p:txBody>
      </p:sp>
      <p:sp>
        <p:nvSpPr>
          <p:cNvPr id="257048" name="Text Box 24"/>
          <p:cNvSpPr txBox="1">
            <a:spLocks noChangeArrowheads="1"/>
          </p:cNvSpPr>
          <p:nvPr/>
        </p:nvSpPr>
        <p:spPr bwMode="auto">
          <a:xfrm>
            <a:off x="5881688" y="3352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PHA</a:t>
            </a:r>
          </a:p>
        </p:txBody>
      </p:sp>
      <p:sp>
        <p:nvSpPr>
          <p:cNvPr id="8212" name="Text Box 26"/>
          <p:cNvSpPr txBox="1">
            <a:spLocks noChangeArrowheads="1"/>
          </p:cNvSpPr>
          <p:nvPr/>
        </p:nvSpPr>
        <p:spPr bwMode="auto">
          <a:xfrm>
            <a:off x="4102100" y="542926"/>
            <a:ext cx="4095750" cy="58896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Briquet" panose="020B7200000000000000" pitchFamily="34" charset="0"/>
              </a:rPr>
              <a:t>Keå teân 7 noát nhaïc cô baûn ?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842250" y="3352800"/>
            <a:ext cx="70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LA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8601076" y="3357563"/>
            <a:ext cx="8239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SI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 rot="20159560">
            <a:off x="8042275" y="2711450"/>
            <a:ext cx="304800" cy="152400"/>
          </a:xfrm>
          <a:prstGeom prst="ellipse">
            <a:avLst/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 rot="20159560">
            <a:off x="8689975" y="2668588"/>
            <a:ext cx="304800" cy="152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5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10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1000"/>
                                        <p:tgtEl>
                                          <p:spTgt spid="25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7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7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7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25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7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1000"/>
                                        <p:tgtEl>
                                          <p:spTgt spid="25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3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7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0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7035" grpId="0" animBg="1"/>
      <p:bldP spid="257036" grpId="0" animBg="1"/>
      <p:bldP spid="257037" grpId="0" animBg="1"/>
      <p:bldP spid="257039" grpId="0" animBg="1"/>
      <p:bldP spid="257041" grpId="0" animBg="1"/>
      <p:bldP spid="257043" grpId="0"/>
      <p:bldP spid="257044" grpId="0"/>
      <p:bldP spid="257046" grpId="0"/>
      <p:bldP spid="257047" grpId="0"/>
      <p:bldP spid="257048" grpId="0"/>
      <p:bldP spid="22" grpId="0"/>
      <p:bldP spid="23" grpId="0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96200" y="60960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>
              <a:latin typeface="Tahoma" panose="020B0604030504040204" pitchFamily="34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" y="838376"/>
            <a:ext cx="12192000" cy="59436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7958138" y="560705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66"/>
              </a:solidFill>
              <a:latin typeface="Tahoma" panose="020B0604030504040204" pitchFamily="34" charset="0"/>
            </a:endParaRPr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7589837" y="6021389"/>
            <a:ext cx="99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Tahoma" panose="020B0604030504040204" pitchFamily="34" charset="0"/>
              </a:rPr>
              <a:t>Đô</a:t>
            </a: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8839200" y="457835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66"/>
              </a:solidFill>
              <a:latin typeface="Tahoma" panose="020B0604030504040204" pitchFamily="34" charset="0"/>
            </a:endParaRP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8891588" y="4941888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66"/>
              </a:solidFill>
              <a:latin typeface="Tahoma" panose="020B0604030504040204" pitchFamily="34" charset="0"/>
            </a:endParaRPr>
          </a:p>
        </p:txBody>
      </p:sp>
      <p:sp>
        <p:nvSpPr>
          <p:cNvPr id="256013" name="Text Box 13"/>
          <p:cNvSpPr txBox="1">
            <a:spLocks noChangeArrowheads="1"/>
          </p:cNvSpPr>
          <p:nvPr/>
        </p:nvSpPr>
        <p:spPr bwMode="auto">
          <a:xfrm>
            <a:off x="9201150" y="4891089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800" b="1">
                <a:solidFill>
                  <a:srgbClr val="FF0066"/>
                </a:solidFill>
                <a:latin typeface="Tahoma" panose="020B0604030504040204" pitchFamily="34" charset="0"/>
                <a:ea typeface="굴림" pitchFamily="34" charset="-127"/>
              </a:rPr>
              <a:t>Pha</a:t>
            </a:r>
            <a:endParaRPr lang="en-US" altLang="en-US" sz="2800" b="1">
              <a:solidFill>
                <a:srgbClr val="FF0066"/>
              </a:solidFill>
              <a:latin typeface="Tahoma" panose="020B0604030504040204" pitchFamily="34" charset="0"/>
            </a:endParaRPr>
          </a:p>
        </p:txBody>
      </p:sp>
      <p:sp>
        <p:nvSpPr>
          <p:cNvPr id="256016" name="Rectangle 16"/>
          <p:cNvSpPr>
            <a:spLocks noChangeArrowheads="1"/>
          </p:cNvSpPr>
          <p:nvPr/>
        </p:nvSpPr>
        <p:spPr bwMode="auto">
          <a:xfrm flipH="1">
            <a:off x="8047037" y="5649915"/>
            <a:ext cx="952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>
                <a:solidFill>
                  <a:srgbClr val="FF0066"/>
                </a:solidFill>
                <a:ea typeface="굴림" pitchFamily="34" charset="-127"/>
              </a:rPr>
              <a:t>R</a:t>
            </a:r>
            <a:r>
              <a:rPr lang="en-US" altLang="en-US" sz="2800" b="1">
                <a:solidFill>
                  <a:srgbClr val="FF0066"/>
                </a:solidFill>
              </a:rPr>
              <a:t>ê</a:t>
            </a:r>
          </a:p>
        </p:txBody>
      </p:sp>
      <p:sp>
        <p:nvSpPr>
          <p:cNvPr id="256017" name="Rectangle 17"/>
          <p:cNvSpPr>
            <a:spLocks noChangeArrowheads="1"/>
          </p:cNvSpPr>
          <p:nvPr/>
        </p:nvSpPr>
        <p:spPr bwMode="auto">
          <a:xfrm>
            <a:off x="8750301" y="5283202"/>
            <a:ext cx="579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800" b="1">
                <a:solidFill>
                  <a:srgbClr val="FF0066"/>
                </a:solidFill>
                <a:ea typeface="굴림" pitchFamily="34" charset="-127"/>
              </a:rPr>
              <a:t>Mi</a:t>
            </a:r>
            <a:endParaRPr lang="en-US" altLang="en-US" sz="2800" b="1">
              <a:solidFill>
                <a:srgbClr val="FF0066"/>
              </a:solidFill>
            </a:endParaRPr>
          </a:p>
        </p:txBody>
      </p:sp>
      <p:sp>
        <p:nvSpPr>
          <p:cNvPr id="256018" name="Rectangle 18"/>
          <p:cNvSpPr>
            <a:spLocks noChangeArrowheads="1"/>
          </p:cNvSpPr>
          <p:nvPr/>
        </p:nvSpPr>
        <p:spPr bwMode="auto">
          <a:xfrm>
            <a:off x="10071100" y="4514852"/>
            <a:ext cx="855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800" b="1">
                <a:solidFill>
                  <a:srgbClr val="FF0066"/>
                </a:solidFill>
                <a:ea typeface="굴림" pitchFamily="34" charset="-127"/>
              </a:rPr>
              <a:t>Son</a:t>
            </a:r>
            <a:endParaRPr lang="en-US" altLang="en-US" sz="2800" b="1">
              <a:solidFill>
                <a:srgbClr val="FF0066"/>
              </a:solidFill>
            </a:endParaRP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1812925" y="3462339"/>
            <a:ext cx="42687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4000" b="1">
                <a:solidFill>
                  <a:srgbClr val="0070C0"/>
                </a:solidFill>
                <a:ea typeface="굴림" pitchFamily="34" charset="-127"/>
              </a:rPr>
              <a:t>KHU</a:t>
            </a:r>
            <a:r>
              <a:rPr lang="en-US" altLang="en-US" sz="4000" b="1">
                <a:solidFill>
                  <a:srgbClr val="0070C0"/>
                </a:solidFill>
              </a:rPr>
              <a:t>Ô</a:t>
            </a:r>
            <a:r>
              <a:rPr lang="en-US" altLang="ko-KR" sz="4000" b="1">
                <a:solidFill>
                  <a:srgbClr val="0070C0"/>
                </a:solidFill>
                <a:ea typeface="굴림" pitchFamily="34" charset="-127"/>
              </a:rPr>
              <a:t>NG NH</a:t>
            </a:r>
            <a:r>
              <a:rPr lang="en-US" altLang="en-US" sz="4000" b="1">
                <a:solidFill>
                  <a:srgbClr val="0070C0"/>
                </a:solidFill>
              </a:rPr>
              <a:t>ẠC </a:t>
            </a:r>
            <a:r>
              <a:rPr lang="en-US" altLang="ko-KR" sz="4000" b="1">
                <a:solidFill>
                  <a:srgbClr val="0070C0"/>
                </a:solidFill>
                <a:ea typeface="굴림" pitchFamily="34" charset="-127"/>
              </a:rPr>
              <a:t>B</a:t>
            </a:r>
            <a:r>
              <a:rPr lang="en-US" altLang="en-US" sz="4000" b="1">
                <a:solidFill>
                  <a:srgbClr val="0070C0"/>
                </a:solidFill>
              </a:rPr>
              <a:t>ÀN</a:t>
            </a:r>
            <a:r>
              <a:rPr lang="en-US" altLang="ko-KR" sz="4000" b="1">
                <a:solidFill>
                  <a:srgbClr val="0070C0"/>
                </a:solidFill>
                <a:ea typeface="굴림" pitchFamily="34" charset="-127"/>
              </a:rPr>
              <a:t> TAY</a:t>
            </a:r>
            <a:endParaRPr lang="en-US" altLang="en-US" sz="4000" b="1">
              <a:solidFill>
                <a:srgbClr val="0070C0"/>
              </a:solidFill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9871075" y="4060827"/>
            <a:ext cx="603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800" b="1">
                <a:solidFill>
                  <a:srgbClr val="FF0066"/>
                </a:solidFill>
                <a:ea typeface="굴림" pitchFamily="34" charset="-127"/>
              </a:rPr>
              <a:t>La</a:t>
            </a:r>
            <a:endParaRPr lang="en-US" altLang="en-US" sz="2800" b="1">
              <a:solidFill>
                <a:srgbClr val="FF0066"/>
              </a:solidFill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0287001" y="3562352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800" b="1" dirty="0">
                <a:solidFill>
                  <a:srgbClr val="FF0066"/>
                </a:solidFill>
                <a:ea typeface="굴림" pitchFamily="34" charset="-127"/>
              </a:rPr>
              <a:t>Si</a:t>
            </a:r>
            <a:endParaRPr lang="en-US" altLang="en-US" sz="2800" b="1" dirty="0">
              <a:solidFill>
                <a:srgbClr val="FF0066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88303"/>
            <a:ext cx="8080375" cy="1249362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17"/>
          <p:cNvSpPr>
            <a:spLocks noChangeArrowheads="1"/>
          </p:cNvSpPr>
          <p:nvPr/>
        </p:nvSpPr>
        <p:spPr bwMode="auto">
          <a:xfrm rot="20159560">
            <a:off x="7394576" y="5775326"/>
            <a:ext cx="617537" cy="2413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273676" y="6357939"/>
            <a:ext cx="1139825" cy="222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17"/>
          <p:cNvSpPr>
            <a:spLocks noChangeArrowheads="1"/>
          </p:cNvSpPr>
          <p:nvPr/>
        </p:nvSpPr>
        <p:spPr bwMode="auto">
          <a:xfrm rot="20159560">
            <a:off x="6940550" y="6138865"/>
            <a:ext cx="577850" cy="2619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 rot="20159560">
            <a:off x="7972425" y="5326065"/>
            <a:ext cx="552450" cy="2508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" name="Oval 17"/>
          <p:cNvSpPr>
            <a:spLocks noChangeArrowheads="1"/>
          </p:cNvSpPr>
          <p:nvPr/>
        </p:nvSpPr>
        <p:spPr bwMode="auto">
          <a:xfrm rot="20159560">
            <a:off x="8547767" y="5006806"/>
            <a:ext cx="475805" cy="282914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4" name="Oval 17"/>
          <p:cNvSpPr>
            <a:spLocks noChangeArrowheads="1"/>
          </p:cNvSpPr>
          <p:nvPr/>
        </p:nvSpPr>
        <p:spPr bwMode="auto">
          <a:xfrm rot="20159560">
            <a:off x="9067801" y="4597401"/>
            <a:ext cx="560387" cy="2540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" name="Oval 17"/>
          <p:cNvSpPr>
            <a:spLocks noChangeArrowheads="1"/>
          </p:cNvSpPr>
          <p:nvPr/>
        </p:nvSpPr>
        <p:spPr bwMode="auto">
          <a:xfrm rot="20159560">
            <a:off x="9339845" y="4179200"/>
            <a:ext cx="518719" cy="27703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 rot="20159560">
            <a:off x="9630258" y="3821078"/>
            <a:ext cx="543148" cy="206329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5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5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25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5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7" grpId="0"/>
      <p:bldP spid="256013" grpId="0"/>
      <p:bldP spid="256016" grpId="0"/>
      <p:bldP spid="256017" grpId="0"/>
      <p:bldP spid="256018" grpId="0"/>
      <p:bldP spid="24" grpId="0"/>
      <p:bldP spid="25" grpId="0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952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984500" y="1565276"/>
            <a:ext cx="4552950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6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q                h</a:t>
            </a:r>
          </a:p>
          <a:p>
            <a:pPr eaLnBrk="1" hangingPunct="1">
              <a:buFontTx/>
              <a:buNone/>
              <a:defRPr/>
            </a:pPr>
            <a:r>
              <a:rPr lang="en-US" sz="6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e                s</a:t>
            </a:r>
          </a:p>
          <a:p>
            <a:pPr eaLnBrk="1" hangingPunct="1">
              <a:buFontTx/>
              <a:buNone/>
              <a:defRPr/>
            </a:pPr>
            <a:r>
              <a:rPr lang="en-US" sz="6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Q                 </a:t>
            </a:r>
            <a:r>
              <a:rPr lang="en-US" sz="6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E</a:t>
            </a:r>
            <a:r>
              <a:rPr lang="en-US" sz="1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 </a:t>
            </a:r>
            <a:r>
              <a:rPr lang="en-US" sz="1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Sync" pitchFamily="2" charset="0"/>
              </a:rPr>
              <a:t> </a:t>
            </a:r>
            <a:endParaRPr lang="en-US" sz="105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usiSync" pitchFamily="2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1" y="544513"/>
            <a:ext cx="6607175" cy="1020762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00439" y="1987551"/>
            <a:ext cx="2352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Hình nốt đen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58039" y="1987551"/>
            <a:ext cx="2352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Hình nốt trắng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63914" y="3214688"/>
            <a:ext cx="2974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Hình nốt móc đơn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10439" y="317023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Hình nốt móc kép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94076" y="4344988"/>
            <a:ext cx="2352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Dấu lặng đen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39001" y="4333876"/>
            <a:ext cx="235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Dấu lặng đơn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2301875" y="5021263"/>
            <a:ext cx="7208838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6600" b="1" dirty="0">
                <a:solidFill>
                  <a:srgbClr val="E208D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Qwik" pitchFamily="2" charset="0"/>
              </a:rPr>
              <a:t>&amp;--------==---=---------------b==-----------------------------------------------------------V=------------------------------------------------------------------F==---------=!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46451" y="6062663"/>
            <a:ext cx="159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208D8"/>
                </a:solidFill>
              </a:rPr>
              <a:t>Đô trắng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95913" y="6043613"/>
            <a:ext cx="1535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208D8"/>
                </a:solidFill>
              </a:rPr>
              <a:t>Son đen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162801" y="6043613"/>
            <a:ext cx="250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208D8"/>
                </a:solidFill>
              </a:rPr>
              <a:t>Son móc đơn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T HIH NOT, DAU LA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24" y="0"/>
            <a:ext cx="1214395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45880" y="-4053"/>
            <a:ext cx="9386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khuống</a:t>
            </a:r>
            <a:endParaRPr lang="en-US" sz="3600" b="1" i="1" dirty="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8083060" y="518746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7467600" y="52578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6849792" y="53340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6248400" y="539613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5638800" y="546647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5029200" y="556846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4433668" y="563059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8077200" y="3753728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7467600" y="3824068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6863860" y="3914336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6248400" y="39624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5638800" y="4052668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5085472" y="41148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4509868" y="4210928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8063132" y="234227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7459392" y="241847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6858000" y="2480604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6254260" y="257673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5638800" y="2652932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5031548" y="2715064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4419600" y="2791264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8077200" y="1024596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5029200" y="1405596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7462924" y="1100796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6853324" y="1179344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6243724" y="1247336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5634124" y="1329396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4447736" y="1461868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4338693" y="4506587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664" t="43466" r="38779" b="48012"/>
          <a:stretch>
            <a:fillRect/>
          </a:stretch>
        </p:blipFill>
        <p:spPr bwMode="auto">
          <a:xfrm>
            <a:off x="4087869" y="3785862"/>
            <a:ext cx="473075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ine 61"/>
          <p:cNvSpPr>
            <a:spLocks noChangeShapeType="1"/>
          </p:cNvSpPr>
          <p:nvPr/>
        </p:nvSpPr>
        <p:spPr bwMode="auto">
          <a:xfrm flipV="1">
            <a:off x="4092631" y="406684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62"/>
          <p:cNvSpPr>
            <a:spLocks noChangeShapeType="1"/>
          </p:cNvSpPr>
          <p:nvPr/>
        </p:nvSpPr>
        <p:spPr bwMode="auto">
          <a:xfrm>
            <a:off x="4092631" y="421924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63"/>
          <p:cNvSpPr>
            <a:spLocks noChangeShapeType="1"/>
          </p:cNvSpPr>
          <p:nvPr/>
        </p:nvSpPr>
        <p:spPr bwMode="auto">
          <a:xfrm>
            <a:off x="4092631" y="437164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64"/>
          <p:cNvSpPr>
            <a:spLocks noChangeShapeType="1"/>
          </p:cNvSpPr>
          <p:nvPr/>
        </p:nvSpPr>
        <p:spPr bwMode="auto">
          <a:xfrm>
            <a:off x="4092631" y="452404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65"/>
          <p:cNvSpPr>
            <a:spLocks noChangeShapeType="1"/>
          </p:cNvSpPr>
          <p:nvPr/>
        </p:nvSpPr>
        <p:spPr bwMode="auto">
          <a:xfrm>
            <a:off x="4092631" y="467644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4336345" y="5967311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" name="Picture 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664" t="43466" r="38779" b="48012"/>
          <a:stretch>
            <a:fillRect/>
          </a:stretch>
        </p:blipFill>
        <p:spPr bwMode="auto">
          <a:xfrm>
            <a:off x="4085521" y="5246586"/>
            <a:ext cx="473075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61"/>
          <p:cNvSpPr>
            <a:spLocks noChangeShapeType="1"/>
          </p:cNvSpPr>
          <p:nvPr/>
        </p:nvSpPr>
        <p:spPr bwMode="auto">
          <a:xfrm flipV="1">
            <a:off x="4090283" y="5527573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62"/>
          <p:cNvSpPr>
            <a:spLocks noChangeShapeType="1"/>
          </p:cNvSpPr>
          <p:nvPr/>
        </p:nvSpPr>
        <p:spPr bwMode="auto">
          <a:xfrm>
            <a:off x="4090283" y="5679973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63"/>
          <p:cNvSpPr>
            <a:spLocks noChangeShapeType="1"/>
          </p:cNvSpPr>
          <p:nvPr/>
        </p:nvSpPr>
        <p:spPr bwMode="auto">
          <a:xfrm>
            <a:off x="4090283" y="5832373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4"/>
          <p:cNvSpPr>
            <a:spLocks noChangeShapeType="1"/>
          </p:cNvSpPr>
          <p:nvPr/>
        </p:nvSpPr>
        <p:spPr bwMode="auto">
          <a:xfrm>
            <a:off x="4090283" y="5984773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65"/>
          <p:cNvSpPr>
            <a:spLocks noChangeShapeType="1"/>
          </p:cNvSpPr>
          <p:nvPr/>
        </p:nvSpPr>
        <p:spPr bwMode="auto">
          <a:xfrm>
            <a:off x="4090283" y="6137173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4308209" y="1634367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664" t="43466" r="38779" b="48012"/>
          <a:stretch>
            <a:fillRect/>
          </a:stretch>
        </p:blipFill>
        <p:spPr bwMode="auto">
          <a:xfrm>
            <a:off x="4057385" y="955846"/>
            <a:ext cx="473075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Line 61"/>
          <p:cNvSpPr>
            <a:spLocks noChangeShapeType="1"/>
          </p:cNvSpPr>
          <p:nvPr/>
        </p:nvSpPr>
        <p:spPr bwMode="auto">
          <a:xfrm flipV="1">
            <a:off x="4062147" y="119462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62"/>
          <p:cNvSpPr>
            <a:spLocks noChangeShapeType="1"/>
          </p:cNvSpPr>
          <p:nvPr/>
        </p:nvSpPr>
        <p:spPr bwMode="auto">
          <a:xfrm>
            <a:off x="4062147" y="134702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63"/>
          <p:cNvSpPr>
            <a:spLocks noChangeShapeType="1"/>
          </p:cNvSpPr>
          <p:nvPr/>
        </p:nvSpPr>
        <p:spPr bwMode="auto">
          <a:xfrm>
            <a:off x="4062147" y="149942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64"/>
          <p:cNvSpPr>
            <a:spLocks noChangeShapeType="1"/>
          </p:cNvSpPr>
          <p:nvPr/>
        </p:nvSpPr>
        <p:spPr bwMode="auto">
          <a:xfrm>
            <a:off x="4062147" y="165182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65"/>
          <p:cNvSpPr>
            <a:spLocks noChangeShapeType="1"/>
          </p:cNvSpPr>
          <p:nvPr/>
        </p:nvSpPr>
        <p:spPr bwMode="auto">
          <a:xfrm>
            <a:off x="4062147" y="1804229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4322277" y="3027099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7" name="Picture 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664" t="43466" r="38779" b="48012"/>
          <a:stretch>
            <a:fillRect/>
          </a:stretch>
        </p:blipFill>
        <p:spPr bwMode="auto">
          <a:xfrm>
            <a:off x="4071453" y="2306374"/>
            <a:ext cx="473075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61"/>
          <p:cNvSpPr>
            <a:spLocks noChangeShapeType="1"/>
          </p:cNvSpPr>
          <p:nvPr/>
        </p:nvSpPr>
        <p:spPr bwMode="auto">
          <a:xfrm flipV="1">
            <a:off x="4076215" y="2587361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62"/>
          <p:cNvSpPr>
            <a:spLocks noChangeShapeType="1"/>
          </p:cNvSpPr>
          <p:nvPr/>
        </p:nvSpPr>
        <p:spPr bwMode="auto">
          <a:xfrm>
            <a:off x="4076215" y="2739761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>
            <a:off x="4076215" y="2892161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4076215" y="3044561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4076215" y="3196961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99736" y="130147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34064" y="257195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56672" y="412496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5089" y="552757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</a:p>
        </p:txBody>
      </p:sp>
      <p:pic>
        <p:nvPicPr>
          <p:cNvPr id="37" name="Picture 27" descr="h"/>
          <p:cNvPicPr>
            <a:picLocks noChangeAspect="1" noChangeArrowheads="1"/>
          </p:cNvPicPr>
          <p:nvPr/>
        </p:nvPicPr>
        <p:blipFill>
          <a:blip r:embed="rId2"/>
          <a:srcRect l="35286" t="38893" r="59578" b="50824"/>
          <a:stretch>
            <a:fillRect/>
          </a:stretch>
        </p:blipFill>
        <p:spPr bwMode="auto">
          <a:xfrm>
            <a:off x="2819400" y="25908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8" descr="h"/>
          <p:cNvPicPr>
            <a:picLocks noChangeAspect="1" noChangeArrowheads="1"/>
          </p:cNvPicPr>
          <p:nvPr/>
        </p:nvPicPr>
        <p:blipFill>
          <a:blip r:embed="rId2"/>
          <a:srcRect l="35930" t="52605" r="58934" b="38828"/>
          <a:stretch>
            <a:fillRect/>
          </a:stretch>
        </p:blipFill>
        <p:spPr bwMode="auto">
          <a:xfrm>
            <a:off x="2819400" y="395222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4" descr="h"/>
          <p:cNvPicPr>
            <a:picLocks noChangeAspect="1" noChangeArrowheads="1"/>
          </p:cNvPicPr>
          <p:nvPr/>
        </p:nvPicPr>
        <p:blipFill>
          <a:blip r:embed="rId2"/>
          <a:srcRect l="35287" t="65456" r="59576" b="25975"/>
          <a:stretch>
            <a:fillRect/>
          </a:stretch>
        </p:blipFill>
        <p:spPr bwMode="auto">
          <a:xfrm>
            <a:off x="2883042" y="5510111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>
            <a:off x="4572000" y="1938996"/>
            <a:ext cx="4572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6" descr="h"/>
          <p:cNvPicPr>
            <a:picLocks noChangeAspect="1" noChangeArrowheads="1"/>
          </p:cNvPicPr>
          <p:nvPr/>
        </p:nvPicPr>
        <p:blipFill>
          <a:blip r:embed="rId2"/>
          <a:srcRect l="35381" t="26898" r="59483" b="64534"/>
          <a:stretch>
            <a:fillRect/>
          </a:stretch>
        </p:blipFill>
        <p:spPr bwMode="auto">
          <a:xfrm>
            <a:off x="2819400" y="12192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/>
          <p:cNvCxnSpPr/>
          <p:nvPr/>
        </p:nvCxnSpPr>
        <p:spPr>
          <a:xfrm>
            <a:off x="4557932" y="3338732"/>
            <a:ext cx="4572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538004" y="4806460"/>
            <a:ext cx="4572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586068" y="6268328"/>
            <a:ext cx="4572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35541" y="166741"/>
            <a:ext cx="7437437" cy="584200"/>
          </a:xfrm>
          <a:prstGeom prst="rect">
            <a:avLst/>
          </a:prstGeom>
          <a:ln>
            <a:solidFill>
              <a:srgbClr val="E208D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nốt</a:t>
            </a:r>
            <a:r>
              <a:rPr lang="en-US" sz="3200" b="1" dirty="0"/>
              <a:t> </a:t>
            </a:r>
            <a:r>
              <a:rPr lang="en-US" sz="3200" b="1" dirty="0" err="1"/>
              <a:t>nhạc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khuông</a:t>
            </a:r>
            <a:r>
              <a:rPr lang="en-US" sz="3200" b="1" dirty="0"/>
              <a:t> </a:t>
            </a:r>
            <a:r>
              <a:rPr lang="en-US" sz="3200" b="1" dirty="0" err="1"/>
              <a:t>nhạc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13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500"/>
                            </p:stCondLst>
                            <p:childTnLst>
                              <p:par>
                                <p:cTn id="2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8" descr="KHUONG NH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78463"/>
            <a:ext cx="9144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6"/>
          <p:cNvSpPr txBox="1">
            <a:spLocks noChangeArrowheads="1"/>
          </p:cNvSpPr>
          <p:nvPr/>
        </p:nvSpPr>
        <p:spPr bwMode="auto">
          <a:xfrm>
            <a:off x="4805364" y="288926"/>
            <a:ext cx="2581275" cy="58896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Briquet" panose="020B7200000000000000" pitchFamily="34" charset="0"/>
              </a:rPr>
              <a:t>Thaûo luaän nhoùm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01864" y="2297114"/>
            <a:ext cx="8143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</a:rPr>
              <a:t> 1: 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Đô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móc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Mi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móc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</a:rPr>
              <a:t>, Son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đen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7458" y="1106359"/>
            <a:ext cx="7437085" cy="107721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C000"/>
                </a:solidFill>
              </a:rPr>
              <a:t>Viết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các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nốt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nhạc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trên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khuông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nhạc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vào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phiếu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bài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tập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sau</a:t>
            </a:r>
            <a:r>
              <a:rPr lang="en-US" sz="3200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201864" y="3049589"/>
            <a:ext cx="814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</a:rPr>
              <a:t>Nhóm</a:t>
            </a:r>
            <a:r>
              <a:rPr lang="en-US" altLang="en-US" sz="2800" b="1" dirty="0">
                <a:solidFill>
                  <a:srgbClr val="00B050"/>
                </a:solidFill>
              </a:rPr>
              <a:t> 2:  </a:t>
            </a:r>
            <a:r>
              <a:rPr lang="en-US" altLang="en-US" sz="2800" b="1" dirty="0" err="1">
                <a:solidFill>
                  <a:srgbClr val="00B050"/>
                </a:solidFill>
              </a:rPr>
              <a:t>Rê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móc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đơn</a:t>
            </a:r>
            <a:r>
              <a:rPr lang="en-US" altLang="en-US" sz="2800" b="1" dirty="0">
                <a:solidFill>
                  <a:srgbClr val="00B050"/>
                </a:solidFill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</a:rPr>
              <a:t>Mi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đen</a:t>
            </a:r>
            <a:r>
              <a:rPr lang="en-US" altLang="en-US" sz="2800" b="1" dirty="0">
                <a:solidFill>
                  <a:srgbClr val="00B050"/>
                </a:solidFill>
              </a:rPr>
              <a:t>, Son </a:t>
            </a:r>
            <a:r>
              <a:rPr lang="en-US" altLang="en-US" sz="2800" b="1" dirty="0" err="1">
                <a:solidFill>
                  <a:srgbClr val="00B050"/>
                </a:solidFill>
              </a:rPr>
              <a:t>trắng</a:t>
            </a:r>
            <a:endParaRPr lang="en-US" altLang="en-US" sz="2800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84401" y="3808414"/>
            <a:ext cx="747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</a:rPr>
              <a:t> 3:  </a:t>
            </a:r>
            <a:r>
              <a:rPr lang="en-US" altLang="en-US" sz="2800" b="1" dirty="0" err="1">
                <a:solidFill>
                  <a:srgbClr val="FF0000"/>
                </a:solidFill>
              </a:rPr>
              <a:t>Mi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đen</a:t>
            </a:r>
            <a:r>
              <a:rPr lang="en-US" altLang="en-US" sz="2800" b="1" dirty="0">
                <a:solidFill>
                  <a:srgbClr val="FF0000"/>
                </a:solidFill>
              </a:rPr>
              <a:t>, Son </a:t>
            </a:r>
            <a:r>
              <a:rPr lang="en-US" altLang="en-US" sz="2800" b="1" dirty="0" err="1">
                <a:solidFill>
                  <a:srgbClr val="FF0000"/>
                </a:solidFill>
              </a:rPr>
              <a:t>đen</a:t>
            </a:r>
            <a:r>
              <a:rPr lang="en-US" altLang="en-US" sz="2800" b="1" dirty="0">
                <a:solidFill>
                  <a:srgbClr val="FF0000"/>
                </a:solidFill>
              </a:rPr>
              <a:t>, La </a:t>
            </a:r>
            <a:r>
              <a:rPr lang="en-US" altLang="en-US" sz="2800" b="1" dirty="0" err="1">
                <a:solidFill>
                  <a:srgbClr val="FF0000"/>
                </a:solidFill>
              </a:rPr>
              <a:t>móc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81226" y="4567239"/>
            <a:ext cx="814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</a:rPr>
              <a:t>Nhóm</a:t>
            </a:r>
            <a:r>
              <a:rPr lang="en-US" altLang="en-US" sz="2800" b="1" dirty="0">
                <a:solidFill>
                  <a:srgbClr val="00B050"/>
                </a:solidFill>
              </a:rPr>
              <a:t> 4:  </a:t>
            </a:r>
            <a:r>
              <a:rPr lang="en-US" altLang="en-US" sz="2800" b="1" dirty="0" err="1">
                <a:solidFill>
                  <a:srgbClr val="00B050"/>
                </a:solidFill>
              </a:rPr>
              <a:t>Pha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đen</a:t>
            </a:r>
            <a:r>
              <a:rPr lang="en-US" altLang="en-US" sz="2800" b="1" dirty="0">
                <a:solidFill>
                  <a:srgbClr val="00B050"/>
                </a:solidFill>
              </a:rPr>
              <a:t>, La </a:t>
            </a:r>
            <a:r>
              <a:rPr lang="en-US" altLang="en-US" sz="2800" b="1" dirty="0" err="1">
                <a:solidFill>
                  <a:srgbClr val="00B050"/>
                </a:solidFill>
              </a:rPr>
              <a:t>trắng</a:t>
            </a:r>
            <a:r>
              <a:rPr lang="en-US" altLang="en-US" sz="2800" b="1" dirty="0">
                <a:solidFill>
                  <a:srgbClr val="00B050"/>
                </a:solidFill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</a:rPr>
              <a:t>Rê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trắng</a:t>
            </a:r>
            <a:r>
              <a:rPr lang="en-US" alt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6" y="-59936"/>
            <a:ext cx="12162575" cy="685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" y="-8237"/>
            <a:ext cx="12179465" cy="6810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5708" y="2205735"/>
            <a:ext cx="97293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6600" b="1" dirty="0">
                <a:solidFill>
                  <a:srgbClr val="5D2FD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13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83" y="605418"/>
            <a:ext cx="1068629" cy="496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64639"/>
            <a:ext cx="1093600" cy="5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4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7 Nốt Nhạc Xinh - Nhạc- Nước Ngoài - Lời Việt- Thanh T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8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0 hình nền powerpoint động vật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3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51496" y="2502491"/>
            <a:ext cx="31035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TRÒ CHƠI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4830" y="3257891"/>
            <a:ext cx="5404043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CHIẾC XE ÂM NHẠC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21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" y="1605954"/>
            <a:ext cx="12067082" cy="5174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90" y="34247"/>
            <a:ext cx="6450491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9157" y="34247"/>
            <a:ext cx="5162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811" y="1733001"/>
            <a:ext cx="1575581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0" y="2501281"/>
            <a:ext cx="1364566" cy="18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604"/>
            <a:ext cx="12192000" cy="5143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665"/>
            <a:ext cx="644577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074" y="1778716"/>
            <a:ext cx="1575581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4355" y="97665"/>
            <a:ext cx="5467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Mi-Trắng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ình ảnh vỗ tay đẹp cho Powerpoint – linhkiengiasi.com.v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" y="2412185"/>
            <a:ext cx="1505244" cy="20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987"/>
            <a:ext cx="12124400" cy="5023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7665"/>
            <a:ext cx="6485206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129" y="1822197"/>
            <a:ext cx="1575581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70427" y="97665"/>
            <a:ext cx="522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ình ảnh vỗ tay đẹp cho Powerpoint – linhkiengiasi.com.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20" y="2290575"/>
            <a:ext cx="1505244" cy="20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0"/>
            <a:ext cx="12048661" cy="6688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2533"/>
            <a:ext cx="12192000" cy="6810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5138" y="1808132"/>
            <a:ext cx="237666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338" y="2591007"/>
            <a:ext cx="12048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333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267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38" y="-46900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8" y="3691343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86" y="4214972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39" y="3995524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62" y="261721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643" y="3561980"/>
            <a:ext cx="1744133" cy="13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3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Picture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01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7075" y="1152525"/>
            <a:ext cx="8197850" cy="554038"/>
          </a:xfrm>
          <a:prstGeom prst="rect">
            <a:avLst/>
          </a:prstGeom>
          <a:ln>
            <a:solidFill>
              <a:srgbClr val="E208D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000" b="1" dirty="0" err="1"/>
              <a:t>Khuông</a:t>
            </a:r>
            <a:r>
              <a:rPr lang="en-US" sz="3000" b="1" dirty="0"/>
              <a:t> </a:t>
            </a:r>
            <a:r>
              <a:rPr lang="en-US" sz="3000" b="1" dirty="0" err="1"/>
              <a:t>nhạc</a:t>
            </a:r>
            <a:r>
              <a:rPr lang="en-US" sz="3000" b="1" dirty="0"/>
              <a:t> </a:t>
            </a:r>
            <a:r>
              <a:rPr lang="en-US" sz="3000" b="1" dirty="0" err="1"/>
              <a:t>gồm</a:t>
            </a:r>
            <a:r>
              <a:rPr lang="en-US" sz="3000" b="1" dirty="0"/>
              <a:t> </a:t>
            </a:r>
            <a:r>
              <a:rPr lang="en-US" sz="3000" b="1" dirty="0" err="1"/>
              <a:t>có</a:t>
            </a:r>
            <a:r>
              <a:rPr lang="en-US" sz="3000" b="1" dirty="0"/>
              <a:t> </a:t>
            </a:r>
            <a:r>
              <a:rPr lang="en-US" sz="3000" b="1" dirty="0" err="1"/>
              <a:t>mấy</a:t>
            </a:r>
            <a:r>
              <a:rPr lang="en-US" sz="3000" b="1" dirty="0"/>
              <a:t> </a:t>
            </a:r>
            <a:r>
              <a:rPr lang="en-US" sz="3000" b="1" dirty="0" err="1"/>
              <a:t>dòng</a:t>
            </a:r>
            <a:r>
              <a:rPr lang="en-US" sz="3000" b="1" dirty="0"/>
              <a:t>? </a:t>
            </a:r>
            <a:r>
              <a:rPr lang="en-US" sz="3000" b="1" dirty="0" err="1"/>
              <a:t>Mấy</a:t>
            </a:r>
            <a:r>
              <a:rPr lang="en-US" sz="3000" b="1" dirty="0"/>
              <a:t> </a:t>
            </a:r>
            <a:r>
              <a:rPr lang="en-US" sz="3000" b="1" dirty="0" err="1"/>
              <a:t>khe</a:t>
            </a:r>
            <a:r>
              <a:rPr lang="en-US" sz="3000" b="1" dirty="0"/>
              <a:t>?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755901" y="3146426"/>
            <a:ext cx="72104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buFontTx/>
              <a:buNone/>
              <a:defRPr/>
            </a:pPr>
            <a:r>
              <a:rPr lang="en-US" sz="115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Qwik" pitchFamily="2" charset="0"/>
              </a:rPr>
              <a:t>===================</a:t>
            </a:r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3362326" y="2746375"/>
            <a:ext cx="599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</a:rPr>
              <a:t>5 dòng                                                             4 khe</a:t>
            </a:r>
          </a:p>
        </p:txBody>
      </p:sp>
      <p:sp>
        <p:nvSpPr>
          <p:cNvPr id="4103" name="TextBox 3"/>
          <p:cNvSpPr txBox="1">
            <a:spLocks noChangeArrowheads="1"/>
          </p:cNvSpPr>
          <p:nvPr/>
        </p:nvSpPr>
        <p:spPr bwMode="auto">
          <a:xfrm>
            <a:off x="2533651" y="4183063"/>
            <a:ext cx="303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9656763" y="3778250"/>
            <a:ext cx="32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2579689" y="330993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9656763" y="3217863"/>
            <a:ext cx="32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107" name="TextBox 12"/>
          <p:cNvSpPr txBox="1">
            <a:spLocks noChangeArrowheads="1"/>
          </p:cNvSpPr>
          <p:nvPr/>
        </p:nvSpPr>
        <p:spPr bwMode="auto">
          <a:xfrm>
            <a:off x="2559051" y="3017838"/>
            <a:ext cx="32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08" name="TextBox 13"/>
          <p:cNvSpPr txBox="1">
            <a:spLocks noChangeArrowheads="1"/>
          </p:cNvSpPr>
          <p:nvPr/>
        </p:nvSpPr>
        <p:spPr bwMode="auto">
          <a:xfrm>
            <a:off x="2559051" y="3875088"/>
            <a:ext cx="32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109" name="TextBox 14"/>
          <p:cNvSpPr txBox="1">
            <a:spLocks noChangeArrowheads="1"/>
          </p:cNvSpPr>
          <p:nvPr/>
        </p:nvSpPr>
        <p:spPr bwMode="auto">
          <a:xfrm>
            <a:off x="2579689" y="35909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110" name="TextBox 15"/>
          <p:cNvSpPr txBox="1">
            <a:spLocks noChangeArrowheads="1"/>
          </p:cNvSpPr>
          <p:nvPr/>
        </p:nvSpPr>
        <p:spPr bwMode="auto">
          <a:xfrm>
            <a:off x="9656763" y="3475038"/>
            <a:ext cx="32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111" name="TextBox 16"/>
          <p:cNvSpPr txBox="1">
            <a:spLocks noChangeArrowheads="1"/>
          </p:cNvSpPr>
          <p:nvPr/>
        </p:nvSpPr>
        <p:spPr bwMode="auto">
          <a:xfrm>
            <a:off x="9644063" y="40703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6160" name="Picture 16" descr="D:\My Picture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583114"/>
            <a:ext cx="48069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02" grpId="0"/>
      <p:bldP spid="4103" grpId="0"/>
      <p:bldP spid="4104" grpId="0"/>
      <p:bldP spid="4105" grpId="0"/>
      <p:bldP spid="4106" grpId="0"/>
      <p:bldP spid="4107" grpId="0"/>
      <p:bldP spid="4108" grpId="0"/>
      <p:bldP spid="4109" grpId="0"/>
      <p:bldP spid="4110" grpId="0"/>
      <p:bldP spid="4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Picture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6863" y="1152525"/>
            <a:ext cx="6602412" cy="584200"/>
          </a:xfrm>
          <a:prstGeom prst="rect">
            <a:avLst/>
          </a:prstGeom>
          <a:ln>
            <a:solidFill>
              <a:srgbClr val="E208D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hiệu</a:t>
            </a:r>
            <a:r>
              <a:rPr lang="en-US" sz="3200" b="1" dirty="0"/>
              <a:t> ở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khuông</a:t>
            </a:r>
            <a:r>
              <a:rPr lang="en-US" sz="3200" b="1" dirty="0"/>
              <a:t> </a:t>
            </a:r>
            <a:r>
              <a:rPr lang="en-US" sz="3200" b="1" dirty="0" err="1"/>
              <a:t>nhạc</a:t>
            </a:r>
            <a:r>
              <a:rPr lang="en-US" sz="3200" b="1" dirty="0"/>
              <a:t>?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316288" y="2981325"/>
            <a:ext cx="62992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9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usiQwik" pitchFamily="2" charset="0"/>
              </a:rPr>
              <a:t>&amp;================!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19526" y="4279901"/>
            <a:ext cx="987425" cy="608013"/>
          </a:xfrm>
          <a:prstGeom prst="straightConnector1">
            <a:avLst/>
          </a:prstGeom>
          <a:ln w="57150">
            <a:solidFill>
              <a:srgbClr val="E208D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4903789" y="4627564"/>
            <a:ext cx="2200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</a:rPr>
              <a:t>Khóa son</a:t>
            </a:r>
          </a:p>
        </p:txBody>
      </p:sp>
      <p:pic>
        <p:nvPicPr>
          <p:cNvPr id="7176" name="Picture 9" descr="D:\My Pictures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9" y="4513264"/>
            <a:ext cx="18430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8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535479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342</Words>
  <Application>Microsoft Office PowerPoint</Application>
  <PresentationFormat>Widescreen</PresentationFormat>
  <Paragraphs>78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VNI-Briquet</vt:lpstr>
      <vt:lpstr>굴림</vt:lpstr>
      <vt:lpstr>.VnTime</vt:lpstr>
      <vt:lpstr>Times New Roman</vt:lpstr>
      <vt:lpstr>Arial</vt:lpstr>
      <vt:lpstr>.VnBodoniH</vt:lpstr>
      <vt:lpstr>.VnExoticH</vt:lpstr>
      <vt:lpstr>Tahoma</vt:lpstr>
      <vt:lpstr>Calibri</vt:lpstr>
      <vt:lpstr>MusiSync</vt:lpstr>
      <vt:lpstr>MusiQwik</vt:lpstr>
      <vt:lpstr>.VnAristote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THIEN LONG</dc:creator>
  <cp:lastModifiedBy>TIEN LOC</cp:lastModifiedBy>
  <cp:revision>137</cp:revision>
  <dcterms:created xsi:type="dcterms:W3CDTF">2009-05-04T22:17:28Z</dcterms:created>
  <dcterms:modified xsi:type="dcterms:W3CDTF">2022-04-24T12:39:18Z</dcterms:modified>
</cp:coreProperties>
</file>