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7" r:id="rId2"/>
    <p:sldId id="256" r:id="rId3"/>
    <p:sldId id="263" r:id="rId4"/>
    <p:sldId id="264" r:id="rId5"/>
    <p:sldId id="276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0B7"/>
    <a:srgbClr val="A3D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/>
    <p:restoredTop sz="96405"/>
  </p:normalViewPr>
  <p:slideViewPr>
    <p:cSldViewPr snapToGrid="0" snapToObjects="1">
      <p:cViewPr>
        <p:scale>
          <a:sx n="83" d="100"/>
          <a:sy n="83" d="100"/>
        </p:scale>
        <p:origin x="8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A7A7A-6C26-3C45-842D-66A9717790F3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DE627-A15A-3E48-9F5E-7B9162F8C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7CDA-B327-D148-8738-4CA76D544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45FC2-8346-964E-92F9-AC2167D83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997B9-6B08-114C-BAA7-9B425D88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6C1-F852-914C-80A9-984353457138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5C926-1982-9D43-88ED-1B3729D8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808C7-2F81-E442-9FB8-B525E358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C6E5-4A21-CD4F-837D-E55536D0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6EC5-0282-154E-9208-1F9DFF6F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E3A37-D150-6244-82E9-F05FC2C5C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899CF-A7BF-1B42-A926-E51E3192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6C1-F852-914C-80A9-984353457138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C6CE3-26AB-2449-8829-49BFF526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66CA1-4C09-E045-8E19-AC182E57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C6E5-4A21-CD4F-837D-E55536D0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61909-1307-534A-97C0-2399DA3D1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DFB19-C53C-9F46-83DB-8AD31DCEF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DA48F-B90B-274F-B899-017A54F6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6C1-F852-914C-80A9-984353457138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A3D35-1362-B343-878F-A5F7B736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F70BA-8C7F-DD46-BBEF-D4072A88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C6E5-4A21-CD4F-837D-E55536D0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2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8293-DC2F-E54D-AB94-88962B71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518C2-AD7A-3B44-89FD-E6ACDEB0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10EE2-BF56-114A-ABF9-706B5C32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6C1-F852-914C-80A9-984353457138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BC5DE-BEB6-3449-8A4F-DBAC14D2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9DBBA-89A1-D44C-B28B-865EFB08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C6E5-4A21-CD4F-837D-E55536D0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5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E223-BF8A-0647-94F4-3C1AEA24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17BBE-1A53-A348-8EBD-76EF12E38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37DD6-A019-CE40-AFC8-DDC717402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6C1-F852-914C-80A9-984353457138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066E3-9C94-F642-8A2E-A1748AAB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E9137-A9D3-BB42-9508-B025E891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C6E5-4A21-CD4F-837D-E55536D0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0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5841-1FAD-0043-8F87-11AFE6E5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5FAA-67ED-DF4C-AF6E-32FF82544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8845F-042A-C24A-BDBB-1669CCF6F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E28D2-A3F7-C24F-BFC7-662A2ECD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6C1-F852-914C-80A9-984353457138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6C72-7CCB-844D-8400-D6A6EB95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B368F-F37F-624E-BC00-910810C0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C6E5-4A21-CD4F-837D-E55536D0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E219-A715-B44E-BEB4-72C880C5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5A06D-69B6-AE44-82FA-CD8A19C9E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D4450-8BE4-AE47-9FFB-80AFB419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4C49B-E11C-2B48-83A9-A238039C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71833-9C0B-B34C-9462-5F3A9859F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F9054C-1EF5-8A46-9516-3A229B4D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6C1-F852-914C-80A9-984353457138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B5960-9A73-3949-9B84-138A399C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CA1708-4C64-D645-B962-C1F68442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C6E5-4A21-CD4F-837D-E55536D0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8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F778-CF3A-FA4B-A88D-8124AE49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0C829-3D32-AD40-B583-5965D883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6C1-F852-914C-80A9-984353457138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74F95-9DF5-8F4F-8E15-15903772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DED44-F272-EC4D-850C-2E61C572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C6E5-4A21-CD4F-837D-E55536D0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3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47739-BEAE-1343-8029-2AEA9019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6C1-F852-914C-80A9-984353457138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22750-353D-5543-B4DD-69513A38C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AA5D8-8C97-8B43-A0FD-85574092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C6E5-4A21-CD4F-837D-E55536D0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9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AFF0-3D03-E44A-9DDB-8A9369ED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9BDAC-4CB6-E74E-BE2E-95F334BA6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C9D14-4A12-1848-85B3-B46BEF43C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7AE7B-4B27-9647-B452-32AB0BFA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6C1-F852-914C-80A9-984353457138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98D9E-F950-C147-81B7-9DF85CCA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1F93F-C813-4F4F-A62B-9B8CF182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C6E5-4A21-CD4F-837D-E55536D0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5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0CC7-B1CF-ED4B-AE1A-1F5D03E0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ABF2D-7A16-ED4F-8BBD-04F6E9083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A3622-7981-5B4C-B609-A44AE0909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D3842-B53F-4744-B86D-1E1631F16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6C1-F852-914C-80A9-984353457138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C7C8-B914-DF42-9FBE-AC4D0F37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4EEBB-8B9F-A048-8003-64E8F25E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C6E5-4A21-CD4F-837D-E55536D0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5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564F4-30DB-C741-9206-573972D4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D6B71-D265-144D-AFD2-162AD5DC9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5EDC-AA5C-EC42-8C95-ACFC17A72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36C1-F852-914C-80A9-984353457138}" type="datetimeFigureOut">
              <a:rPr lang="en-US" smtClean="0"/>
              <a:t>01/19/2022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C32D9-E47C-EA45-889A-1916EF068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23FB1-19B2-5D44-BECA-ACC0FF8B0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C6E5-4A21-CD4F-837D-E55536D0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7A54-9E54-E541-957F-57F30D99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EC26AD-1B9E-5A48-BCE8-A4706BB56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56"/>
            <a:ext cx="12192000" cy="6845643"/>
          </a:xfrm>
        </p:spPr>
      </p:pic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DB2B9DCA-8620-B142-B10C-F5A78DC55A4C}"/>
              </a:ext>
            </a:extLst>
          </p:cNvPr>
          <p:cNvSpPr/>
          <p:nvPr/>
        </p:nvSpPr>
        <p:spPr>
          <a:xfrm>
            <a:off x="3707027" y="827903"/>
            <a:ext cx="4559643" cy="176701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mừng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nhạc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17868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2466-E296-3B4E-AC68-0F3B6A7C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nip and Round Single Corner Rectangle 3">
            <a:extLst>
              <a:ext uri="{FF2B5EF4-FFF2-40B4-BE49-F238E27FC236}">
                <a16:creationId xmlns:a16="http://schemas.microsoft.com/office/drawing/2014/main" id="{2C7F56BD-D7C1-684A-BA85-32382ED05903}"/>
              </a:ext>
            </a:extLst>
          </p:cNvPr>
          <p:cNvSpPr/>
          <p:nvPr/>
        </p:nvSpPr>
        <p:spPr>
          <a:xfrm>
            <a:off x="2469292" y="365125"/>
            <a:ext cx="7253416" cy="144256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036C02-B274-496C-BEAE-1129D2000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7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4313-8C45-A543-A9A4-9AE98F5C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3 </a:t>
            </a:r>
            <a:r>
              <a:rPr lang="en-US" dirty="0" err="1"/>
              <a:t>đến</a:t>
            </a:r>
            <a:r>
              <a:rPr lang="en-US" u="sng" dirty="0"/>
              <a:t> 5 </a:t>
            </a:r>
            <a:r>
              <a:rPr lang="en-US" u="sng" dirty="0" err="1"/>
              <a:t>lần</a:t>
            </a:r>
            <a:r>
              <a:rPr lang="en-US" u="sng" dirty="0"/>
              <a:t> </a:t>
            </a:r>
            <a:r>
              <a:rPr lang="en-US" u="sng" dirty="0" err="1"/>
              <a:t>kết</a:t>
            </a:r>
            <a:r>
              <a:rPr lang="en-US" u="sng" dirty="0"/>
              <a:t> </a:t>
            </a:r>
            <a:r>
              <a:rPr lang="en-US" u="sng" dirty="0" err="1"/>
              <a:t>hợp</a:t>
            </a:r>
            <a:r>
              <a:rPr lang="en-US" u="sng" dirty="0"/>
              <a:t> </a:t>
            </a:r>
            <a:r>
              <a:rPr lang="en-US" u="sng" dirty="0" err="1"/>
              <a:t>phần</a:t>
            </a:r>
            <a:r>
              <a:rPr lang="en-US" u="sng" dirty="0"/>
              <a:t> </a:t>
            </a:r>
            <a:r>
              <a:rPr lang="en-US" u="sng" dirty="0" err="1"/>
              <a:t>vận</a:t>
            </a:r>
            <a:r>
              <a:rPr lang="en-US" u="sng" dirty="0"/>
              <a:t> </a:t>
            </a:r>
            <a:r>
              <a:rPr lang="en-US" u="sng" dirty="0" err="1"/>
              <a:t>động</a:t>
            </a:r>
            <a:r>
              <a:rPr lang="en-US" u="sng" dirty="0"/>
              <a:t>.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AA9A5A-AE92-45D6-9D94-B968A9BE0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2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1A958-55BF-8E47-92D5-D2D415A6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867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0024DB-1151-ED43-8AEC-2FA08E40B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7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83BED5-2D9A-E04B-9B9C-8598655E10AE}"/>
              </a:ext>
            </a:extLst>
          </p:cNvPr>
          <p:cNvSpPr txBox="1"/>
          <p:nvPr/>
        </p:nvSpPr>
        <p:spPr>
          <a:xfrm>
            <a:off x="3954162" y="586153"/>
            <a:ext cx="473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TẬP ĐỌC NHẠC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5D594-5922-1540-8279-E7AA8F89CB1D}"/>
              </a:ext>
            </a:extLst>
          </p:cNvPr>
          <p:cNvSpPr txBox="1"/>
          <p:nvPr/>
        </p:nvSpPr>
        <p:spPr>
          <a:xfrm>
            <a:off x="4744994" y="1247787"/>
            <a:ext cx="366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TĐN </a:t>
            </a:r>
            <a:r>
              <a:rPr lang="en-US" sz="2000" dirty="0" err="1"/>
              <a:t>Số</a:t>
            </a:r>
            <a:r>
              <a:rPr lang="en-US" sz="2000" dirty="0"/>
              <a:t> 1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vui</a:t>
            </a:r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chơi</a:t>
            </a:r>
            <a:endParaRPr lang="en-US" sz="24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671FB-BB83-CB49-AF1B-969D345B8671}"/>
              </a:ext>
            </a:extLst>
          </p:cNvPr>
          <p:cNvSpPr txBox="1"/>
          <p:nvPr/>
        </p:nvSpPr>
        <p:spPr>
          <a:xfrm>
            <a:off x="976183" y="1890584"/>
            <a:ext cx="1010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</a:t>
            </a:r>
            <a:r>
              <a:rPr lang="en-US" i="1" dirty="0" err="1">
                <a:solidFill>
                  <a:srgbClr val="00B0F0"/>
                </a:solidFill>
              </a:rPr>
              <a:t>Phần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luyện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tập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cao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độ</a:t>
            </a:r>
            <a:r>
              <a:rPr lang="en-US" i="1" dirty="0">
                <a:solidFill>
                  <a:srgbClr val="00B0F0"/>
                </a:solidFill>
              </a:rPr>
              <a:t>: </a:t>
            </a:r>
            <a:r>
              <a:rPr lang="en-US" i="1" dirty="0" err="1">
                <a:solidFill>
                  <a:srgbClr val="00B0F0"/>
                </a:solidFill>
              </a:rPr>
              <a:t>Các</a:t>
            </a:r>
            <a:r>
              <a:rPr lang="en-US" i="1" dirty="0">
                <a:solidFill>
                  <a:srgbClr val="00B0F0"/>
                </a:solidFill>
              </a:rPr>
              <a:t> con </a:t>
            </a:r>
            <a:r>
              <a:rPr lang="en-US" i="1" dirty="0" err="1">
                <a:solidFill>
                  <a:srgbClr val="00B0F0"/>
                </a:solidFill>
              </a:rPr>
              <a:t>có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thể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luyện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theo</a:t>
            </a:r>
            <a:r>
              <a:rPr lang="en-US" i="1" dirty="0">
                <a:solidFill>
                  <a:srgbClr val="00B0F0"/>
                </a:solidFill>
              </a:rPr>
              <a:t> SGK </a:t>
            </a:r>
            <a:r>
              <a:rPr lang="en-US" i="1" dirty="0" err="1">
                <a:solidFill>
                  <a:srgbClr val="00B0F0"/>
                </a:solidFill>
              </a:rPr>
              <a:t>hoặc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nếu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đã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luyện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theo</a:t>
            </a:r>
            <a:r>
              <a:rPr lang="en-US" i="1" dirty="0">
                <a:solidFill>
                  <a:srgbClr val="00B0F0"/>
                </a:solidFill>
              </a:rPr>
              <a:t> thang </a:t>
            </a:r>
            <a:r>
              <a:rPr lang="en-US" i="1" dirty="0" err="1">
                <a:solidFill>
                  <a:srgbClr val="00B0F0"/>
                </a:solidFill>
              </a:rPr>
              <a:t>âm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Đô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trưởng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ở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đầu</a:t>
            </a:r>
            <a:r>
              <a:rPr lang="en-US" i="1" dirty="0">
                <a:solidFill>
                  <a:srgbClr val="00B0F0"/>
                </a:solidFill>
              </a:rPr>
              <a:t> clip </a:t>
            </a:r>
            <a:r>
              <a:rPr lang="en-US" i="1" dirty="0" err="1">
                <a:solidFill>
                  <a:srgbClr val="00B0F0"/>
                </a:solidFill>
              </a:rPr>
              <a:t>thì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các</a:t>
            </a:r>
            <a:r>
              <a:rPr lang="en-US" i="1" dirty="0">
                <a:solidFill>
                  <a:srgbClr val="00B0F0"/>
                </a:solidFill>
              </a:rPr>
              <a:t> con </a:t>
            </a:r>
            <a:r>
              <a:rPr lang="en-US" i="1" dirty="0" err="1">
                <a:solidFill>
                  <a:srgbClr val="00B0F0"/>
                </a:solidFill>
              </a:rPr>
              <a:t>sẽ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vào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tập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đọc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nhạc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luôn</a:t>
            </a:r>
            <a:r>
              <a:rPr lang="en-US" i="1" dirty="0">
                <a:solidFill>
                  <a:srgbClr val="00B0F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160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F560-05A1-F541-B0C8-85047D72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B13CCB-ACFD-BD47-82DA-F0EA6800C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5380"/>
            <a:ext cx="12192000" cy="6923380"/>
          </a:xfrm>
        </p:spPr>
      </p:pic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20F46768-D602-6646-AAFC-2D0A5EAD836E}"/>
              </a:ext>
            </a:extLst>
          </p:cNvPr>
          <p:cNvSpPr/>
          <p:nvPr/>
        </p:nvSpPr>
        <p:spPr>
          <a:xfrm>
            <a:off x="4186989" y="1690688"/>
            <a:ext cx="3818021" cy="7316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tâp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33201-8AED-2545-9395-75A8A33F62AF}"/>
              </a:ext>
            </a:extLst>
          </p:cNvPr>
          <p:cNvSpPr txBox="1"/>
          <p:nvPr/>
        </p:nvSpPr>
        <p:spPr>
          <a:xfrm>
            <a:off x="3015914" y="2681317"/>
            <a:ext cx="62564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900B7"/>
                </a:solidFill>
              </a:rPr>
              <a:t>*</a:t>
            </a:r>
            <a:r>
              <a:rPr lang="en-US" i="1" dirty="0" err="1">
                <a:solidFill>
                  <a:srgbClr val="C900B7"/>
                </a:solidFill>
              </a:rPr>
              <a:t>Các</a:t>
            </a:r>
            <a:r>
              <a:rPr lang="en-US" i="1" dirty="0">
                <a:solidFill>
                  <a:srgbClr val="C900B7"/>
                </a:solidFill>
              </a:rPr>
              <a:t> con </a:t>
            </a:r>
            <a:r>
              <a:rPr lang="en-US" i="1" dirty="0" err="1">
                <a:solidFill>
                  <a:srgbClr val="C900B7"/>
                </a:solidFill>
              </a:rPr>
              <a:t>tiếp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tục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học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thuộc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bài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hát</a:t>
            </a:r>
            <a:r>
              <a:rPr lang="en-US" i="1" dirty="0">
                <a:solidFill>
                  <a:srgbClr val="C900B7"/>
                </a:solidFill>
              </a:rPr>
              <a:t> “</a:t>
            </a:r>
            <a:r>
              <a:rPr lang="en-US" i="1" dirty="0" err="1">
                <a:solidFill>
                  <a:srgbClr val="C900B7"/>
                </a:solidFill>
              </a:rPr>
              <a:t>Reo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vang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bình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minh</a:t>
            </a:r>
            <a:r>
              <a:rPr lang="en-US" i="1" dirty="0">
                <a:solidFill>
                  <a:srgbClr val="C900B7"/>
                </a:solidFill>
              </a:rPr>
              <a:t>, </a:t>
            </a:r>
            <a:r>
              <a:rPr lang="en-US" i="1" dirty="0" err="1">
                <a:solidFill>
                  <a:srgbClr val="C900B7"/>
                </a:solidFill>
              </a:rPr>
              <a:t>kết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hợp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cùng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động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tác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gõ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bàn</a:t>
            </a:r>
            <a:r>
              <a:rPr lang="en-US" i="1" dirty="0">
                <a:solidFill>
                  <a:srgbClr val="C900B7"/>
                </a:solidFill>
              </a:rPr>
              <a:t> – </a:t>
            </a:r>
            <a:r>
              <a:rPr lang="en-US" i="1" dirty="0" err="1">
                <a:solidFill>
                  <a:srgbClr val="C900B7"/>
                </a:solidFill>
              </a:rPr>
              <a:t>vỗ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vai</a:t>
            </a:r>
            <a:r>
              <a:rPr lang="en-US" i="1" dirty="0">
                <a:solidFill>
                  <a:srgbClr val="C900B7"/>
                </a:solidFill>
              </a:rPr>
              <a:t>.</a:t>
            </a:r>
          </a:p>
          <a:p>
            <a:r>
              <a:rPr lang="en-US" i="1" dirty="0">
                <a:solidFill>
                  <a:srgbClr val="C900B7"/>
                </a:solidFill>
              </a:rPr>
              <a:t>*</a:t>
            </a:r>
            <a:r>
              <a:rPr lang="en-US" i="1" dirty="0" err="1">
                <a:solidFill>
                  <a:srgbClr val="C900B7"/>
                </a:solidFill>
              </a:rPr>
              <a:t>Nhớ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để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ý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vỗ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theo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nhịp</a:t>
            </a:r>
            <a:r>
              <a:rPr lang="en-US" i="1" dirty="0">
                <a:solidFill>
                  <a:srgbClr val="C900B7"/>
                </a:solidFill>
              </a:rPr>
              <a:t> 2/4 – </a:t>
            </a:r>
            <a:r>
              <a:rPr lang="en-US" i="1" dirty="0" err="1">
                <a:solidFill>
                  <a:srgbClr val="C900B7"/>
                </a:solidFill>
              </a:rPr>
              <a:t>Phách</a:t>
            </a:r>
            <a:r>
              <a:rPr lang="en-US" i="1" dirty="0">
                <a:solidFill>
                  <a:srgbClr val="C900B7"/>
                </a:solidFill>
              </a:rPr>
              <a:t> 1 </a:t>
            </a:r>
            <a:r>
              <a:rPr lang="en-US" i="1" dirty="0" err="1">
                <a:solidFill>
                  <a:srgbClr val="C900B7"/>
                </a:solidFill>
              </a:rPr>
              <a:t>vỗ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mạnh</a:t>
            </a:r>
            <a:r>
              <a:rPr lang="en-US" i="1" dirty="0">
                <a:solidFill>
                  <a:srgbClr val="C900B7"/>
                </a:solidFill>
              </a:rPr>
              <a:t>, </a:t>
            </a:r>
            <a:r>
              <a:rPr lang="en-US" i="1" dirty="0" err="1">
                <a:solidFill>
                  <a:srgbClr val="C900B7"/>
                </a:solidFill>
              </a:rPr>
              <a:t>phách</a:t>
            </a:r>
            <a:r>
              <a:rPr lang="en-US" i="1" dirty="0">
                <a:solidFill>
                  <a:srgbClr val="C900B7"/>
                </a:solidFill>
              </a:rPr>
              <a:t> 2 </a:t>
            </a:r>
            <a:r>
              <a:rPr lang="en-US" i="1" dirty="0" err="1">
                <a:solidFill>
                  <a:srgbClr val="C900B7"/>
                </a:solidFill>
              </a:rPr>
              <a:t>vỗ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nhẹ</a:t>
            </a:r>
            <a:endParaRPr lang="en-US" i="1" dirty="0">
              <a:solidFill>
                <a:srgbClr val="C900B7"/>
              </a:solidFill>
            </a:endParaRPr>
          </a:p>
          <a:p>
            <a:r>
              <a:rPr lang="en-US" i="1" dirty="0">
                <a:solidFill>
                  <a:srgbClr val="C900B7"/>
                </a:solidFill>
              </a:rPr>
              <a:t>*</a:t>
            </a:r>
            <a:r>
              <a:rPr lang="en-US" i="1" dirty="0" err="1">
                <a:solidFill>
                  <a:srgbClr val="C900B7"/>
                </a:solidFill>
              </a:rPr>
              <a:t>Các</a:t>
            </a:r>
            <a:r>
              <a:rPr lang="en-US" i="1" dirty="0">
                <a:solidFill>
                  <a:srgbClr val="C900B7"/>
                </a:solidFill>
              </a:rPr>
              <a:t> con </a:t>
            </a:r>
            <a:r>
              <a:rPr lang="en-US" i="1" dirty="0" err="1">
                <a:solidFill>
                  <a:srgbClr val="C900B7"/>
                </a:solidFill>
              </a:rPr>
              <a:t>học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tập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hát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thật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tốt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bài</a:t>
            </a:r>
            <a:r>
              <a:rPr lang="en-US" i="1" dirty="0">
                <a:solidFill>
                  <a:srgbClr val="C900B7"/>
                </a:solidFill>
              </a:rPr>
              <a:t> TĐN </a:t>
            </a:r>
            <a:r>
              <a:rPr lang="en-US" i="1" dirty="0" err="1">
                <a:solidFill>
                  <a:srgbClr val="C900B7"/>
                </a:solidFill>
              </a:rPr>
              <a:t>số</a:t>
            </a:r>
            <a:r>
              <a:rPr lang="en-US" i="1" dirty="0">
                <a:solidFill>
                  <a:srgbClr val="C900B7"/>
                </a:solidFill>
              </a:rPr>
              <a:t> 1, </a:t>
            </a:r>
            <a:r>
              <a:rPr lang="en-US" i="1" dirty="0" err="1">
                <a:solidFill>
                  <a:srgbClr val="C900B7"/>
                </a:solidFill>
              </a:rPr>
              <a:t>kết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hợp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vỗ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tay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theo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nhịp</a:t>
            </a:r>
            <a:r>
              <a:rPr lang="en-US" i="1" dirty="0">
                <a:solidFill>
                  <a:srgbClr val="C900B7"/>
                </a:solidFill>
              </a:rPr>
              <a:t> 2/4 </a:t>
            </a:r>
          </a:p>
          <a:p>
            <a:r>
              <a:rPr lang="en-US" i="1" dirty="0">
                <a:solidFill>
                  <a:srgbClr val="C900B7"/>
                </a:solidFill>
              </a:rPr>
              <a:t>*</a:t>
            </a:r>
            <a:r>
              <a:rPr lang="en-US" i="1" dirty="0" err="1">
                <a:solidFill>
                  <a:srgbClr val="C900B7"/>
                </a:solidFill>
              </a:rPr>
              <a:t>Tập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chép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bài</a:t>
            </a:r>
            <a:r>
              <a:rPr lang="en-US" i="1" dirty="0">
                <a:solidFill>
                  <a:srgbClr val="C900B7"/>
                </a:solidFill>
              </a:rPr>
              <a:t> TĐN </a:t>
            </a:r>
            <a:r>
              <a:rPr lang="en-US" i="1" dirty="0" err="1">
                <a:solidFill>
                  <a:srgbClr val="C900B7"/>
                </a:solidFill>
              </a:rPr>
              <a:t>số</a:t>
            </a:r>
            <a:r>
              <a:rPr lang="en-US" i="1" dirty="0">
                <a:solidFill>
                  <a:srgbClr val="C900B7"/>
                </a:solidFill>
              </a:rPr>
              <a:t> 1 </a:t>
            </a:r>
            <a:r>
              <a:rPr lang="en-US" i="1" dirty="0" err="1">
                <a:solidFill>
                  <a:srgbClr val="C900B7"/>
                </a:solidFill>
              </a:rPr>
              <a:t>trên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khuông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nhạc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của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vở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chép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nhạc</a:t>
            </a:r>
            <a:r>
              <a:rPr lang="en-US" i="1" dirty="0">
                <a:solidFill>
                  <a:srgbClr val="C900B7"/>
                </a:solidFill>
              </a:rPr>
              <a:t> (</a:t>
            </a:r>
            <a:r>
              <a:rPr lang="en-US" i="1" dirty="0" err="1">
                <a:solidFill>
                  <a:srgbClr val="C900B7"/>
                </a:solidFill>
              </a:rPr>
              <a:t>không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bắt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buộc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nếu</a:t>
            </a:r>
            <a:r>
              <a:rPr lang="en-US" i="1" dirty="0">
                <a:solidFill>
                  <a:srgbClr val="C900B7"/>
                </a:solidFill>
              </a:rPr>
              <a:t> con </a:t>
            </a:r>
            <a:r>
              <a:rPr lang="en-US" i="1" dirty="0" err="1">
                <a:solidFill>
                  <a:srgbClr val="C900B7"/>
                </a:solidFill>
              </a:rPr>
              <a:t>chưa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có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vở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chép</a:t>
            </a:r>
            <a:r>
              <a:rPr lang="en-US" i="1" dirty="0">
                <a:solidFill>
                  <a:srgbClr val="C900B7"/>
                </a:solidFill>
              </a:rPr>
              <a:t> </a:t>
            </a:r>
            <a:r>
              <a:rPr lang="en-US" i="1" dirty="0" err="1">
                <a:solidFill>
                  <a:srgbClr val="C900B7"/>
                </a:solidFill>
              </a:rPr>
              <a:t>nhạc</a:t>
            </a:r>
            <a:r>
              <a:rPr lang="en-US" i="1" dirty="0">
                <a:solidFill>
                  <a:srgbClr val="C900B7"/>
                </a:solidFill>
              </a:rPr>
              <a:t>)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60EB992A-810E-BB47-8F05-0C2A83843800}"/>
              </a:ext>
            </a:extLst>
          </p:cNvPr>
          <p:cNvSpPr/>
          <p:nvPr/>
        </p:nvSpPr>
        <p:spPr>
          <a:xfrm>
            <a:off x="3609473" y="4822651"/>
            <a:ext cx="5069305" cy="545432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Chúc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học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tập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vui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vẻ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hiệu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quả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0260470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26DD-5C74-8044-825C-FEFF9B45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4AA6FF-947F-CE4B-81D1-CE3FC2625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2" t="1404" r="132" b="6198"/>
          <a:stretch/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028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6EA3-DF5F-8D46-A8D2-32304E09D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36DAD-7319-7746-B6FA-E9202E20A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F535A-A826-A243-AFB5-23F840495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898"/>
            <a:ext cx="12192000" cy="6915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6B599-415C-6444-8FE3-F3176F1777CA}"/>
              </a:ext>
            </a:extLst>
          </p:cNvPr>
          <p:cNvSpPr txBox="1"/>
          <p:nvPr/>
        </p:nvSpPr>
        <p:spPr>
          <a:xfrm>
            <a:off x="2735245" y="1808331"/>
            <a:ext cx="6138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American Typewriter" panose="02090604020004020304" pitchFamily="18" charset="77"/>
                <a:ea typeface="Ayuthaya" pitchFamily="2" charset="-34"/>
                <a:cs typeface="Ayuthaya" pitchFamily="2" charset="-34"/>
              </a:rPr>
              <a:t>ÂM NHẠC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B3916-5C0E-6C4D-A051-20E50A5B0E89}"/>
              </a:ext>
            </a:extLst>
          </p:cNvPr>
          <p:cNvSpPr txBox="1"/>
          <p:nvPr/>
        </p:nvSpPr>
        <p:spPr>
          <a:xfrm>
            <a:off x="1893456" y="3056268"/>
            <a:ext cx="74629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1: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Chào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ngày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mới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American Typewriter" panose="02090604020004020304" pitchFamily="18" charset="77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Ôn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hát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Reo</a:t>
            </a:r>
            <a:r>
              <a:rPr lang="en-US" sz="24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vang</a:t>
            </a:r>
            <a:r>
              <a:rPr lang="en-US" sz="24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bình</a:t>
            </a:r>
            <a:r>
              <a:rPr lang="en-US" sz="24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minh</a:t>
            </a:r>
            <a:endParaRPr lang="en-US" sz="2400" dirty="0">
              <a:solidFill>
                <a:srgbClr val="FFFF00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Nhạc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và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lời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: </a:t>
            </a:r>
            <a:r>
              <a:rPr lang="en-US" dirty="0" err="1">
                <a:solidFill>
                  <a:srgbClr val="92D050"/>
                </a:solidFill>
                <a:latin typeface="American Typewriter" panose="02090604020004020304" pitchFamily="18" charset="77"/>
              </a:rPr>
              <a:t>Lưu</a:t>
            </a:r>
            <a:r>
              <a:rPr lang="en-US" dirty="0">
                <a:solidFill>
                  <a:srgbClr val="92D050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American Typewriter" panose="02090604020004020304" pitchFamily="18" charset="77"/>
              </a:rPr>
              <a:t>Hữu</a:t>
            </a:r>
            <a:r>
              <a:rPr lang="en-US" dirty="0">
                <a:solidFill>
                  <a:srgbClr val="92D050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American Typewriter" panose="02090604020004020304" pitchFamily="18" charset="77"/>
              </a:rPr>
              <a:t>Phước</a:t>
            </a:r>
            <a:r>
              <a:rPr lang="en-US" dirty="0">
                <a:solidFill>
                  <a:srgbClr val="92D050"/>
                </a:solidFill>
                <a:latin typeface="American Typewriter" panose="02090604020004020304" pitchFamily="18" charset="77"/>
              </a:rPr>
              <a:t>)</a:t>
            </a:r>
          </a:p>
          <a:p>
            <a:r>
              <a:rPr lang="en-US" dirty="0">
                <a:solidFill>
                  <a:srgbClr val="92D050"/>
                </a:solidFill>
                <a:latin typeface="American Typewriter" panose="02090604020004020304" pitchFamily="18" charset="77"/>
              </a:rPr>
              <a:t>                    </a:t>
            </a:r>
            <a:r>
              <a:rPr lang="en-US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nhạc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: </a:t>
            </a:r>
            <a:r>
              <a:rPr lang="en-US" sz="24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TĐN </a:t>
            </a:r>
            <a:r>
              <a:rPr lang="en-US" sz="24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số</a:t>
            </a:r>
            <a:r>
              <a:rPr lang="en-US" sz="24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A5BD2-D549-E04A-A8E3-FD5E0E68FD01}"/>
              </a:ext>
            </a:extLst>
          </p:cNvPr>
          <p:cNvSpPr txBox="1"/>
          <p:nvPr/>
        </p:nvSpPr>
        <p:spPr>
          <a:xfrm>
            <a:off x="3731491" y="5349875"/>
            <a:ext cx="3998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Giáo</a:t>
            </a:r>
            <a:r>
              <a:rPr lang="en-US" sz="2000" i="1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viên</a:t>
            </a:r>
            <a:r>
              <a:rPr lang="en-US" sz="2000" i="1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: </a:t>
            </a:r>
            <a:r>
              <a:rPr lang="vi-VN" sz="2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l Tarikh" pitchFamily="2" charset="-78"/>
                <a:cs typeface="Al Tarikh" pitchFamily="2" charset="-78"/>
              </a:rPr>
              <a:t>Nguyễn</a:t>
            </a: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l Tarikh" pitchFamily="2" charset="-78"/>
                <a:cs typeface="Al Tarikh" pitchFamily="2" charset="-78"/>
              </a:rPr>
              <a:t> Thu </a:t>
            </a:r>
            <a:r>
              <a:rPr lang="en-US" sz="20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l Tarikh" pitchFamily="2" charset="-78"/>
                <a:cs typeface="Al Tarikh" pitchFamily="2" charset="-78"/>
              </a:rPr>
              <a:t>Giang</a:t>
            </a:r>
            <a:endParaRPr lang="en-US" sz="2000" i="1" dirty="0">
              <a:solidFill>
                <a:schemeClr val="accent4">
                  <a:lumMod val="40000"/>
                  <a:lumOff val="60000"/>
                </a:schemeClr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70D41-74E3-A843-B487-B9727BC99DDE}"/>
              </a:ext>
            </a:extLst>
          </p:cNvPr>
          <p:cNvSpPr txBox="1"/>
          <p:nvPr/>
        </p:nvSpPr>
        <p:spPr>
          <a:xfrm>
            <a:off x="3239811" y="1200090"/>
            <a:ext cx="5376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Vũ Xuân Thiều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3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9D0-B3E5-A24A-86EC-67FFA781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44BDA9-887A-8A4A-AB13-B3C04933B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0957"/>
            <a:ext cx="12192000" cy="688002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305E5B-585A-3447-9BDD-DAA3355F6B80}"/>
              </a:ext>
            </a:extLst>
          </p:cNvPr>
          <p:cNvSpPr txBox="1"/>
          <p:nvPr/>
        </p:nvSpPr>
        <p:spPr>
          <a:xfrm>
            <a:off x="3546390" y="365125"/>
            <a:ext cx="582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Nhạc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sĩ</a:t>
            </a:r>
            <a:r>
              <a:rPr lang="en-US" sz="4000" dirty="0">
                <a:solidFill>
                  <a:srgbClr val="FFFF00"/>
                </a:solidFill>
              </a:rPr>
              <a:t> : </a:t>
            </a:r>
            <a:r>
              <a:rPr lang="en-US" sz="4000" dirty="0" err="1">
                <a:solidFill>
                  <a:srgbClr val="FFFF00"/>
                </a:solidFill>
              </a:rPr>
              <a:t>Lưu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Hữu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Phước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E733B-8416-4B48-8557-2D4A6755E987}"/>
              </a:ext>
            </a:extLst>
          </p:cNvPr>
          <p:cNvSpPr txBox="1"/>
          <p:nvPr/>
        </p:nvSpPr>
        <p:spPr>
          <a:xfrm>
            <a:off x="688889" y="1073011"/>
            <a:ext cx="61814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dirty="0">
                <a:solidFill>
                  <a:srgbClr val="C00000"/>
                </a:solidFill>
              </a:rPr>
              <a:t>Tên thật:    Lưu Hữu Phước ( 1921 – 1989 )</a:t>
            </a:r>
          </a:p>
          <a:p>
            <a:r>
              <a:rPr lang="vi-VN" sz="1700" b="1" dirty="0">
                <a:solidFill>
                  <a:srgbClr val="C00000"/>
                </a:solidFill>
              </a:rPr>
              <a:t>Nơi sinh: Cần Thơ</a:t>
            </a:r>
          </a:p>
          <a:p>
            <a:r>
              <a:rPr lang="vi-VN" b="1" dirty="0">
                <a:solidFill>
                  <a:srgbClr val="C00000"/>
                </a:solidFill>
              </a:rPr>
              <a:t>Thể loại tiêu biểu: Hành khúc</a:t>
            </a:r>
          </a:p>
          <a:p>
            <a:endParaRPr lang="vi-VN" b="1" dirty="0"/>
          </a:p>
          <a:p>
            <a:r>
              <a:rPr lang="vi-VN" b="1" dirty="0"/>
              <a:t>*Ông là một trong những nhạc sĩ thế hệ đầu của giới nhạc sĩ Việt Nam với những sáng tác như : Con thỏ ngọc, Lên đàng, Tiếng gọi thanh niên,…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12AF6F25-2A94-7C48-A465-AECF4A4FEBC8}"/>
              </a:ext>
            </a:extLst>
          </p:cNvPr>
          <p:cNvSpPr/>
          <p:nvPr/>
        </p:nvSpPr>
        <p:spPr>
          <a:xfrm>
            <a:off x="838200" y="3429000"/>
            <a:ext cx="4462849" cy="235598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Và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đặc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biệt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là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bài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hát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“</a:t>
            </a:r>
            <a:r>
              <a:rPr lang="en-US" b="1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Reo</a:t>
            </a:r>
            <a:r>
              <a:rPr lang="en-US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vang</a:t>
            </a:r>
            <a:r>
              <a:rPr lang="en-US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bình</a:t>
            </a:r>
            <a:r>
              <a:rPr lang="en-US" b="1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minh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”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mà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ta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sẽ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khám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phá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hôm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nay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cũng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là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một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bài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hát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rất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nổi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bật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trong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sự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nghiệp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sáng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tác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của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ông</a:t>
            </a:r>
            <a:r>
              <a:rPr lang="en-US" dirty="0">
                <a:solidFill>
                  <a:schemeClr val="bg1"/>
                </a:solidFill>
                <a:latin typeface="American Typewriter" panose="02090604020004020304" pitchFamily="18" charset="77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7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BDCAE6-6AA6-5E4B-AA3D-5D10F3EDE603}"/>
              </a:ext>
            </a:extLst>
          </p:cNvPr>
          <p:cNvSpPr txBox="1"/>
          <p:nvPr/>
        </p:nvSpPr>
        <p:spPr>
          <a:xfrm>
            <a:off x="4195761" y="1127700"/>
            <a:ext cx="457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/>
                </a:solidFill>
              </a:rPr>
              <a:t>Các</a:t>
            </a:r>
            <a:r>
              <a:rPr lang="en-US" sz="3600" dirty="0">
                <a:solidFill>
                  <a:schemeClr val="accent1"/>
                </a:solidFill>
              </a:rPr>
              <a:t> con </a:t>
            </a:r>
            <a:r>
              <a:rPr lang="en-US" sz="3600" dirty="0" err="1">
                <a:solidFill>
                  <a:schemeClr val="accent1"/>
                </a:solidFill>
              </a:rPr>
              <a:t>nghe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hát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mẫu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5EE784B-6C37-9A45-957F-73F382E7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156B7098-AD89-924B-864A-FD79EC720DB3}"/>
              </a:ext>
            </a:extLst>
          </p:cNvPr>
          <p:cNvSpPr/>
          <p:nvPr/>
        </p:nvSpPr>
        <p:spPr>
          <a:xfrm>
            <a:off x="2817341" y="432486"/>
            <a:ext cx="7772400" cy="147045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con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nghe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hát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D4AB-2272-4A85-B46F-8EB225671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mẫu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7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7DBC-1711-3D4F-93F2-B9962CE3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giọng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thang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Trưởng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D5AEF0-1F63-BC46-BB6A-55AF8CC41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300" y="2572544"/>
            <a:ext cx="7137400" cy="2857500"/>
          </a:xfrm>
        </p:spPr>
      </p:pic>
    </p:spTree>
    <p:extLst>
      <p:ext uri="{BB962C8B-B14F-4D97-AF65-F5344CB8AC3E}">
        <p14:creationId xmlns:p14="http://schemas.microsoft.com/office/powerpoint/2010/main" val="186654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A01E-C7D1-5F4B-9CDB-2DA4671D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hoà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giọng</a:t>
            </a:r>
            <a:r>
              <a:rPr lang="en-US" dirty="0"/>
              <a:t> ca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Clip 3 </a:t>
            </a:r>
            <a:r>
              <a:rPr lang="en-US" dirty="0" err="1"/>
              <a:t>đến</a:t>
            </a:r>
            <a:r>
              <a:rPr lang="en-US" dirty="0"/>
              <a:t> 5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vỗ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C9175-5CFF-41E7-9E76-40726655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mẫu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4313-8C45-A543-A9A4-9AE98F5C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3 </a:t>
            </a:r>
            <a:r>
              <a:rPr lang="en-US" dirty="0" err="1"/>
              <a:t>đến</a:t>
            </a:r>
            <a:r>
              <a:rPr lang="en-US" u="sng" dirty="0"/>
              <a:t> 5 </a:t>
            </a:r>
            <a:r>
              <a:rPr lang="en-US" u="sng" dirty="0" err="1"/>
              <a:t>lần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2904E4-3EF9-4CBF-BAFE-2E85CFABE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beat</a:t>
            </a:r>
          </a:p>
        </p:txBody>
      </p:sp>
    </p:spTree>
    <p:extLst>
      <p:ext uri="{BB962C8B-B14F-4D97-AF65-F5344CB8AC3E}">
        <p14:creationId xmlns:p14="http://schemas.microsoft.com/office/powerpoint/2010/main" val="234478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6CFF-A915-7541-8DC7-6F06AB3B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973A8-75B8-0E40-BFE2-08A980A09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A9354B5C-9A45-9D4C-84FD-3996AB86B5F5}"/>
              </a:ext>
            </a:extLst>
          </p:cNvPr>
          <p:cNvSpPr/>
          <p:nvPr/>
        </p:nvSpPr>
        <p:spPr>
          <a:xfrm>
            <a:off x="3501081" y="2055813"/>
            <a:ext cx="5189838" cy="109975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: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vận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706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1388-BED8-574D-B89E-AD4AB32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D42A27-5E6F-3C42-8557-0A4C97E8D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416"/>
          <a:stretch/>
        </p:blipFill>
        <p:spPr>
          <a:xfrm>
            <a:off x="2693773" y="2891482"/>
            <a:ext cx="6488327" cy="1104900"/>
          </a:xfrm>
        </p:spPr>
      </p:pic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A56E2251-E0EA-9D40-8343-892392CD5181}"/>
              </a:ext>
            </a:extLst>
          </p:cNvPr>
          <p:cNvSpPr/>
          <p:nvPr/>
        </p:nvSpPr>
        <p:spPr>
          <a:xfrm>
            <a:off x="2384168" y="-15146"/>
            <a:ext cx="6969210" cy="158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vỗ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, </a:t>
            </a:r>
            <a:r>
              <a:rPr lang="en-US" sz="2800" dirty="0" err="1"/>
              <a:t>các</a:t>
            </a:r>
            <a:r>
              <a:rPr lang="en-US" sz="2800" dirty="0"/>
              <a:t> con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vỗ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phách</a:t>
            </a:r>
            <a:r>
              <a:rPr lang="en-US" sz="2800" dirty="0"/>
              <a:t> 1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vỗ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phách</a:t>
            </a:r>
            <a:r>
              <a:rPr lang="en-US" sz="2800" dirty="0"/>
              <a:t> 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AD2B9-72FD-C94F-899F-0FEF5302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773" y="4459137"/>
            <a:ext cx="6350000" cy="1104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68286A-3EFC-0641-B459-16844BE4C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239" y="3908662"/>
            <a:ext cx="472476" cy="472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1AC5C7-C900-494E-9425-29D276A7F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990" y="3908662"/>
            <a:ext cx="330964" cy="472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9C1967-2FC4-D145-B38C-3223B3C9C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804" y="3917263"/>
            <a:ext cx="330964" cy="472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E6DA2E-2F7F-A747-B65E-5E1401A78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049" y="3917263"/>
            <a:ext cx="330964" cy="472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6006B1-57C9-CF45-802C-A8CA37562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601" y="3933375"/>
            <a:ext cx="472476" cy="472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A3A471-7585-7648-A42C-CC0EFEB93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444" y="3917263"/>
            <a:ext cx="330964" cy="4724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D94ADA-B2CF-7E40-8E45-67694A0B5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871" y="5490327"/>
            <a:ext cx="330964" cy="4724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7AC1FD-F4C3-6348-A34F-5A20F73FA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947" y="5539754"/>
            <a:ext cx="472476" cy="4724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FC739A-7E39-D84A-A993-4620280B1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617" y="5490327"/>
            <a:ext cx="330964" cy="4724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D3FB81-92AC-EB45-A435-A4E0DB6DC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396" y="5527398"/>
            <a:ext cx="472476" cy="4724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385091-8481-AE4D-B1D0-CAEAB5322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567" y="5490327"/>
            <a:ext cx="330964" cy="4724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3E5DD7-C267-3947-9D22-2AF5F743E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634" y="5515041"/>
            <a:ext cx="472476" cy="4724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25859F-1C16-1D45-8010-76DA36BAB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583" y="5502683"/>
            <a:ext cx="330964" cy="4724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EF9090-7CDC-C844-BF07-164C81654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580" y="5552111"/>
            <a:ext cx="472476" cy="472476"/>
          </a:xfrm>
          <a:prstGeom prst="rect">
            <a:avLst/>
          </a:prstGeom>
        </p:spPr>
      </p:pic>
      <p:sp>
        <p:nvSpPr>
          <p:cNvPr id="25" name="Down Arrow 24">
            <a:extLst>
              <a:ext uri="{FF2B5EF4-FFF2-40B4-BE49-F238E27FC236}">
                <a16:creationId xmlns:a16="http://schemas.microsoft.com/office/drawing/2014/main" id="{B05A429E-9565-9A40-B8CA-3F6565467DFD}"/>
              </a:ext>
            </a:extLst>
          </p:cNvPr>
          <p:cNvSpPr/>
          <p:nvPr/>
        </p:nvSpPr>
        <p:spPr>
          <a:xfrm>
            <a:off x="3774990" y="2236573"/>
            <a:ext cx="506627" cy="654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vel 25">
            <a:extLst>
              <a:ext uri="{FF2B5EF4-FFF2-40B4-BE49-F238E27FC236}">
                <a16:creationId xmlns:a16="http://schemas.microsoft.com/office/drawing/2014/main" id="{65FC837F-0BD2-C94D-B91D-BDB44F585A46}"/>
              </a:ext>
            </a:extLst>
          </p:cNvPr>
          <p:cNvSpPr/>
          <p:nvPr/>
        </p:nvSpPr>
        <p:spPr>
          <a:xfrm>
            <a:off x="3458185" y="1690688"/>
            <a:ext cx="1363619" cy="5458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đà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2D6D97-D8F9-8F43-8387-B8C34A8B7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277" y="3945732"/>
            <a:ext cx="472476" cy="4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7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1|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̂N 5 Tuần 2" id="{25A48670-27E8-7C43-AB6A-2D44D6E16303}" vid="{63DAD227-96F7-AE4F-BF27-9969CD1DC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ÂN 5 Tuần 2</Template>
  <TotalTime>2</TotalTime>
  <Words>437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 Tarikh</vt:lpstr>
      <vt:lpstr>American Typewriter</vt:lpstr>
      <vt:lpstr>Apple Chancery</vt:lpstr>
      <vt:lpstr>Arial</vt:lpstr>
      <vt:lpstr>Ayuthaya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Luyện giọng theo thang âm Đô Trưởng</vt:lpstr>
      <vt:lpstr>Các con hát hoà vào giọng ca mẫu trong Clip 3 đến 5 lần kết hợp vỗ tay.</vt:lpstr>
      <vt:lpstr>Các con hát theo nhạc không lời 3 đến 5 lần</vt:lpstr>
      <vt:lpstr>PowerPoint Presentation</vt:lpstr>
      <vt:lpstr>PowerPoint Presentation</vt:lpstr>
      <vt:lpstr>PowerPoint Presentation</vt:lpstr>
      <vt:lpstr>Các con hát theo nhạc không lời 3 đến 5 lần kết hợp phần vận động.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 LOC</dc:creator>
  <cp:lastModifiedBy>TIEN LOC</cp:lastModifiedBy>
  <cp:revision>1</cp:revision>
  <dcterms:created xsi:type="dcterms:W3CDTF">2022-01-19T05:21:08Z</dcterms:created>
  <dcterms:modified xsi:type="dcterms:W3CDTF">2022-01-19T05:23:27Z</dcterms:modified>
</cp:coreProperties>
</file>