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8" r:id="rId2"/>
    <p:sldId id="256" r:id="rId3"/>
    <p:sldId id="257" r:id="rId4"/>
    <p:sldId id="259" r:id="rId5"/>
    <p:sldId id="260" r:id="rId6"/>
    <p:sldId id="269" r:id="rId7"/>
    <p:sldId id="261" r:id="rId8"/>
    <p:sldId id="267" r:id="rId9"/>
    <p:sldId id="265" r:id="rId10"/>
    <p:sldId id="266" r:id="rId11"/>
    <p:sldId id="268" r:id="rId12"/>
    <p:sldId id="270" r:id="rId13"/>
    <p:sldId id="271" r:id="rId14"/>
    <p:sldId id="272" r:id="rId15"/>
    <p:sldId id="283" r:id="rId16"/>
    <p:sldId id="273" r:id="rId17"/>
    <p:sldId id="276" r:id="rId18"/>
    <p:sldId id="275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66"/>
    <a:srgbClr val="3399FF"/>
    <a:srgbClr val="FF3300"/>
    <a:srgbClr val="FFCC99"/>
    <a:srgbClr val="66FFFF"/>
    <a:srgbClr val="000000"/>
    <a:srgbClr val="33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9532D-B96A-49B8-928A-5B22362B3B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914C1-F466-4BC7-837A-C733BA6789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2A5481-8977-473C-8244-E88F474705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BE51F-CF0E-4522-AD91-784EF6AA43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26D9FA-5469-41F8-9F35-5C32901FE0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B51A5-9EA3-49B4-AD3D-8D2A9C7573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832B5-ED11-45C7-BCA1-5C06CACA8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551AE0-7B93-4825-8E72-801241A457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754948-70FF-414D-84E4-65A2E2129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4887D9-7936-4B27-8011-821069F5E3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305815-2E13-4720-8D6E-65CD790F82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en-US" sz="2400"/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itchFamily="34" charset="0"/>
              </a:defRPr>
            </a:lvl1pPr>
          </a:lstStyle>
          <a:p>
            <a:fld id="{D363F2CA-9D1D-4E4B-8FDD-CE80DBA9838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1828800" y="4876800"/>
            <a:ext cx="533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Arial" pitchFamily="34" charset="0"/>
            </a:endParaRP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3200400" y="59436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Arial" pitchFamily="34" charset="0"/>
            </a:endParaRPr>
          </a:p>
        </p:txBody>
      </p:sp>
      <p:pic>
        <p:nvPicPr>
          <p:cNvPr id="3080" name="Picture 13"/>
          <p:cNvPicPr>
            <a:picLocks noChangeAspect="1" noChangeArrowheads="1"/>
          </p:cNvPicPr>
          <p:nvPr/>
        </p:nvPicPr>
        <p:blipFill rotWithShape="1">
          <a:blip r:embed="rId2"/>
          <a:srcRect t="70000"/>
          <a:stretch/>
        </p:blipFill>
        <p:spPr bwMode="auto">
          <a:xfrm>
            <a:off x="0" y="2819400"/>
            <a:ext cx="9144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2247900" y="29518"/>
            <a:ext cx="46482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KHOA HỌC</a:t>
            </a:r>
          </a:p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LỚP 4</a:t>
            </a:r>
          </a:p>
        </p:txBody>
      </p:sp>
      <p:sp>
        <p:nvSpPr>
          <p:cNvPr id="9237" name="WordArt 21"/>
          <p:cNvSpPr>
            <a:spLocks noChangeArrowheads="1" noChangeShapeType="1" noTextEdit="1"/>
          </p:cNvSpPr>
          <p:nvPr/>
        </p:nvSpPr>
        <p:spPr bwMode="auto">
          <a:xfrm>
            <a:off x="1905000" y="1828800"/>
            <a:ext cx="6781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NGUYÊN NHÂN LÀM NƯỚC BỊ Ô NHIỄM </a:t>
            </a:r>
            <a:endParaRPr lang="en-US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342900" y="1926432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Bài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26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7" grpId="0" animBg="1"/>
      <p:bldP spid="923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en-US" sz="2800">
                <a:solidFill>
                  <a:schemeClr val="tx2"/>
                </a:solidFill>
                <a:cs typeface="Times New Roman" panose="02020603050405020304" pitchFamily="18" charset="0"/>
              </a:rPr>
              <a:t>      Hình </a:t>
            </a:r>
            <a:r>
              <a:rPr lang="en-US" sz="2800">
                <a:solidFill>
                  <a:srgbClr val="FF6600"/>
                </a:solidFill>
                <a:cs typeface="Times New Roman" panose="02020603050405020304" pitchFamily="18" charset="0"/>
              </a:rPr>
              <a:t>1,4</a:t>
            </a:r>
            <a:r>
              <a:rPr lang="en-US" sz="2800">
                <a:solidFill>
                  <a:schemeClr val="tx2"/>
                </a:solidFill>
                <a:cs typeface="Times New Roman" panose="02020603050405020304" pitchFamily="18" charset="0"/>
              </a:rPr>
              <a:t> :nước sông, kênh rạch bị nhiễm bẩn do nước thải nhà máy và rác thải sinh hoạt hằng ngày.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0" y="15240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 sz="2800">
                <a:cs typeface="Times New Roman" panose="02020603050405020304" pitchFamily="18" charset="0"/>
              </a:rPr>
              <a:t>      Hình </a:t>
            </a:r>
            <a:r>
              <a:rPr lang="en-US" sz="2800">
                <a:solidFill>
                  <a:srgbClr val="FF6600"/>
                </a:solidFill>
                <a:cs typeface="Times New Roman" panose="02020603050405020304" pitchFamily="18" charset="0"/>
              </a:rPr>
              <a:t>2</a:t>
            </a:r>
            <a:r>
              <a:rPr lang="en-US" sz="2800">
                <a:cs typeface="Times New Roman" panose="02020603050405020304" pitchFamily="18" charset="0"/>
              </a:rPr>
              <a:t>   :nước máy bị nhiễm bẩn do ống nước bị vỡ.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0" y="2514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>
                <a:cs typeface="Times New Roman" panose="02020603050405020304" pitchFamily="18" charset="0"/>
              </a:rPr>
              <a:t>     </a:t>
            </a:r>
            <a:r>
              <a:rPr lang="en-US" sz="2800">
                <a:cs typeface="Times New Roman" panose="02020603050405020304" pitchFamily="18" charset="0"/>
              </a:rPr>
              <a:t>Hình </a:t>
            </a:r>
            <a:r>
              <a:rPr lang="en-US" sz="2800">
                <a:solidFill>
                  <a:srgbClr val="FF6600"/>
                </a:solidFill>
                <a:cs typeface="Times New Roman" panose="02020603050405020304" pitchFamily="18" charset="0"/>
              </a:rPr>
              <a:t>3   </a:t>
            </a:r>
            <a:r>
              <a:rPr lang="en-US" sz="2800">
                <a:cs typeface="Times New Roman" panose="02020603050405020304" pitchFamily="18" charset="0"/>
              </a:rPr>
              <a:t>: nước biển bị nhiễm bẩn do tràn dầu.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0" y="3429000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>
                <a:cs typeface="Times New Roman" panose="02020603050405020304" pitchFamily="18" charset="0"/>
              </a:rPr>
              <a:t>     </a:t>
            </a:r>
            <a:r>
              <a:rPr lang="en-US" sz="2800">
                <a:cs typeface="Times New Roman" panose="02020603050405020304" pitchFamily="18" charset="0"/>
              </a:rPr>
              <a:t>Hình </a:t>
            </a:r>
            <a:r>
              <a:rPr lang="en-US" sz="2800">
                <a:solidFill>
                  <a:srgbClr val="FF6600"/>
                </a:solidFill>
                <a:cs typeface="Times New Roman" panose="02020603050405020304" pitchFamily="18" charset="0"/>
              </a:rPr>
              <a:t>7, 8</a:t>
            </a:r>
            <a:r>
              <a:rPr lang="en-US" sz="2800">
                <a:cs typeface="Times New Roman" panose="02020603050405020304" pitchFamily="18" charset="0"/>
              </a:rPr>
              <a:t>: nước mưa bị nhiễm bẩn do khói bụi và khí thải của nhà máy.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0" y="4800600"/>
            <a:ext cx="91440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>
                <a:cs typeface="Times New Roman" panose="02020603050405020304" pitchFamily="18" charset="0"/>
              </a:rPr>
              <a:t>     </a:t>
            </a:r>
            <a:r>
              <a:rPr lang="en-US" sz="2800">
                <a:cs typeface="Times New Roman" panose="02020603050405020304" pitchFamily="18" charset="0"/>
              </a:rPr>
              <a:t>Hình </a:t>
            </a:r>
            <a:r>
              <a:rPr lang="en-US" sz="2800">
                <a:solidFill>
                  <a:srgbClr val="FF6600"/>
                </a:solidFill>
                <a:cs typeface="Times New Roman" panose="02020603050405020304" pitchFamily="18" charset="0"/>
              </a:rPr>
              <a:t>5, 6, 8</a:t>
            </a:r>
            <a:r>
              <a:rPr lang="en-US" sz="2800">
                <a:cs typeface="Times New Roman" panose="02020603050405020304" pitchFamily="18" charset="0"/>
              </a:rPr>
              <a:t>: nước ngầm bị nhiễm bẩn do phân bón thuốc trừ sâu, nước thải của nhà máy, rác thải sinh hoạt ngấm xuống lòng đất.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0" y="1828800"/>
            <a:ext cx="9144000" cy="3124200"/>
          </a:xfrm>
          <a:prstGeom prst="horizont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 err="1">
                <a:cs typeface="Times New Roman" panose="02020603050405020304" pitchFamily="18" charset="0"/>
              </a:rPr>
              <a:t>Nêu</a:t>
            </a:r>
            <a:r>
              <a:rPr lang="en-US" sz="4400" dirty="0"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cs typeface="Times New Roman" panose="02020603050405020304" pitchFamily="18" charset="0"/>
              </a:rPr>
              <a:t>nguyên</a:t>
            </a:r>
            <a:r>
              <a:rPr lang="en-US" sz="4400" dirty="0"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cs typeface="Times New Roman" panose="02020603050405020304" pitchFamily="18" charset="0"/>
              </a:rPr>
              <a:t>nhân</a:t>
            </a:r>
            <a:r>
              <a:rPr lang="en-US" sz="4400" dirty="0"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cs typeface="Times New Roman" panose="02020603050405020304" pitchFamily="18" charset="0"/>
              </a:rPr>
              <a:t>làm</a:t>
            </a:r>
            <a:r>
              <a:rPr lang="en-US" sz="4400" dirty="0">
                <a:cs typeface="Times New Roman" panose="02020603050405020304" pitchFamily="18" charset="0"/>
              </a:rPr>
              <a:t> ô </a:t>
            </a:r>
            <a:r>
              <a:rPr lang="en-US" sz="4400" dirty="0" err="1">
                <a:cs typeface="Times New Roman" panose="02020603050405020304" pitchFamily="18" charset="0"/>
              </a:rPr>
              <a:t>nhiễm</a:t>
            </a:r>
            <a:r>
              <a:rPr lang="en-US" sz="4400" dirty="0"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cs typeface="Times New Roman" panose="02020603050405020304" pitchFamily="18" charset="0"/>
              </a:rPr>
              <a:t>nguồn</a:t>
            </a:r>
            <a:r>
              <a:rPr lang="en-US" sz="4400" dirty="0"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dirty="0" err="1">
                <a:cs typeface="Times New Roman" panose="02020603050405020304" pitchFamily="18" charset="0"/>
              </a:rPr>
              <a:t>nước</a:t>
            </a:r>
            <a:r>
              <a:rPr lang="en-US" sz="4400" dirty="0">
                <a:cs typeface="Times New Roman" panose="02020603050405020304" pitchFamily="18" charset="0"/>
              </a:rPr>
              <a:t> ở </a:t>
            </a:r>
            <a:r>
              <a:rPr lang="en-US" sz="4400" dirty="0" err="1">
                <a:cs typeface="Times New Roman" panose="02020603050405020304" pitchFamily="18" charset="0"/>
              </a:rPr>
              <a:t>địa</a:t>
            </a:r>
            <a:r>
              <a:rPr lang="en-US" sz="4400" dirty="0"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cs typeface="Times New Roman" panose="02020603050405020304" pitchFamily="18" charset="0"/>
              </a:rPr>
              <a:t>phương</a:t>
            </a:r>
            <a:r>
              <a:rPr lang="en-US" sz="4400" dirty="0"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cs typeface="Times New Roman" panose="02020603050405020304" pitchFamily="18" charset="0"/>
              </a:rPr>
              <a:t>em</a:t>
            </a:r>
            <a:r>
              <a:rPr lang="en-US" sz="4400" dirty="0"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95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0"/>
            <a:ext cx="4648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52980" y="3657600"/>
            <a:ext cx="4648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-76200" y="1377235"/>
            <a:ext cx="7391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just">
              <a:defRPr/>
            </a:pP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   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nhân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ô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nhiễm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0" y="2061419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70C0"/>
                </a:solidFill>
                <a:cs typeface="Times New Roman" panose="02020603050405020304" pitchFamily="18" charset="0"/>
              </a:rPr>
              <a:t>- Xả rác, phân, nước thải bừa bãi; vỡ ống nước, lũ lụt,…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0" y="3124200"/>
            <a:ext cx="9144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>
                <a:solidFill>
                  <a:srgbClr val="0070C0"/>
                </a:solidFill>
                <a:cs typeface="Times New Roman" panose="02020603050405020304" pitchFamily="18" charset="0"/>
              </a:rPr>
              <a:t>- </a:t>
            </a:r>
            <a:r>
              <a:rPr lang="en-US">
                <a:solidFill>
                  <a:srgbClr val="0070C0"/>
                </a:solidFill>
                <a:cs typeface="Times New Roman" panose="02020603050405020304" pitchFamily="18" charset="0"/>
              </a:rPr>
              <a:t>Sử dụng phân hóa học, thuốc trừ sâu; nước thải của nhà máy không qua xử lí, xả thẳng vào sông, hồ,…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0" y="4403725"/>
            <a:ext cx="9144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70C0"/>
                </a:solidFill>
                <a:cs typeface="Times New Roman" panose="02020603050405020304" pitchFamily="18" charset="0"/>
              </a:rPr>
              <a:t>- Khói bụi khí thải từ nhà máy, xe cộ,…làm ô nhiễm không</a:t>
            </a:r>
            <a:r>
              <a:rPr lang="en-US" sz="360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en-US">
                <a:solidFill>
                  <a:srgbClr val="0070C0"/>
                </a:solidFill>
                <a:cs typeface="Times New Roman" panose="02020603050405020304" pitchFamily="18" charset="0"/>
              </a:rPr>
              <a:t>khí, ô nhiễm nước mưa.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0" y="5516563"/>
            <a:ext cx="9144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>
                <a:solidFill>
                  <a:srgbClr val="0070C0"/>
                </a:solidFill>
                <a:cs typeface="Times New Roman" panose="02020603050405020304" pitchFamily="18" charset="0"/>
              </a:rPr>
              <a:t>-</a:t>
            </a:r>
            <a:r>
              <a:rPr lang="en-US">
                <a:solidFill>
                  <a:srgbClr val="0070C0"/>
                </a:solidFill>
                <a:cs typeface="Times New Roman" panose="02020603050405020304" pitchFamily="18" charset="0"/>
              </a:rPr>
              <a:t>Vỡ đường ống dẫn dầu , tràn dầu,…làm ô nhiễm nước mưa.</a:t>
            </a:r>
          </a:p>
        </p:txBody>
      </p:sp>
      <p:sp>
        <p:nvSpPr>
          <p:cNvPr id="28687" name="AutoShape 15"/>
          <p:cNvSpPr>
            <a:spLocks noChangeArrowheads="1"/>
          </p:cNvSpPr>
          <p:nvPr/>
        </p:nvSpPr>
        <p:spPr bwMode="auto">
          <a:xfrm>
            <a:off x="2209800" y="-8731"/>
            <a:ext cx="4572000" cy="1270000"/>
          </a:xfrm>
          <a:prstGeom prst="star5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just">
              <a:defRPr/>
            </a:pPr>
            <a:r>
              <a:rPr lang="en-US" sz="36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Kết luận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/>
      <p:bldP spid="28680" grpId="0"/>
      <p:bldP spid="28681" grpId="0"/>
      <p:bldP spid="2868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1988" name="Picture 4" descr="nnnb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1371600" y="1524000"/>
            <a:ext cx="6705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800" u="sng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  <a:p>
            <a:pPr algn="ctr" eaLnBrk="1" hangingPunct="1">
              <a:defRPr/>
            </a:pPr>
            <a:endParaRPr lang="en-US" sz="2800">
              <a:solidFill>
                <a:srgbClr val="FF0000"/>
              </a:solidFill>
              <a:latin typeface="Arial"/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3429000" y="17526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FF0000"/>
                </a:solidFill>
                <a:latin typeface="Arial" pitchFamily="34" charset="0"/>
              </a:rPr>
              <a:t>Hoạt động 2:</a:t>
            </a:r>
          </a:p>
        </p:txBody>
      </p:sp>
      <p:sp>
        <p:nvSpPr>
          <p:cNvPr id="41993" name="WordArt 9"/>
          <p:cNvSpPr>
            <a:spLocks noChangeArrowheads="1" noChangeShapeType="1" noTextEdit="1"/>
          </p:cNvSpPr>
          <p:nvPr/>
        </p:nvSpPr>
        <p:spPr bwMode="auto">
          <a:xfrm>
            <a:off x="1524000" y="2590800"/>
            <a:ext cx="6172200" cy="1536700"/>
          </a:xfrm>
          <a:prstGeom prst="rect">
            <a:avLst/>
          </a:prstGeom>
        </p:spPr>
        <p:txBody>
          <a:bodyPr wrap="none" fromWordArt="1">
            <a:prstTxWarp prst="textChevronInverted">
              <a:avLst>
                <a:gd name="adj" fmla="val 75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Arial"/>
                <a:cs typeface="Arial"/>
              </a:rPr>
              <a:t>Thảo luận về tác hại của sự ô nhiễm nước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 build="allAtOnce"/>
      <p:bldP spid="4199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1447800" y="457200"/>
            <a:ext cx="556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0"/>
            <a:ext cx="8610600" cy="6324600"/>
          </a:xfrm>
          <a:prstGeom prst="irregularSeal2">
            <a:avLst/>
          </a:prstGeom>
          <a:gradFill rotWithShape="1">
            <a:gsLst>
              <a:gs pos="0">
                <a:srgbClr val="FFCC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70C0"/>
                </a:solidFill>
                <a:cs typeface="Times New Roman" panose="02020603050405020304" pitchFamily="18" charset="0"/>
              </a:rPr>
              <a:t>Điều gì sẽ xảy ra đối với sức khỏe</a:t>
            </a:r>
          </a:p>
          <a:p>
            <a:pPr algn="ctr"/>
            <a:r>
              <a:rPr lang="en-US">
                <a:solidFill>
                  <a:srgbClr val="0070C0"/>
                </a:solidFill>
                <a:cs typeface="Times New Roman" panose="02020603050405020304" pitchFamily="18" charset="0"/>
              </a:rPr>
              <a:t> con người </a:t>
            </a:r>
          </a:p>
          <a:p>
            <a:pPr algn="ctr"/>
            <a:r>
              <a:rPr lang="en-US">
                <a:solidFill>
                  <a:srgbClr val="0070C0"/>
                </a:solidFill>
                <a:cs typeface="Times New Roman" panose="02020603050405020304" pitchFamily="18" charset="0"/>
              </a:rPr>
              <a:t>khi ô nhiễm nguồn nước?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28600" y="2819400"/>
            <a:ext cx="1524000" cy="609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cs typeface="Times New Roman" panose="02020603050405020304" pitchFamily="18" charset="0"/>
              </a:rPr>
              <a:t>Sinh sống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209800" y="2794000"/>
            <a:ext cx="2133600" cy="685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cs typeface="Times New Roman" panose="02020603050405020304" pitchFamily="18" charset="0"/>
              </a:rPr>
              <a:t>Phát triển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724400" y="2743200"/>
            <a:ext cx="4191000" cy="1752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cs typeface="Times New Roman" panose="02020603050405020304" pitchFamily="18" charset="0"/>
              </a:rPr>
              <a:t>Lan truyền các loại bệnh dịch</a:t>
            </a:r>
          </a:p>
          <a:p>
            <a:pPr algn="ctr"/>
            <a:r>
              <a:rPr lang="en-US" sz="2800">
                <a:cs typeface="Times New Roman" panose="02020603050405020304" pitchFamily="18" charset="0"/>
              </a:rPr>
              <a:t>như tả, lị, thương hàn,</a:t>
            </a:r>
          </a:p>
          <a:p>
            <a:pPr algn="ctr"/>
            <a:r>
              <a:rPr lang="en-US" sz="2800">
                <a:cs typeface="Times New Roman" panose="02020603050405020304" pitchFamily="18" charset="0"/>
              </a:rPr>
              <a:t>tiêu chảy, bại liệt, viêm gan, </a:t>
            </a:r>
          </a:p>
          <a:p>
            <a:pPr algn="ctr"/>
            <a:r>
              <a:rPr lang="en-US" sz="2800">
                <a:cs typeface="Times New Roman" panose="02020603050405020304" pitchFamily="18" charset="0"/>
              </a:rPr>
              <a:t>mắt hột,…</a:t>
            </a: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1066800" y="533400"/>
            <a:ext cx="6934200" cy="1143000"/>
          </a:xfrm>
          <a:prstGeom prst="flowChartTerminator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cs typeface="Times New Roman" panose="02020603050405020304" pitchFamily="18" charset="0"/>
              </a:rPr>
              <a:t>Nguồn nước bị ô nhiễm là nơi các vi sinh vật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>
            <a:off x="838200" y="1676400"/>
            <a:ext cx="1905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3600">
              <a:cs typeface="Times New Roman" panose="02020603050405020304" pitchFamily="18" charset="0"/>
            </a:endParaRP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flipH="1">
            <a:off x="3505200" y="1676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3600">
              <a:cs typeface="Times New Roman" panose="02020603050405020304" pitchFamily="18" charset="0"/>
            </a:endParaRP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4800600" y="16764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36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823" name="Group 79"/>
          <p:cNvGraphicFramePr>
            <a:graphicFrameLocks noGrp="1"/>
          </p:cNvGraphicFramePr>
          <p:nvPr/>
        </p:nvGraphicFramePr>
        <p:xfrm>
          <a:off x="2895600" y="457200"/>
          <a:ext cx="3048000" cy="3976688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1812" name="Text Box 68"/>
          <p:cNvSpPr txBox="1">
            <a:spLocks noChangeArrowheads="1"/>
          </p:cNvSpPr>
          <p:nvPr/>
        </p:nvSpPr>
        <p:spPr bwMode="auto">
          <a:xfrm>
            <a:off x="3352800" y="4386412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cs typeface="Times New Roman" panose="02020603050405020304" pitchFamily="18" charset="0"/>
              </a:rPr>
              <a:t>Bệnh</a:t>
            </a:r>
            <a:endParaRPr lang="en-US" sz="2400" b="1" dirty="0">
              <a:cs typeface="Times New Roman" panose="02020603050405020304" pitchFamily="18" charset="0"/>
            </a:endParaRPr>
          </a:p>
        </p:txBody>
      </p:sp>
      <p:sp>
        <p:nvSpPr>
          <p:cNvPr id="31813" name="Text Box 69"/>
          <p:cNvSpPr txBox="1">
            <a:spLocks noChangeArrowheads="1"/>
          </p:cNvSpPr>
          <p:nvPr/>
        </p:nvSpPr>
        <p:spPr bwMode="auto">
          <a:xfrm>
            <a:off x="4343400" y="4403725"/>
            <a:ext cx="2590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cs typeface="Times New Roman" panose="02020603050405020304" pitchFamily="18" charset="0"/>
              </a:rPr>
              <a:t>nước</a:t>
            </a:r>
            <a:endParaRPr lang="en-US" sz="2400" b="1" dirty="0">
              <a:cs typeface="Times New Roman" panose="02020603050405020304" pitchFamily="18" charset="0"/>
            </a:endParaRPr>
          </a:p>
        </p:txBody>
      </p:sp>
      <p:sp>
        <p:nvSpPr>
          <p:cNvPr id="20528" name="Text Box 71"/>
          <p:cNvSpPr txBox="1">
            <a:spLocks noChangeArrowheads="1"/>
          </p:cNvSpPr>
          <p:nvPr/>
        </p:nvSpPr>
        <p:spPr bwMode="auto">
          <a:xfrm>
            <a:off x="2438400" y="1431925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2438400" y="21177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3</a:t>
            </a:r>
          </a:p>
        </p:txBody>
      </p:sp>
      <p:sp>
        <p:nvSpPr>
          <p:cNvPr id="31818" name="Text Box 74"/>
          <p:cNvSpPr txBox="1">
            <a:spLocks noChangeArrowheads="1"/>
          </p:cNvSpPr>
          <p:nvPr/>
        </p:nvSpPr>
        <p:spPr bwMode="auto">
          <a:xfrm>
            <a:off x="2438400" y="28035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2</a:t>
            </a:r>
          </a:p>
        </p:txBody>
      </p:sp>
      <p:sp>
        <p:nvSpPr>
          <p:cNvPr id="31819" name="Text Box 75"/>
          <p:cNvSpPr txBox="1">
            <a:spLocks noChangeArrowheads="1"/>
          </p:cNvSpPr>
          <p:nvPr/>
        </p:nvSpPr>
        <p:spPr bwMode="auto">
          <a:xfrm>
            <a:off x="2438400" y="15081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4</a:t>
            </a:r>
          </a:p>
        </p:txBody>
      </p:sp>
      <p:sp>
        <p:nvSpPr>
          <p:cNvPr id="31820" name="Text Box 76"/>
          <p:cNvSpPr txBox="1">
            <a:spLocks noChangeArrowheads="1"/>
          </p:cNvSpPr>
          <p:nvPr/>
        </p:nvSpPr>
        <p:spPr bwMode="auto">
          <a:xfrm>
            <a:off x="2438400" y="7461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5</a:t>
            </a:r>
          </a:p>
        </p:txBody>
      </p:sp>
      <p:sp>
        <p:nvSpPr>
          <p:cNvPr id="31821" name="Text Box 77"/>
          <p:cNvSpPr txBox="1">
            <a:spLocks noChangeArrowheads="1"/>
          </p:cNvSpPr>
          <p:nvPr/>
        </p:nvSpPr>
        <p:spPr bwMode="auto">
          <a:xfrm>
            <a:off x="2438400" y="34131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1</a:t>
            </a:r>
          </a:p>
        </p:txBody>
      </p:sp>
      <p:sp>
        <p:nvSpPr>
          <p:cNvPr id="31822" name="Text Box 78"/>
          <p:cNvSpPr txBox="1">
            <a:spLocks noChangeArrowheads="1"/>
          </p:cNvSpPr>
          <p:nvPr/>
        </p:nvSpPr>
        <p:spPr bwMode="auto">
          <a:xfrm>
            <a:off x="2438400" y="40227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0</a:t>
            </a:r>
          </a:p>
        </p:txBody>
      </p:sp>
      <p:sp>
        <p:nvSpPr>
          <p:cNvPr id="31824" name="Text Box 80"/>
          <p:cNvSpPr txBox="1">
            <a:spLocks noChangeArrowheads="1"/>
          </p:cNvSpPr>
          <p:nvPr/>
        </p:nvSpPr>
        <p:spPr bwMode="auto">
          <a:xfrm>
            <a:off x="685800" y="5867400"/>
            <a:ext cx="7772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66CC"/>
                </a:solidFill>
                <a:cs typeface="Times New Roman" panose="02020603050405020304" pitchFamily="18" charset="0"/>
              </a:rPr>
              <a:t>Có tới 80% các bệnh là do sử dụng nguồn nước bị ô nhiễm.</a:t>
            </a:r>
          </a:p>
        </p:txBody>
      </p:sp>
      <p:sp>
        <p:nvSpPr>
          <p:cNvPr id="31825" name="Text Box 81"/>
          <p:cNvSpPr txBox="1">
            <a:spLocks noChangeArrowheads="1"/>
          </p:cNvSpPr>
          <p:nvPr/>
        </p:nvSpPr>
        <p:spPr bwMode="auto">
          <a:xfrm>
            <a:off x="3581400" y="5334000"/>
            <a:ext cx="1371600" cy="52322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cs typeface="Times New Roman" panose="02020603050405020304" pitchFamily="18" charset="0"/>
              </a:rPr>
              <a:t>  Hình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18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18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1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1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8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18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18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1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1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8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12" grpId="0"/>
      <p:bldP spid="31813" grpId="0"/>
      <p:bldP spid="31816" grpId="0"/>
      <p:bldP spid="31818" grpId="0"/>
      <p:bldP spid="31819" grpId="0"/>
      <p:bldP spid="31820" grpId="0"/>
      <p:bldP spid="31821" grpId="0"/>
      <p:bldP spid="31822" grpId="0"/>
      <p:bldP spid="31824" grpId="0"/>
      <p:bldP spid="318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800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Picture 7" descr="12083563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0"/>
            <a:ext cx="4419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1219200" y="2925763"/>
            <a:ext cx="2286000" cy="58477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cs typeface="Times New Roman" panose="02020603050405020304" pitchFamily="18" charset="0"/>
              </a:rPr>
              <a:t>Bệnh da liễu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cs typeface="Times New Roman" panose="02020603050405020304" pitchFamily="18" charset="0"/>
              </a:rPr>
              <a:t>Bệnh tiêu chảy </a:t>
            </a:r>
          </a:p>
        </p:txBody>
      </p:sp>
      <p:pic>
        <p:nvPicPr>
          <p:cNvPr id="33807" name="Picture 15" descr="54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3505200"/>
            <a:ext cx="4495800" cy="3352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5791200" y="6278563"/>
            <a:ext cx="2971800" cy="579437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cs typeface="Times New Roman" panose="02020603050405020304" pitchFamily="18" charset="0"/>
              </a:rPr>
              <a:t>Bệnh mắt hột </a:t>
            </a:r>
          </a:p>
        </p:txBody>
      </p:sp>
      <p:pic>
        <p:nvPicPr>
          <p:cNvPr id="33810" name="Picture 18" descr="cholera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5200"/>
            <a:ext cx="4724400" cy="3352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1371600" y="6248400"/>
            <a:ext cx="1676400" cy="5794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cs typeface="Times New Roman" panose="02020603050405020304" pitchFamily="18" charset="0"/>
              </a:rPr>
              <a:t>Bệnh tả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4" grpId="0" animBg="1"/>
      <p:bldP spid="33808" grpId="0" animBg="1"/>
      <p:bldP spid="338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2667000" y="228600"/>
            <a:ext cx="4267200" cy="990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671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Bài cũ</a:t>
            </a: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838200" y="1371600"/>
            <a:ext cx="7467600" cy="1600200"/>
          </a:xfrm>
          <a:prstGeom prst="horizont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cs typeface="Times New Roman" panose="02020603050405020304" pitchFamily="18" charset="0"/>
              </a:rPr>
              <a:t>Nước như thế nào là nước bị ô nhiễm?</a:t>
            </a:r>
          </a:p>
        </p:txBody>
      </p:sp>
      <p:sp>
        <p:nvSpPr>
          <p:cNvPr id="2055" name="AutoShape 7" descr="Dashed horizontal"/>
          <p:cNvSpPr>
            <a:spLocks noChangeArrowheads="1"/>
          </p:cNvSpPr>
          <p:nvPr/>
        </p:nvSpPr>
        <p:spPr bwMode="auto">
          <a:xfrm>
            <a:off x="-10160" y="3276600"/>
            <a:ext cx="9144000" cy="2362200"/>
          </a:xfrm>
          <a:prstGeom prst="flowChartTerminator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Nước bị ô nhiễm là nước có một trong các dấu hiệu sau: 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có màu, có chất bẩn, có mùi hôi, có chứa các vi sinh vật gây 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bệnh nhiều quá mức cho phép hoặc chứa các chất hòa tan có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hại cho sức khỏe.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4" grpId="0" build="allAtOnce" animBg="1"/>
      <p:bldP spid="205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2" name="WordArt 6"/>
          <p:cNvSpPr>
            <a:spLocks noChangeArrowheads="1" noChangeShapeType="1" noTextEdit="1"/>
          </p:cNvSpPr>
          <p:nvPr/>
        </p:nvSpPr>
        <p:spPr bwMode="auto">
          <a:xfrm>
            <a:off x="3124200" y="0"/>
            <a:ext cx="3276600" cy="9144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Củng cố</a:t>
            </a:r>
          </a:p>
        </p:txBody>
      </p:sp>
      <p:pic>
        <p:nvPicPr>
          <p:cNvPr id="34824" name="Picture 8" descr="b_baby_boy_hb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581400"/>
            <a:ext cx="8382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5" name="Picture 9" descr="c_car_hb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154613"/>
            <a:ext cx="762000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6" name="Picture 10" descr="a_apple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905000"/>
            <a:ext cx="7620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685800" y="990600"/>
            <a:ext cx="655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cs typeface="Times New Roman" panose="02020603050405020304" pitchFamily="18" charset="0"/>
              </a:rPr>
              <a:t>Các bệnh liên quan đến nước là: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1524000" y="2133600"/>
            <a:ext cx="7315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cs typeface="Times New Roman" panose="02020603050405020304" pitchFamily="18" charset="0"/>
              </a:rPr>
              <a:t>Tả, lị, thương hàn, tiêu chảy, bại liệt, viêm gan, mắt hột,…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1524000" y="3886200"/>
            <a:ext cx="655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cs typeface="Times New Roman" panose="02020603050405020304" pitchFamily="18" charset="0"/>
              </a:rPr>
              <a:t>Viêm phổi, lao, cúm</a:t>
            </a:r>
            <a:r>
              <a:rPr lang="en-US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1447800" y="5410200"/>
            <a:ext cx="655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cs typeface="Times New Roman" panose="02020603050405020304" pitchFamily="18" charset="0"/>
              </a:rPr>
              <a:t>Các bệnh về tim, mạch, huyết áp cao.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5486400" y="2579688"/>
            <a:ext cx="549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3300"/>
                </a:solidFill>
                <a:cs typeface="Times New Roman" panose="02020603050405020304" pitchFamily="18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85" decel="100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385" decel="100000"/>
                                        <p:tgtEl>
                                          <p:spTgt spid="348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385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385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1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85" decel="100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385" decel="100000"/>
                                        <p:tgtEl>
                                          <p:spTgt spid="348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385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385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87" dur="indefinite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animBg="1"/>
      <p:bldP spid="34829" grpId="0"/>
      <p:bldP spid="34830" grpId="0" build="allAtOnce"/>
      <p:bldP spid="34831" grpId="0"/>
      <p:bldP spid="34832" grpId="0"/>
      <p:bldP spid="348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WordArt 6"/>
          <p:cNvSpPr>
            <a:spLocks noChangeArrowheads="1" noChangeShapeType="1" noTextEdit="1"/>
          </p:cNvSpPr>
          <p:nvPr/>
        </p:nvSpPr>
        <p:spPr bwMode="auto">
          <a:xfrm>
            <a:off x="2819400" y="1295400"/>
            <a:ext cx="3505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Dặn dò</a:t>
            </a:r>
          </a:p>
        </p:txBody>
      </p:sp>
      <p:sp>
        <p:nvSpPr>
          <p:cNvPr id="23556" name="Text Box 7"/>
          <p:cNvSpPr txBox="1">
            <a:spLocks noChangeArrowheads="1"/>
          </p:cNvSpPr>
          <p:nvPr/>
        </p:nvSpPr>
        <p:spPr bwMode="auto">
          <a:xfrm>
            <a:off x="685800" y="2590800"/>
            <a:ext cx="845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Arial" pitchFamily="34" charset="0"/>
              </a:rPr>
              <a:t>Chuẩn bị bài 27: </a:t>
            </a:r>
            <a:r>
              <a:rPr lang="en-US">
                <a:solidFill>
                  <a:srgbClr val="3333CC"/>
                </a:solidFill>
                <a:latin typeface="Arial" pitchFamily="34" charset="0"/>
              </a:rPr>
              <a:t>Một số cách làm sạch nước</a:t>
            </a:r>
          </a:p>
        </p:txBody>
      </p: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2362200" y="3352800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Arial" pitchFamily="34" charset="0"/>
              </a:rPr>
              <a:t> Nhận xét tiết học.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1447800" y="381000"/>
            <a:ext cx="6400800" cy="1828800"/>
          </a:xfrm>
          <a:prstGeom prst="horizont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>
                <a:cs typeface="Times New Roman" panose="02020603050405020304" pitchFamily="18" charset="0"/>
              </a:rPr>
              <a:t>Nước sạch là nước như thế nào?</a:t>
            </a:r>
          </a:p>
        </p:txBody>
      </p:sp>
      <p:sp>
        <p:nvSpPr>
          <p:cNvPr id="8199" name="AutoShape 7" descr="Small confetti"/>
          <p:cNvSpPr>
            <a:spLocks noChangeArrowheads="1"/>
          </p:cNvSpPr>
          <p:nvPr/>
        </p:nvSpPr>
        <p:spPr bwMode="auto">
          <a:xfrm>
            <a:off x="-5080" y="2413000"/>
            <a:ext cx="9144000" cy="4064000"/>
          </a:xfrm>
          <a:prstGeom prst="flowChartTerminator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just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</a:p>
          <a:p>
            <a:pPr algn="just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cabg0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488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WordArt 8" descr="80%"/>
          <p:cNvSpPr>
            <a:spLocks noChangeArrowheads="1" noChangeShapeType="1" noTextEdit="1"/>
          </p:cNvSpPr>
          <p:nvPr/>
        </p:nvSpPr>
        <p:spPr bwMode="auto">
          <a:xfrm>
            <a:off x="3352800" y="762000"/>
            <a:ext cx="2743200" cy="6858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pattFill prst="pct80">
                  <a:fgClr>
                    <a:srgbClr val="0066CC"/>
                  </a:fgClr>
                  <a:bgClr>
                    <a:srgbClr val="FFFFFF"/>
                  </a:bgClr>
                </a:patt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BÀI MỚI</a:t>
            </a:r>
          </a:p>
        </p:txBody>
      </p:sp>
      <p:sp>
        <p:nvSpPr>
          <p:cNvPr id="10250" name="WordArt 10"/>
          <p:cNvSpPr>
            <a:spLocks noChangeArrowheads="1" noChangeShapeType="1" noTextEdit="1"/>
          </p:cNvSpPr>
          <p:nvPr/>
        </p:nvSpPr>
        <p:spPr bwMode="auto">
          <a:xfrm>
            <a:off x="762000" y="1905000"/>
            <a:ext cx="7858125" cy="82867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vi-VN" sz="3600" kern="10">
                <a:ln w="12700">
                  <a:pattFill prst="pct80">
                    <a:fgClr>
                      <a:srgbClr val="FF00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Bài 26: Nguyên nhân làm nước bị ô nhiễm</a:t>
            </a:r>
            <a:endParaRPr lang="en-US" sz="3600" kern="10">
              <a:ln w="12700">
                <a:pattFill prst="pct80">
                  <a:fgClr>
                    <a:srgbClr val="FF00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12292" name="Picture 4" descr="nnnb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371600" y="1524000"/>
            <a:ext cx="6705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800" u="sng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  <a:p>
            <a:pPr algn="ctr" eaLnBrk="1" hangingPunct="1">
              <a:defRPr/>
            </a:pPr>
            <a:endParaRPr lang="en-US" sz="2800">
              <a:solidFill>
                <a:srgbClr val="FF0000"/>
              </a:solidFill>
              <a:latin typeface="Arial"/>
            </a:endParaRPr>
          </a:p>
        </p:txBody>
      </p:sp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1828800" y="2895600"/>
            <a:ext cx="54102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TÌM HIỂU MỘT SỐ </a:t>
            </a:r>
          </a:p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NGUYÊN NHÂN </a:t>
            </a:r>
          </a:p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LÀM NƯỚC BỊ Ô NHIỄM</a:t>
            </a:r>
            <a:endParaRPr lang="en-US" sz="36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352800" y="21336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FF0000"/>
                </a:solidFill>
                <a:latin typeface="Arial" pitchFamily="34" charset="0"/>
              </a:rPr>
              <a:t>Hoạt động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4"/>
          <p:cNvSpPr>
            <a:spLocks noChangeArrowheads="1"/>
          </p:cNvSpPr>
          <p:nvPr/>
        </p:nvSpPr>
        <p:spPr bwMode="auto">
          <a:xfrm>
            <a:off x="1295400" y="1905000"/>
            <a:ext cx="5715000" cy="2286000"/>
          </a:xfrm>
          <a:prstGeom prst="flowChartMagneticTape">
            <a:avLst/>
          </a:prstGeom>
          <a:gradFill rotWithShape="1">
            <a:gsLst>
              <a:gs pos="0">
                <a:srgbClr val="FF66C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pitchFamily="34" charset="0"/>
              </a:rPr>
              <a:t>Vì sao nguồn nước bị ô nhiễm?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1524000" y="19812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66CC"/>
                </a:solidFill>
                <a:latin typeface="Arial" pitchFamily="34" charset="0"/>
              </a:rPr>
              <a:t>Hình 1</a:t>
            </a:r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6248400" y="205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66CC"/>
                </a:solidFill>
                <a:latin typeface="Arial" pitchFamily="34" charset="0"/>
              </a:rPr>
              <a:t>Hình 2</a:t>
            </a:r>
          </a:p>
        </p:txBody>
      </p:sp>
      <p:sp>
        <p:nvSpPr>
          <p:cNvPr id="9221" name="Text Box 19"/>
          <p:cNvSpPr txBox="1">
            <a:spLocks noChangeArrowheads="1"/>
          </p:cNvSpPr>
          <p:nvPr/>
        </p:nvSpPr>
        <p:spPr bwMode="auto">
          <a:xfrm>
            <a:off x="6324600" y="4343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66CC"/>
                </a:solidFill>
                <a:latin typeface="Arial" pitchFamily="34" charset="0"/>
              </a:rPr>
              <a:t>  Hình 4</a:t>
            </a:r>
          </a:p>
        </p:txBody>
      </p:sp>
      <p:sp>
        <p:nvSpPr>
          <p:cNvPr id="9222" name="Text Box 21"/>
          <p:cNvSpPr txBox="1">
            <a:spLocks noChangeArrowheads="1"/>
          </p:cNvSpPr>
          <p:nvPr/>
        </p:nvSpPr>
        <p:spPr bwMode="auto">
          <a:xfrm>
            <a:off x="1371600" y="4343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66CC"/>
                </a:solidFill>
                <a:latin typeface="Arial" pitchFamily="34" charset="0"/>
              </a:rPr>
              <a:t>Hình 3</a:t>
            </a:r>
          </a:p>
        </p:txBody>
      </p:sp>
      <p:sp>
        <p:nvSpPr>
          <p:cNvPr id="9223" name="Text Box 25"/>
          <p:cNvSpPr txBox="1">
            <a:spLocks noChangeArrowheads="1"/>
          </p:cNvSpPr>
          <p:nvPr/>
        </p:nvSpPr>
        <p:spPr bwMode="auto">
          <a:xfrm>
            <a:off x="1371600" y="6400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66CC"/>
                </a:solidFill>
                <a:latin typeface="Arial" pitchFamily="34" charset="0"/>
              </a:rPr>
              <a:t>   Hình 5</a:t>
            </a:r>
          </a:p>
        </p:txBody>
      </p:sp>
      <p:sp>
        <p:nvSpPr>
          <p:cNvPr id="9224" name="Text Box 26"/>
          <p:cNvSpPr txBox="1">
            <a:spLocks noChangeArrowheads="1"/>
          </p:cNvSpPr>
          <p:nvPr/>
        </p:nvSpPr>
        <p:spPr bwMode="auto">
          <a:xfrm>
            <a:off x="6172200" y="6400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66CC"/>
                </a:solidFill>
                <a:latin typeface="Arial" pitchFamily="34" charset="0"/>
              </a:rPr>
              <a:t>     Hình 6</a:t>
            </a:r>
          </a:p>
        </p:txBody>
      </p:sp>
      <p:sp>
        <p:nvSpPr>
          <p:cNvPr id="9225" name="Text Box 27"/>
          <p:cNvSpPr txBox="1">
            <a:spLocks noChangeArrowheads="1"/>
          </p:cNvSpPr>
          <p:nvPr/>
        </p:nvSpPr>
        <p:spPr bwMode="auto">
          <a:xfrm>
            <a:off x="5943600" y="8686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66CC"/>
                </a:solidFill>
                <a:latin typeface="Arial" pitchFamily="34" charset="0"/>
              </a:rPr>
              <a:t>Hình 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457200" y="60960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  Hình 7 </a:t>
            </a:r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4648200" y="60960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     Hình 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u="sng">
                <a:solidFill>
                  <a:srgbClr val="0000FF"/>
                </a:solidFill>
              </a:rPr>
              <a:t>Gợi ý: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1524000"/>
            <a:ext cx="9144000" cy="3886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rạch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ngầm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bẩn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bẩn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2543833</TotalTime>
  <Words>629</Words>
  <Application>Microsoft Office PowerPoint</Application>
  <PresentationFormat>On-screen Show (4:3)</PresentationFormat>
  <Paragraphs>85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Times New Roman</vt:lpstr>
      <vt:lpstr>Wingdings</vt:lpstr>
      <vt:lpstr>Watermark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Gợi ý: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TNH Co,Ltd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 TINH TNH</dc:creator>
  <cp:lastModifiedBy>mai huyen</cp:lastModifiedBy>
  <cp:revision>13</cp:revision>
  <dcterms:created xsi:type="dcterms:W3CDTF">2006-12-31T17:02:01Z</dcterms:created>
  <dcterms:modified xsi:type="dcterms:W3CDTF">2022-10-30T01:08:28Z</dcterms:modified>
</cp:coreProperties>
</file>