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58" r:id="rId5"/>
    <p:sldId id="266" r:id="rId6"/>
    <p:sldId id="268" r:id="rId7"/>
    <p:sldId id="265" r:id="rId8"/>
    <p:sldId id="267" r:id="rId9"/>
    <p:sldId id="273" r:id="rId10"/>
    <p:sldId id="264" r:id="rId11"/>
    <p:sldId id="269" r:id="rId12"/>
    <p:sldId id="274" r:id="rId13"/>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66900"/>
    <a:srgbClr val="FF6E00"/>
    <a:srgbClr val="7CB400"/>
    <a:srgbClr val="92D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jpg"/><Relationship Id="rId4" Type="http://schemas.openxmlformats.org/officeDocument/2006/relationships/image" Target="../media/image5.png"/><Relationship Id="rId9"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5"/>
          <p:cNvSpPr>
            <a:spLocks noChangeArrowheads="1" noChangeShapeType="1" noTextEdit="1"/>
          </p:cNvSpPr>
          <p:nvPr/>
        </p:nvSpPr>
        <p:spPr bwMode="auto">
          <a:xfrm>
            <a:off x="1143000" y="1524000"/>
            <a:ext cx="6915150" cy="3810000"/>
          </a:xfrm>
          <a:prstGeom prst="rect">
            <a:avLst/>
          </a:prstGeom>
        </p:spPr>
        <p:txBody>
          <a:bodyPr wrap="none" fromWordArt="1">
            <a:prstTxWarp prst="textInflateBottom">
              <a:avLst>
                <a:gd name="adj" fmla="val 51611"/>
              </a:avLst>
            </a:prstTxWarp>
          </a:bodyPr>
          <a:lstStyle/>
          <a:p>
            <a:pPr algn="ct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Luyện</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tả</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cảnh</a:t>
            </a:r>
            <a:endPar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3" name="Rectangle 2"/>
          <p:cNvSpPr txBox="1">
            <a:spLocks noChangeArrowheads="1"/>
          </p:cNvSpPr>
          <p:nvPr/>
        </p:nvSpPr>
        <p:spPr>
          <a:xfrm>
            <a:off x="714375" y="4914900"/>
            <a:ext cx="7772400" cy="8382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smtClean="0">
                <a:solidFill>
                  <a:srgbClr val="000099"/>
                </a:solidFill>
              </a:rPr>
              <a:t>Tuần 2 tiết 1</a:t>
            </a:r>
            <a:endParaRPr lang="en-US" altLang="en-US" sz="4000" smtClean="0">
              <a:solidFill>
                <a:srgbClr val="000099"/>
              </a:solidFill>
            </a:endParaRPr>
          </a:p>
        </p:txBody>
      </p:sp>
    </p:spTree>
    <p:extLst>
      <p:ext uri="{BB962C8B-B14F-4D97-AF65-F5344CB8AC3E}">
        <p14:creationId xmlns:p14="http://schemas.microsoft.com/office/powerpoint/2010/main" val="83858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952500" y="457200"/>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dirty="0" err="1">
                <a:latin typeface="Arial" charset="0"/>
              </a:rPr>
              <a:t>Bài</a:t>
            </a:r>
            <a:r>
              <a:rPr lang="en-US" sz="2400" dirty="0">
                <a:latin typeface="Arial" charset="0"/>
              </a:rPr>
              <a:t> 2: </a:t>
            </a:r>
            <a:r>
              <a:rPr lang="en-US" sz="2400" dirty="0" err="1">
                <a:latin typeface="Arial" charset="0"/>
              </a:rPr>
              <a:t>Dựa</a:t>
            </a:r>
            <a:r>
              <a:rPr lang="en-US" sz="2400" dirty="0">
                <a:latin typeface="Arial" charset="0"/>
              </a:rPr>
              <a:t> </a:t>
            </a:r>
            <a:r>
              <a:rPr lang="en-US" sz="2400" dirty="0" err="1">
                <a:latin typeface="Arial" charset="0"/>
              </a:rPr>
              <a:t>vào</a:t>
            </a:r>
            <a:r>
              <a:rPr lang="en-US" sz="2400" dirty="0">
                <a:latin typeface="Arial" charset="0"/>
              </a:rPr>
              <a:t> </a:t>
            </a:r>
            <a:r>
              <a:rPr lang="en-US" sz="2400" dirty="0" err="1">
                <a:latin typeface="Arial" charset="0"/>
              </a:rPr>
              <a:t>dàn</a:t>
            </a:r>
            <a:r>
              <a:rPr lang="en-US" sz="2400" dirty="0">
                <a:latin typeface="Arial" charset="0"/>
              </a:rPr>
              <a:t> ý </a:t>
            </a:r>
            <a:r>
              <a:rPr lang="en-US" sz="2400" dirty="0" err="1">
                <a:latin typeface="Arial" charset="0"/>
              </a:rPr>
              <a:t>đã</a:t>
            </a:r>
            <a:r>
              <a:rPr lang="en-US" sz="2400" dirty="0">
                <a:latin typeface="Arial" charset="0"/>
              </a:rPr>
              <a:t> </a:t>
            </a:r>
            <a:r>
              <a:rPr lang="en-US" sz="2400" dirty="0" err="1">
                <a:latin typeface="Arial" charset="0"/>
              </a:rPr>
              <a:t>lập</a:t>
            </a:r>
            <a:r>
              <a:rPr lang="en-US" sz="2400" dirty="0">
                <a:latin typeface="Arial" charset="0"/>
              </a:rPr>
              <a:t> ở </a:t>
            </a:r>
            <a:r>
              <a:rPr lang="en-US" sz="2400" dirty="0" err="1">
                <a:latin typeface="Arial" charset="0"/>
              </a:rPr>
              <a:t>tuần</a:t>
            </a:r>
            <a:r>
              <a:rPr lang="en-US" sz="2400" dirty="0">
                <a:latin typeface="Arial" charset="0"/>
              </a:rPr>
              <a:t> 1, </a:t>
            </a:r>
            <a:r>
              <a:rPr lang="en-US" sz="2400" dirty="0" err="1">
                <a:latin typeface="Arial" charset="0"/>
              </a:rPr>
              <a:t>em</a:t>
            </a:r>
            <a:r>
              <a:rPr lang="en-US" sz="2400" dirty="0">
                <a:latin typeface="Arial" charset="0"/>
              </a:rPr>
              <a:t> </a:t>
            </a:r>
            <a:r>
              <a:rPr lang="en-US" sz="2400" dirty="0" err="1">
                <a:latin typeface="Arial" charset="0"/>
              </a:rPr>
              <a:t>hãy</a:t>
            </a:r>
            <a:r>
              <a:rPr lang="en-US" sz="2400" dirty="0">
                <a:latin typeface="Arial" charset="0"/>
              </a:rPr>
              <a:t> </a:t>
            </a:r>
            <a:r>
              <a:rPr lang="en-US" sz="2400" dirty="0" err="1">
                <a:latin typeface="Arial" charset="0"/>
              </a:rPr>
              <a:t>viết</a:t>
            </a:r>
            <a:r>
              <a:rPr lang="en-US" sz="2400" dirty="0">
                <a:latin typeface="Arial" charset="0"/>
              </a:rPr>
              <a:t> </a:t>
            </a:r>
            <a:r>
              <a:rPr lang="en-US" sz="2400" dirty="0" err="1">
                <a:latin typeface="Arial" charset="0"/>
              </a:rPr>
              <a:t>đoạn</a:t>
            </a:r>
            <a:r>
              <a:rPr lang="en-US" sz="2400" dirty="0">
                <a:latin typeface="Arial" charset="0"/>
              </a:rPr>
              <a:t> </a:t>
            </a:r>
            <a:r>
              <a:rPr lang="en-US" sz="2400" dirty="0" err="1">
                <a:latin typeface="Arial" charset="0"/>
              </a:rPr>
              <a:t>văn</a:t>
            </a:r>
            <a:r>
              <a:rPr lang="en-US" sz="2400" dirty="0">
                <a:latin typeface="Arial" charset="0"/>
              </a:rPr>
              <a:t> </a:t>
            </a:r>
            <a:r>
              <a:rPr lang="en-US" sz="2400" dirty="0" err="1">
                <a:latin typeface="Arial" charset="0"/>
              </a:rPr>
              <a:t>tả</a:t>
            </a:r>
            <a:r>
              <a:rPr lang="en-US" sz="2400" dirty="0">
                <a:latin typeface="Arial" charset="0"/>
              </a:rPr>
              <a:t> </a:t>
            </a:r>
            <a:r>
              <a:rPr lang="en-US" sz="2400" dirty="0" err="1">
                <a:latin typeface="Arial" charset="0"/>
              </a:rPr>
              <a:t>cảnh</a:t>
            </a:r>
            <a:r>
              <a:rPr lang="en-US" sz="2400" dirty="0">
                <a:latin typeface="Arial" charset="0"/>
              </a:rPr>
              <a:t> </a:t>
            </a:r>
            <a:r>
              <a:rPr lang="en-US" sz="2400" dirty="0" err="1">
                <a:latin typeface="Arial" charset="0"/>
              </a:rPr>
              <a:t>một</a:t>
            </a:r>
            <a:r>
              <a:rPr lang="en-US" sz="2400" dirty="0">
                <a:latin typeface="Arial" charset="0"/>
              </a:rPr>
              <a:t> </a:t>
            </a:r>
            <a:r>
              <a:rPr lang="en-US" sz="2400" dirty="0" err="1">
                <a:latin typeface="Arial" charset="0"/>
              </a:rPr>
              <a:t>buổi</a:t>
            </a:r>
            <a:r>
              <a:rPr lang="en-US" sz="2400" dirty="0">
                <a:latin typeface="Arial" charset="0"/>
              </a:rPr>
              <a:t> </a:t>
            </a:r>
            <a:r>
              <a:rPr lang="en-US" sz="2400" dirty="0" err="1">
                <a:latin typeface="Arial" charset="0"/>
              </a:rPr>
              <a:t>sáng</a:t>
            </a:r>
            <a:r>
              <a:rPr lang="en-US" sz="2400" dirty="0">
                <a:latin typeface="Arial" charset="0"/>
              </a:rPr>
              <a:t> (</a:t>
            </a:r>
            <a:r>
              <a:rPr lang="en-US" sz="2400" dirty="0" err="1">
                <a:latin typeface="Arial" charset="0"/>
              </a:rPr>
              <a:t>hoặc</a:t>
            </a:r>
            <a:r>
              <a:rPr lang="en-US" sz="2400" dirty="0">
                <a:latin typeface="Arial" charset="0"/>
              </a:rPr>
              <a:t> </a:t>
            </a:r>
            <a:r>
              <a:rPr lang="en-US" sz="2400" dirty="0" err="1">
                <a:latin typeface="Arial" charset="0"/>
              </a:rPr>
              <a:t>trưa</a:t>
            </a:r>
            <a:r>
              <a:rPr lang="en-US" sz="2400" dirty="0">
                <a:latin typeface="Arial" charset="0"/>
              </a:rPr>
              <a:t>, </a:t>
            </a:r>
            <a:r>
              <a:rPr lang="en-US" sz="2400" dirty="0" err="1">
                <a:latin typeface="Arial" charset="0"/>
              </a:rPr>
              <a:t>chiều</a:t>
            </a:r>
            <a:r>
              <a:rPr lang="en-US" sz="2400" dirty="0">
                <a:latin typeface="Arial" charset="0"/>
              </a:rPr>
              <a:t>) </a:t>
            </a:r>
            <a:r>
              <a:rPr lang="en-US" sz="2400" dirty="0" err="1">
                <a:latin typeface="Arial" charset="0"/>
              </a:rPr>
              <a:t>trong</a:t>
            </a:r>
            <a:r>
              <a:rPr lang="en-US" sz="2400" dirty="0">
                <a:latin typeface="Arial" charset="0"/>
              </a:rPr>
              <a:t> </a:t>
            </a:r>
            <a:r>
              <a:rPr lang="en-US" sz="2400" dirty="0" err="1">
                <a:latin typeface="Arial" charset="0"/>
              </a:rPr>
              <a:t>vườn</a:t>
            </a:r>
            <a:r>
              <a:rPr lang="en-US" sz="2400" dirty="0">
                <a:latin typeface="Arial" charset="0"/>
              </a:rPr>
              <a:t> </a:t>
            </a:r>
            <a:r>
              <a:rPr lang="en-US" sz="2400" dirty="0" err="1">
                <a:latin typeface="Arial" charset="0"/>
              </a:rPr>
              <a:t>cây</a:t>
            </a:r>
            <a:r>
              <a:rPr lang="en-US" sz="2400" dirty="0">
                <a:latin typeface="Arial" charset="0"/>
              </a:rPr>
              <a:t> ( hay </a:t>
            </a:r>
            <a:r>
              <a:rPr lang="en-US" sz="2400" dirty="0" err="1">
                <a:latin typeface="Arial" charset="0"/>
              </a:rPr>
              <a:t>trong</a:t>
            </a:r>
            <a:r>
              <a:rPr lang="en-US" sz="2400" dirty="0">
                <a:latin typeface="Arial" charset="0"/>
              </a:rPr>
              <a:t> </a:t>
            </a:r>
            <a:r>
              <a:rPr lang="en-US" sz="2400" dirty="0" err="1">
                <a:latin typeface="Arial" charset="0"/>
              </a:rPr>
              <a:t>công</a:t>
            </a:r>
            <a:r>
              <a:rPr lang="en-US" sz="2400" dirty="0">
                <a:latin typeface="Arial" charset="0"/>
              </a:rPr>
              <a:t> </a:t>
            </a:r>
            <a:r>
              <a:rPr lang="en-US" sz="2400" dirty="0" err="1">
                <a:latin typeface="Arial" charset="0"/>
              </a:rPr>
              <a:t>viên</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đường</a:t>
            </a:r>
            <a:r>
              <a:rPr lang="en-US" sz="2400" dirty="0">
                <a:latin typeface="Arial" charset="0"/>
              </a:rPr>
              <a:t> </a:t>
            </a:r>
            <a:r>
              <a:rPr lang="en-US" sz="2400" dirty="0" err="1">
                <a:latin typeface="Arial" charset="0"/>
              </a:rPr>
              <a:t>phố</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cánh</a:t>
            </a:r>
            <a:r>
              <a:rPr lang="en-US" sz="2400" dirty="0">
                <a:latin typeface="Arial" charset="0"/>
              </a:rPr>
              <a:t> </a:t>
            </a:r>
            <a:r>
              <a:rPr lang="en-US" sz="2400" dirty="0" err="1">
                <a:latin typeface="Arial" charset="0"/>
              </a:rPr>
              <a:t>đồng</a:t>
            </a:r>
            <a:r>
              <a:rPr lang="en-US" sz="2400" dirty="0">
                <a:latin typeface="Arial" charset="0"/>
              </a:rPr>
              <a:t>, </a:t>
            </a:r>
            <a:r>
              <a:rPr lang="en-US" sz="2400" dirty="0" err="1">
                <a:latin typeface="Arial" charset="0"/>
              </a:rPr>
              <a:t>nương</a:t>
            </a:r>
            <a:r>
              <a:rPr lang="en-US" sz="2400" dirty="0">
                <a:latin typeface="Arial" charset="0"/>
              </a:rPr>
              <a:t> </a:t>
            </a:r>
            <a:r>
              <a:rPr lang="en-US" sz="2400" dirty="0" err="1">
                <a:latin typeface="Arial" charset="0"/>
              </a:rPr>
              <a:t>rẫy</a:t>
            </a:r>
            <a:r>
              <a:rPr lang="en-US" sz="2400" dirty="0">
                <a:latin typeface="Arial" charset="0"/>
              </a:rPr>
              <a:t>)</a:t>
            </a:r>
            <a:endParaRPr lang="en-US" sz="2400" b="1" dirty="0">
              <a:latin typeface="Arial" charset="0"/>
            </a:endParaRPr>
          </a:p>
        </p:txBody>
      </p:sp>
      <p:sp>
        <p:nvSpPr>
          <p:cNvPr id="3" name="Rectangle 2">
            <a:extLst>
              <a:ext uri="{FF2B5EF4-FFF2-40B4-BE49-F238E27FC236}">
                <a16:creationId xmlns:a16="http://schemas.microsoft.com/office/drawing/2014/main" id="{4733B5AA-982E-4E49-B51A-6D1F0474A019}"/>
              </a:ext>
            </a:extLst>
          </p:cNvPr>
          <p:cNvSpPr txBox="1">
            <a:spLocks noChangeArrowheads="1"/>
          </p:cNvSpPr>
          <p:nvPr/>
        </p:nvSpPr>
        <p:spPr bwMode="auto">
          <a:xfrm>
            <a:off x="685800" y="26670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i="1" dirty="0" err="1">
                <a:latin typeface="Arial" charset="0"/>
              </a:rPr>
              <a:t>Gợi</a:t>
            </a:r>
            <a:r>
              <a:rPr lang="en-US" sz="2400" i="1" dirty="0">
                <a:latin typeface="Arial" charset="0"/>
              </a:rPr>
              <a:t> ý:</a:t>
            </a:r>
          </a:p>
          <a:p>
            <a:pPr marL="457200" indent="-457200" algn="just" eaLnBrk="1" hangingPunct="1">
              <a:buFontTx/>
              <a:buChar char="-"/>
            </a:pPr>
            <a:r>
              <a:rPr lang="en-US" sz="2400" i="1" dirty="0" err="1">
                <a:latin typeface="Arial" charset="0"/>
              </a:rPr>
              <a:t>Xác</a:t>
            </a:r>
            <a:r>
              <a:rPr lang="en-US" sz="2400" i="1" dirty="0">
                <a:latin typeface="Arial" charset="0"/>
              </a:rPr>
              <a:t> </a:t>
            </a:r>
            <a:r>
              <a:rPr lang="en-US" sz="2400" i="1" dirty="0" err="1">
                <a:latin typeface="Arial" charset="0"/>
              </a:rPr>
              <a:t>định</a:t>
            </a:r>
            <a:r>
              <a:rPr lang="en-US" sz="2400" i="1" dirty="0">
                <a:latin typeface="Arial" charset="0"/>
              </a:rPr>
              <a:t> </a:t>
            </a:r>
            <a:r>
              <a:rPr lang="en-US" sz="2400" i="1" dirty="0" err="1">
                <a:latin typeface="Arial" charset="0"/>
              </a:rPr>
              <a:t>phần</a:t>
            </a:r>
            <a:r>
              <a:rPr lang="en-US" sz="2400" i="1" dirty="0">
                <a:latin typeface="Arial" charset="0"/>
              </a:rPr>
              <a:t> </a:t>
            </a:r>
            <a:r>
              <a:rPr lang="en-US" sz="2400" i="1" dirty="0" err="1">
                <a:latin typeface="Arial" charset="0"/>
              </a:rPr>
              <a:t>nào</a:t>
            </a:r>
            <a:r>
              <a:rPr lang="en-US" sz="2400" i="1" dirty="0">
                <a:latin typeface="Arial" charset="0"/>
              </a:rPr>
              <a:t> </a:t>
            </a:r>
            <a:r>
              <a:rPr lang="en-US" sz="2400" i="1" dirty="0" err="1">
                <a:latin typeface="Arial" charset="0"/>
              </a:rPr>
              <a:t>trong</a:t>
            </a:r>
            <a:r>
              <a:rPr lang="en-US" sz="2400" i="1" dirty="0">
                <a:latin typeface="Arial" charset="0"/>
              </a:rPr>
              <a:t> </a:t>
            </a:r>
            <a:r>
              <a:rPr lang="en-US" sz="2400" i="1" dirty="0" err="1">
                <a:latin typeface="Arial" charset="0"/>
              </a:rPr>
              <a:t>dàn</a:t>
            </a:r>
            <a:r>
              <a:rPr lang="en-US" sz="2400" i="1" dirty="0">
                <a:latin typeface="Arial" charset="0"/>
              </a:rPr>
              <a:t> ý </a:t>
            </a:r>
            <a:r>
              <a:rPr lang="en-US" sz="2400" i="1" dirty="0" err="1">
                <a:latin typeface="Arial" charset="0"/>
              </a:rPr>
              <a:t>để</a:t>
            </a:r>
            <a:r>
              <a:rPr lang="en-US" sz="2400" i="1" dirty="0">
                <a:latin typeface="Arial" charset="0"/>
              </a:rPr>
              <a:t> </a:t>
            </a:r>
            <a:r>
              <a:rPr lang="en-US" sz="2400" i="1" dirty="0" err="1">
                <a:latin typeface="Arial" charset="0"/>
              </a:rPr>
              <a:t>viết</a:t>
            </a:r>
            <a:r>
              <a:rPr lang="en-US" sz="2400" i="1" dirty="0">
                <a:latin typeface="Arial" charset="0"/>
              </a:rPr>
              <a:t> </a:t>
            </a:r>
            <a:r>
              <a:rPr lang="en-US" sz="2400" i="1" dirty="0" err="1">
                <a:latin typeface="Arial" charset="0"/>
              </a:rPr>
              <a:t>thành</a:t>
            </a:r>
            <a:r>
              <a:rPr lang="en-US" sz="2400" i="1" dirty="0">
                <a:latin typeface="Arial" charset="0"/>
              </a:rPr>
              <a:t> </a:t>
            </a:r>
            <a:r>
              <a:rPr lang="en-US" sz="2400" i="1" dirty="0" err="1">
                <a:latin typeface="Arial" charset="0"/>
              </a:rPr>
              <a:t>đoạn</a:t>
            </a:r>
            <a:r>
              <a:rPr lang="en-US" sz="2400" i="1" dirty="0">
                <a:latin typeface="Arial" charset="0"/>
              </a:rPr>
              <a:t> </a:t>
            </a:r>
            <a:r>
              <a:rPr lang="en-US" sz="2400" i="1" dirty="0" err="1">
                <a:latin typeface="Arial" charset="0"/>
              </a:rPr>
              <a:t>văn</a:t>
            </a:r>
            <a:r>
              <a:rPr lang="en-US" sz="2400" i="1" dirty="0">
                <a:latin typeface="Arial" charset="0"/>
              </a:rPr>
              <a:t>.</a:t>
            </a:r>
          </a:p>
          <a:p>
            <a:pPr marL="457200" indent="-457200" algn="just" eaLnBrk="1" hangingPunct="1">
              <a:buFontTx/>
              <a:buChar char="-"/>
            </a:pPr>
            <a:r>
              <a:rPr lang="en-US" sz="2400" i="1" dirty="0" err="1">
                <a:latin typeface="Arial" charset="0"/>
              </a:rPr>
              <a:t>Từ</a:t>
            </a:r>
            <a:r>
              <a:rPr lang="en-US" sz="2400" i="1" dirty="0">
                <a:latin typeface="Arial" charset="0"/>
              </a:rPr>
              <a:t> </a:t>
            </a:r>
            <a:r>
              <a:rPr lang="en-US" sz="2400" i="1" dirty="0" err="1">
                <a:latin typeface="Arial" charset="0"/>
              </a:rPr>
              <a:t>ngữ</a:t>
            </a:r>
            <a:r>
              <a:rPr lang="en-US" sz="2400" i="1" dirty="0">
                <a:latin typeface="Arial" charset="0"/>
              </a:rPr>
              <a:t> </a:t>
            </a:r>
            <a:r>
              <a:rPr lang="en-US" sz="2400" i="1" dirty="0" err="1">
                <a:latin typeface="Arial" charset="0"/>
              </a:rPr>
              <a:t>nào</a:t>
            </a:r>
            <a:r>
              <a:rPr lang="en-US" sz="2400" i="1" dirty="0">
                <a:latin typeface="Arial" charset="0"/>
              </a:rPr>
              <a:t> </a:t>
            </a:r>
            <a:r>
              <a:rPr lang="en-US" sz="2400" i="1" dirty="0" err="1">
                <a:latin typeface="Arial" charset="0"/>
              </a:rPr>
              <a:t>gợi</a:t>
            </a:r>
            <a:r>
              <a:rPr lang="en-US" sz="2400" i="1" dirty="0">
                <a:latin typeface="Arial" charset="0"/>
              </a:rPr>
              <a:t> </a:t>
            </a:r>
            <a:r>
              <a:rPr lang="en-US" sz="2400" i="1" dirty="0" err="1">
                <a:latin typeface="Arial" charset="0"/>
              </a:rPr>
              <a:t>tả</a:t>
            </a:r>
            <a:r>
              <a:rPr lang="en-US" sz="2400" i="1" dirty="0">
                <a:latin typeface="Arial" charset="0"/>
              </a:rPr>
              <a:t> </a:t>
            </a:r>
            <a:r>
              <a:rPr lang="en-US" sz="2400" i="1" dirty="0" err="1">
                <a:latin typeface="Arial" charset="0"/>
              </a:rPr>
              <a:t>được</a:t>
            </a:r>
            <a:r>
              <a:rPr lang="en-US" sz="2400" i="1" dirty="0">
                <a:latin typeface="Arial" charset="0"/>
              </a:rPr>
              <a:t> </a:t>
            </a:r>
            <a:r>
              <a:rPr lang="en-US" sz="2400" i="1" dirty="0" err="1">
                <a:latin typeface="Arial" charset="0"/>
              </a:rPr>
              <a:t>màu</a:t>
            </a:r>
            <a:r>
              <a:rPr lang="en-US" sz="2400" i="1" dirty="0">
                <a:latin typeface="Arial" charset="0"/>
              </a:rPr>
              <a:t> </a:t>
            </a:r>
            <a:r>
              <a:rPr lang="en-US" sz="2400" i="1" dirty="0" err="1">
                <a:latin typeface="Arial" charset="0"/>
              </a:rPr>
              <a:t>sắc</a:t>
            </a:r>
            <a:r>
              <a:rPr lang="en-US" sz="2400" i="1" dirty="0">
                <a:latin typeface="Arial" charset="0"/>
              </a:rPr>
              <a:t>, </a:t>
            </a:r>
            <a:r>
              <a:rPr lang="en-US" sz="2400" i="1" dirty="0" err="1">
                <a:latin typeface="Arial" charset="0"/>
              </a:rPr>
              <a:t>âm</a:t>
            </a:r>
            <a:r>
              <a:rPr lang="en-US" sz="2400" i="1" dirty="0">
                <a:latin typeface="Arial" charset="0"/>
              </a:rPr>
              <a:t> </a:t>
            </a:r>
            <a:r>
              <a:rPr lang="en-US" sz="2400" i="1" dirty="0" err="1">
                <a:latin typeface="Arial" charset="0"/>
              </a:rPr>
              <a:t>thanh</a:t>
            </a:r>
            <a:r>
              <a:rPr lang="en-US" sz="2400" i="1" dirty="0">
                <a:latin typeface="Arial" charset="0"/>
              </a:rPr>
              <a:t>, </a:t>
            </a:r>
            <a:r>
              <a:rPr lang="en-US" sz="2400" i="1" dirty="0" err="1">
                <a:latin typeface="Arial" charset="0"/>
              </a:rPr>
              <a:t>hình</a:t>
            </a:r>
            <a:r>
              <a:rPr lang="en-US" sz="2400" i="1" dirty="0">
                <a:latin typeface="Arial" charset="0"/>
              </a:rPr>
              <a:t> </a:t>
            </a:r>
            <a:r>
              <a:rPr lang="en-US" sz="2400" i="1" dirty="0" err="1">
                <a:latin typeface="Arial" charset="0"/>
              </a:rPr>
              <a:t>dáng</a:t>
            </a:r>
            <a:r>
              <a:rPr lang="en-US" sz="2400" i="1" dirty="0">
                <a:latin typeface="Arial" charset="0"/>
              </a:rPr>
              <a:t>…</a:t>
            </a:r>
            <a:r>
              <a:rPr lang="en-US" sz="2400" i="1" dirty="0" err="1">
                <a:latin typeface="Arial" charset="0"/>
              </a:rPr>
              <a:t>của</a:t>
            </a:r>
            <a:r>
              <a:rPr lang="en-US" sz="2400" i="1" dirty="0">
                <a:latin typeface="Arial" charset="0"/>
              </a:rPr>
              <a:t> </a:t>
            </a:r>
            <a:r>
              <a:rPr lang="en-US" sz="2400" i="1" dirty="0" err="1">
                <a:latin typeface="Arial" charset="0"/>
              </a:rPr>
              <a:t>những</a:t>
            </a:r>
            <a:r>
              <a:rPr lang="en-US" sz="2400" i="1" dirty="0">
                <a:latin typeface="Arial" charset="0"/>
              </a:rPr>
              <a:t> </a:t>
            </a:r>
            <a:r>
              <a:rPr lang="en-US" sz="2400" i="1" dirty="0" err="1">
                <a:latin typeface="Arial" charset="0"/>
              </a:rPr>
              <a:t>sự</a:t>
            </a:r>
            <a:r>
              <a:rPr lang="en-US" sz="2400" i="1" dirty="0">
                <a:latin typeface="Arial" charset="0"/>
              </a:rPr>
              <a:t> </a:t>
            </a:r>
            <a:r>
              <a:rPr lang="en-US" sz="2400" i="1" dirty="0" err="1">
                <a:latin typeface="Arial" charset="0"/>
              </a:rPr>
              <a:t>vật</a:t>
            </a:r>
            <a:r>
              <a:rPr lang="en-US" sz="2400" i="1" dirty="0">
                <a:latin typeface="Arial" charset="0"/>
              </a:rPr>
              <a:t> </a:t>
            </a:r>
            <a:r>
              <a:rPr lang="en-US" sz="2400" i="1" dirty="0" err="1">
                <a:latin typeface="Arial" charset="0"/>
              </a:rPr>
              <a:t>được</a:t>
            </a:r>
            <a:r>
              <a:rPr lang="en-US" sz="2400" i="1" dirty="0">
                <a:latin typeface="Arial" charset="0"/>
              </a:rPr>
              <a:t> </a:t>
            </a:r>
            <a:r>
              <a:rPr lang="en-US" sz="2400" i="1" dirty="0" err="1">
                <a:latin typeface="Arial" charset="0"/>
              </a:rPr>
              <a:t>chọn</a:t>
            </a:r>
            <a:r>
              <a:rPr lang="en-US" sz="2400" i="1" dirty="0">
                <a:latin typeface="Arial" charset="0"/>
              </a:rPr>
              <a:t> </a:t>
            </a:r>
            <a:r>
              <a:rPr lang="en-US" sz="2400" i="1" dirty="0" err="1">
                <a:latin typeface="Arial" charset="0"/>
              </a:rPr>
              <a:t>tả</a:t>
            </a:r>
            <a:r>
              <a:rPr lang="en-US" sz="2400" i="1" dirty="0">
                <a:latin typeface="Arial" charset="0"/>
              </a:rPr>
              <a:t>.</a:t>
            </a:r>
          </a:p>
          <a:p>
            <a:pPr marL="457200" indent="-457200" algn="just" eaLnBrk="1" hangingPunct="1">
              <a:buFontTx/>
              <a:buChar char="-"/>
            </a:pPr>
            <a:r>
              <a:rPr lang="en-US" sz="2400" i="1" dirty="0" err="1">
                <a:latin typeface="Arial" charset="0"/>
              </a:rPr>
              <a:t>Sự</a:t>
            </a:r>
            <a:r>
              <a:rPr lang="en-US" sz="2400" i="1" dirty="0">
                <a:latin typeface="Arial" charset="0"/>
              </a:rPr>
              <a:t> </a:t>
            </a:r>
            <a:r>
              <a:rPr lang="en-US" sz="2400" i="1" dirty="0" err="1">
                <a:latin typeface="Arial" charset="0"/>
              </a:rPr>
              <a:t>vật</a:t>
            </a:r>
            <a:r>
              <a:rPr lang="en-US" sz="2400" i="1" dirty="0">
                <a:latin typeface="Arial" charset="0"/>
              </a:rPr>
              <a:t> chi </a:t>
            </a:r>
            <a:r>
              <a:rPr lang="en-US" sz="2400" i="1" dirty="0" err="1">
                <a:latin typeface="Arial" charset="0"/>
              </a:rPr>
              <a:t>tiết</a:t>
            </a:r>
            <a:r>
              <a:rPr lang="en-US" sz="2400" i="1" dirty="0">
                <a:latin typeface="Arial" charset="0"/>
              </a:rPr>
              <a:t> </a:t>
            </a:r>
            <a:r>
              <a:rPr lang="en-US" sz="2400" i="1" dirty="0" err="1">
                <a:latin typeface="Arial" charset="0"/>
              </a:rPr>
              <a:t>nào</a:t>
            </a:r>
            <a:r>
              <a:rPr lang="en-US" sz="2400" i="1" dirty="0">
                <a:latin typeface="Arial" charset="0"/>
              </a:rPr>
              <a:t> </a:t>
            </a:r>
            <a:r>
              <a:rPr lang="en-US" sz="2400" i="1" dirty="0" err="1">
                <a:latin typeface="Arial" charset="0"/>
              </a:rPr>
              <a:t>có</a:t>
            </a:r>
            <a:r>
              <a:rPr lang="en-US" sz="2400" i="1" dirty="0">
                <a:latin typeface="Arial" charset="0"/>
              </a:rPr>
              <a:t> </a:t>
            </a:r>
            <a:r>
              <a:rPr lang="en-US" sz="2400" i="1" dirty="0" err="1">
                <a:latin typeface="Arial" charset="0"/>
              </a:rPr>
              <a:t>thể</a:t>
            </a:r>
            <a:r>
              <a:rPr lang="en-US" sz="2400" i="1" dirty="0">
                <a:latin typeface="Arial" charset="0"/>
              </a:rPr>
              <a:t> </a:t>
            </a:r>
            <a:r>
              <a:rPr lang="en-US" sz="2400" i="1" dirty="0" err="1">
                <a:latin typeface="Arial" charset="0"/>
              </a:rPr>
              <a:t>chọn</a:t>
            </a:r>
            <a:r>
              <a:rPr lang="en-US" sz="2400" i="1" dirty="0">
                <a:latin typeface="Arial" charset="0"/>
              </a:rPr>
              <a:t> </a:t>
            </a:r>
            <a:r>
              <a:rPr lang="en-US" sz="2400" i="1" dirty="0" err="1">
                <a:latin typeface="Arial" charset="0"/>
              </a:rPr>
              <a:t>tả</a:t>
            </a:r>
            <a:r>
              <a:rPr lang="en-US" sz="2400" i="1" dirty="0">
                <a:latin typeface="Arial" charset="0"/>
              </a:rPr>
              <a:t> </a:t>
            </a:r>
            <a:r>
              <a:rPr lang="en-US" sz="2400" i="1" dirty="0" err="1">
                <a:latin typeface="Arial" charset="0"/>
              </a:rPr>
              <a:t>theo</a:t>
            </a:r>
            <a:r>
              <a:rPr lang="en-US" sz="2400" i="1" dirty="0">
                <a:latin typeface="Arial" charset="0"/>
              </a:rPr>
              <a:t> </a:t>
            </a:r>
            <a:r>
              <a:rPr lang="en-US" sz="2400" i="1" dirty="0" err="1">
                <a:latin typeface="Arial" charset="0"/>
              </a:rPr>
              <a:t>cách</a:t>
            </a:r>
            <a:r>
              <a:rPr lang="en-US" sz="2400" i="1" dirty="0">
                <a:latin typeface="Arial" charset="0"/>
              </a:rPr>
              <a:t> so </a:t>
            </a:r>
            <a:r>
              <a:rPr lang="en-US" sz="2400" i="1" dirty="0" err="1">
                <a:latin typeface="Arial" charset="0"/>
              </a:rPr>
              <a:t>sánh</a:t>
            </a:r>
            <a:r>
              <a:rPr lang="en-US" sz="2400" i="1" dirty="0">
                <a:latin typeface="Arial" charset="0"/>
              </a:rPr>
              <a:t>, </a:t>
            </a:r>
            <a:r>
              <a:rPr lang="en-US" sz="2400" i="1" dirty="0" err="1">
                <a:latin typeface="Arial" charset="0"/>
              </a:rPr>
              <a:t>nhân</a:t>
            </a:r>
            <a:r>
              <a:rPr lang="en-US" sz="2400" i="1" dirty="0">
                <a:latin typeface="Arial" charset="0"/>
              </a:rPr>
              <a:t> </a:t>
            </a:r>
            <a:r>
              <a:rPr lang="en-US" sz="2400" i="1" dirty="0" err="1">
                <a:latin typeface="Arial" charset="0"/>
              </a:rPr>
              <a:t>hóa</a:t>
            </a:r>
            <a:r>
              <a:rPr lang="en-US" sz="2400" i="1" dirty="0">
                <a:latin typeface="Arial" charset="0"/>
              </a:rPr>
              <a:t>.</a:t>
            </a:r>
          </a:p>
          <a:p>
            <a:pPr marL="457200" indent="-457200" algn="just" eaLnBrk="1" hangingPunct="1">
              <a:buFontTx/>
              <a:buChar char="-"/>
            </a:pPr>
            <a:r>
              <a:rPr lang="en-US" sz="2400" i="1" dirty="0" err="1">
                <a:latin typeface="Arial" charset="0"/>
              </a:rPr>
              <a:t>Trình</a:t>
            </a:r>
            <a:r>
              <a:rPr lang="en-US" sz="2400" i="1" dirty="0">
                <a:latin typeface="Arial" charset="0"/>
              </a:rPr>
              <a:t> </a:t>
            </a:r>
            <a:r>
              <a:rPr lang="en-US" sz="2400" i="1" dirty="0" err="1">
                <a:latin typeface="Arial" charset="0"/>
              </a:rPr>
              <a:t>bày</a:t>
            </a:r>
            <a:r>
              <a:rPr lang="en-US" sz="2400" i="1" dirty="0">
                <a:latin typeface="Arial" charset="0"/>
              </a:rPr>
              <a:t> </a:t>
            </a:r>
            <a:r>
              <a:rPr lang="en-US" sz="2400" i="1" dirty="0" err="1">
                <a:latin typeface="Arial" charset="0"/>
              </a:rPr>
              <a:t>theo</a:t>
            </a:r>
            <a:r>
              <a:rPr lang="en-US" sz="2400" i="1" dirty="0">
                <a:latin typeface="Arial" charset="0"/>
              </a:rPr>
              <a:t> </a:t>
            </a:r>
            <a:r>
              <a:rPr lang="en-US" sz="2400" i="1" dirty="0" err="1">
                <a:latin typeface="Arial" charset="0"/>
              </a:rPr>
              <a:t>cấu</a:t>
            </a:r>
            <a:r>
              <a:rPr lang="en-US" sz="2400" i="1" dirty="0">
                <a:latin typeface="Arial" charset="0"/>
              </a:rPr>
              <a:t> </a:t>
            </a:r>
            <a:r>
              <a:rPr lang="en-US" sz="2400" i="1" dirty="0" err="1">
                <a:latin typeface="Arial" charset="0"/>
              </a:rPr>
              <a:t>tạo</a:t>
            </a:r>
            <a:r>
              <a:rPr lang="en-US" sz="2400" i="1" dirty="0">
                <a:latin typeface="Arial" charset="0"/>
              </a:rPr>
              <a:t> </a:t>
            </a:r>
            <a:r>
              <a:rPr lang="en-US" sz="2400" i="1" dirty="0" err="1">
                <a:latin typeface="Arial" charset="0"/>
              </a:rPr>
              <a:t>của</a:t>
            </a:r>
            <a:r>
              <a:rPr lang="en-US" sz="2400" i="1" dirty="0">
                <a:latin typeface="Arial" charset="0"/>
              </a:rPr>
              <a:t> </a:t>
            </a:r>
            <a:r>
              <a:rPr lang="en-US" sz="2400" i="1" dirty="0" err="1">
                <a:latin typeface="Arial" charset="0"/>
              </a:rPr>
              <a:t>đoạn</a:t>
            </a:r>
            <a:r>
              <a:rPr lang="en-US" sz="2400" i="1" dirty="0">
                <a:latin typeface="Arial" charset="0"/>
              </a:rPr>
              <a:t> </a:t>
            </a:r>
            <a:r>
              <a:rPr lang="en-US" sz="2400" i="1" dirty="0" err="1">
                <a:latin typeface="Arial" charset="0"/>
              </a:rPr>
              <a:t>văn</a:t>
            </a:r>
            <a:r>
              <a:rPr lang="en-US" sz="2400" i="1" dirty="0">
                <a:latin typeface="Arial" charset="0"/>
              </a:rPr>
              <a:t>.</a:t>
            </a:r>
          </a:p>
        </p:txBody>
      </p:sp>
    </p:spTree>
    <p:extLst>
      <p:ext uri="{BB962C8B-B14F-4D97-AF65-F5344CB8AC3E}">
        <p14:creationId xmlns:p14="http://schemas.microsoft.com/office/powerpoint/2010/main" val="279766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52500" y="1990436"/>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r>
              <a:rPr lang="en-US" sz="2800" b="1" smtClean="0">
                <a:solidFill>
                  <a:srgbClr val="FF0000"/>
                </a:solidFill>
                <a:latin typeface="Arial" charset="0"/>
              </a:rPr>
              <a:t>TIÊU CHÍ ĐÁNH GIÁ</a:t>
            </a:r>
          </a:p>
          <a:p>
            <a:pPr algn="ctr" eaLnBrk="1" hangingPunct="1"/>
            <a:endParaRPr lang="en-US" sz="2400" smtClean="0">
              <a:latin typeface="Arial" charset="0"/>
            </a:endParaRPr>
          </a:p>
          <a:p>
            <a:pPr marL="457200" indent="-457200" algn="just" eaLnBrk="1" hangingPunct="1">
              <a:buAutoNum type="arabicPeriod"/>
            </a:pPr>
            <a:r>
              <a:rPr lang="en-US" sz="2400" smtClean="0">
                <a:latin typeface="Arial" charset="0"/>
              </a:rPr>
              <a:t>Đủ cấu tạo 3 phần của đoạn văn</a:t>
            </a:r>
          </a:p>
          <a:p>
            <a:pPr marL="457200" indent="-457200" algn="just">
              <a:buFontTx/>
              <a:buAutoNum type="arabicPeriod"/>
            </a:pPr>
            <a:r>
              <a:rPr lang="en-US" sz="2400" smtClean="0">
                <a:latin typeface="Arial" charset="0"/>
              </a:rPr>
              <a:t>Chọn được các chi tiết tiêu biểu của cảnh ở thời điểm miêu tả, tả </a:t>
            </a:r>
            <a:r>
              <a:rPr lang="en-US" sz="2400">
                <a:latin typeface="Arial" charset="0"/>
              </a:rPr>
              <a:t>theo trình tự </a:t>
            </a:r>
            <a:r>
              <a:rPr lang="en-US" sz="2400">
                <a:latin typeface="Arial" charset="0"/>
              </a:rPr>
              <a:t>hợp </a:t>
            </a:r>
            <a:r>
              <a:rPr lang="en-US" sz="2400" smtClean="0">
                <a:latin typeface="Arial" charset="0"/>
              </a:rPr>
              <a:t>lí.</a:t>
            </a:r>
            <a:endParaRPr lang="en-US" sz="2400">
              <a:latin typeface="Arial" charset="0"/>
            </a:endParaRPr>
          </a:p>
          <a:p>
            <a:pPr marL="457200" indent="-457200" algn="just" eaLnBrk="1" hangingPunct="1">
              <a:buAutoNum type="arabicPeriod"/>
            </a:pPr>
            <a:r>
              <a:rPr lang="en-US" sz="2400" smtClean="0">
                <a:latin typeface="Arial" charset="0"/>
              </a:rPr>
              <a:t>Sử dụng được các biện pháp nghệ thuật so sánh, nhân hoá làm cho hình ảnh miêu tả sinh động, gợi cảm.</a:t>
            </a:r>
          </a:p>
        </p:txBody>
      </p:sp>
    </p:spTree>
    <p:extLst>
      <p:ext uri="{BB962C8B-B14F-4D97-AF65-F5344CB8AC3E}">
        <p14:creationId xmlns:p14="http://schemas.microsoft.com/office/powerpoint/2010/main" val="42448367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a:t>
            </a:r>
            <a:r>
              <a:rPr lang="en-US" altLang="vi-VN" sz="1800" smtClean="0">
                <a:solidFill>
                  <a:schemeClr val="bg1"/>
                </a:solidFill>
                <a:latin typeface="Arial" panose="020B0604020202020204" pitchFamily="34" charset="0"/>
                <a:cs typeface="Arial" panose="020B0604020202020204" pitchFamily="34" charset="0"/>
              </a:rPr>
              <a:t>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3264256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1281199"/>
            <a:ext cx="7772400" cy="838200"/>
          </a:xfrm>
        </p:spPr>
        <p:txBody>
          <a:bodyPr/>
          <a:lstStyle/>
          <a:p>
            <a:pPr eaLnBrk="1" hangingPunct="1"/>
            <a:r>
              <a:rPr lang="en-US" altLang="en-US" sz="3200" smtClean="0"/>
              <a:t>Cấu </a:t>
            </a:r>
            <a:r>
              <a:rPr lang="en-US" altLang="en-US" sz="3200" smtClean="0"/>
              <a:t>tạo của bài văn </a:t>
            </a:r>
            <a:r>
              <a:rPr lang="en-US" altLang="en-US" sz="3200" smtClean="0"/>
              <a:t>tả </a:t>
            </a:r>
            <a:r>
              <a:rPr lang="en-US" altLang="en-US" sz="3200" smtClean="0"/>
              <a:t>cảnh?</a:t>
            </a:r>
            <a:endParaRPr lang="en-US" altLang="en-US" sz="3200" smtClean="0"/>
          </a:p>
        </p:txBody>
      </p:sp>
      <p:sp>
        <p:nvSpPr>
          <p:cNvPr id="2051" name="Rectangle 3"/>
          <p:cNvSpPr>
            <a:spLocks noGrp="1" noChangeArrowheads="1"/>
          </p:cNvSpPr>
          <p:nvPr>
            <p:ph type="subTitle" idx="1"/>
          </p:nvPr>
        </p:nvSpPr>
        <p:spPr>
          <a:xfrm>
            <a:off x="304800" y="3110562"/>
            <a:ext cx="8534400" cy="3276600"/>
          </a:xfrm>
        </p:spPr>
        <p:txBody>
          <a:bodyPr/>
          <a:lstStyle/>
          <a:p>
            <a:pPr marL="609600" indent="-609600" algn="l" eaLnBrk="1" hangingPunct="1">
              <a:lnSpc>
                <a:spcPct val="90000"/>
              </a:lnSpc>
            </a:pPr>
            <a:r>
              <a:rPr lang="en-US" altLang="en-US" sz="2800" smtClean="0">
                <a:solidFill>
                  <a:schemeClr val="tx1">
                    <a:lumMod val="95000"/>
                    <a:lumOff val="5000"/>
                  </a:schemeClr>
                </a:solidFill>
                <a:latin typeface="+mj-lt"/>
              </a:rPr>
              <a:t>Bài văn tả cảnh thường có ba phần:</a:t>
            </a:r>
          </a:p>
          <a:p>
            <a:pPr marL="609600" indent="-609600" algn="l" eaLnBrk="1" hangingPunct="1">
              <a:lnSpc>
                <a:spcPct val="90000"/>
              </a:lnSpc>
              <a:buFontTx/>
              <a:buAutoNum type="arabicPeriod"/>
            </a:pPr>
            <a:r>
              <a:rPr lang="en-US" altLang="en-US" sz="2800" smtClean="0">
                <a:solidFill>
                  <a:schemeClr val="tx1">
                    <a:lumMod val="95000"/>
                    <a:lumOff val="5000"/>
                  </a:schemeClr>
                </a:solidFill>
                <a:latin typeface="+mj-lt"/>
              </a:rPr>
              <a:t>Mở bài: Giới thiệu bao quát về cảnh sẽ tả.</a:t>
            </a:r>
          </a:p>
          <a:p>
            <a:pPr marL="609600" indent="-609600" algn="l" eaLnBrk="1" hangingPunct="1">
              <a:lnSpc>
                <a:spcPct val="90000"/>
              </a:lnSpc>
              <a:buFontTx/>
              <a:buAutoNum type="arabicPeriod"/>
            </a:pPr>
            <a:r>
              <a:rPr lang="en-US" altLang="en-US" sz="2800" smtClean="0">
                <a:solidFill>
                  <a:schemeClr val="tx1">
                    <a:lumMod val="95000"/>
                    <a:lumOff val="5000"/>
                  </a:schemeClr>
                </a:solidFill>
                <a:latin typeface="+mj-lt"/>
              </a:rPr>
              <a:t>Thân </a:t>
            </a:r>
            <a:r>
              <a:rPr lang="en-US" altLang="en-US" sz="2800" smtClean="0">
                <a:solidFill>
                  <a:schemeClr val="tx1">
                    <a:lumMod val="95000"/>
                    <a:lumOff val="5000"/>
                  </a:schemeClr>
                </a:solidFill>
                <a:latin typeface="+mj-lt"/>
              </a:rPr>
              <a:t>bài: Tả từng phần của cảnh hoặc sự thay đổi của cảnh theo thời gian.</a:t>
            </a:r>
          </a:p>
          <a:p>
            <a:pPr marL="609600" indent="-609600" algn="l" eaLnBrk="1" hangingPunct="1">
              <a:lnSpc>
                <a:spcPct val="90000"/>
              </a:lnSpc>
              <a:buFontTx/>
              <a:buAutoNum type="arabicPeriod"/>
            </a:pPr>
            <a:r>
              <a:rPr lang="en-US" altLang="en-US" sz="2800" smtClean="0">
                <a:solidFill>
                  <a:schemeClr val="tx1">
                    <a:lumMod val="95000"/>
                    <a:lumOff val="5000"/>
                  </a:schemeClr>
                </a:solidFill>
                <a:latin typeface="+mj-lt"/>
              </a:rPr>
              <a:t>Kết bài: Nêu nhận xét hặc cảm nghĩ của người viết.</a:t>
            </a:r>
          </a:p>
          <a:p>
            <a:pPr marL="609600" indent="-609600" eaLnBrk="1" hangingPunct="1">
              <a:lnSpc>
                <a:spcPct val="90000"/>
              </a:lnSpc>
            </a:pPr>
            <a:endParaRPr lang="en-US" altLang="en-US" sz="2800" smtClean="0">
              <a:solidFill>
                <a:schemeClr val="tx1">
                  <a:lumMod val="95000"/>
                  <a:lumOff val="5000"/>
                </a:schemeClr>
              </a:solidFill>
              <a:latin typeface="+mj-lt"/>
            </a:endParaRPr>
          </a:p>
        </p:txBody>
      </p:sp>
      <p:sp>
        <p:nvSpPr>
          <p:cNvPr id="3076" name="Text Box 4"/>
          <p:cNvSpPr txBox="1">
            <a:spLocks noChangeArrowheads="1"/>
          </p:cNvSpPr>
          <p:nvPr/>
        </p:nvSpPr>
        <p:spPr bwMode="auto">
          <a:xfrm>
            <a:off x="2362200" y="609600"/>
            <a:ext cx="3124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1600">
              <a:latin typeface="+mj-lt"/>
            </a:endParaRPr>
          </a:p>
        </p:txBody>
      </p:sp>
      <p:pic>
        <p:nvPicPr>
          <p:cNvPr id="6" name="Picture 5">
            <a:extLst>
              <a:ext uri="{FF2B5EF4-FFF2-40B4-BE49-F238E27FC236}">
                <a16:creationId xmlns:a16="http://schemas.microsoft.com/office/drawing/2014/main" id="{2D467C97-4B97-4241-BA02-20E3579CEF24}"/>
              </a:ext>
            </a:extLst>
          </p:cNvPr>
          <p:cNvPicPr>
            <a:picLocks noChangeAspect="1"/>
          </p:cNvPicPr>
          <p:nvPr/>
        </p:nvPicPr>
        <p:blipFill rotWithShape="1">
          <a:blip r:embed="rId2"/>
          <a:srcRect b="2025"/>
          <a:stretch/>
        </p:blipFill>
        <p:spPr>
          <a:xfrm>
            <a:off x="2308" y="140591"/>
            <a:ext cx="2740892" cy="2947375"/>
          </a:xfrm>
          <a:prstGeom prst="rect">
            <a:avLst/>
          </a:prstGeom>
        </p:spPr>
      </p:pic>
      <p:sp>
        <p:nvSpPr>
          <p:cNvPr id="7" name="TextBox 6">
            <a:extLst>
              <a:ext uri="{FF2B5EF4-FFF2-40B4-BE49-F238E27FC236}">
                <a16:creationId xmlns:a16="http://schemas.microsoft.com/office/drawing/2014/main" id="{31D190BE-F031-4DC9-BAB3-EEDDF906A98C}"/>
              </a:ext>
            </a:extLst>
          </p:cNvPr>
          <p:cNvSpPr txBox="1"/>
          <p:nvPr/>
        </p:nvSpPr>
        <p:spPr>
          <a:xfrm>
            <a:off x="-113146" y="892736"/>
            <a:ext cx="1926841" cy="1077218"/>
          </a:xfrm>
          <a:prstGeom prst="rect">
            <a:avLst/>
          </a:prstGeom>
          <a:noFill/>
        </p:spPr>
        <p:txBody>
          <a:bodyPr wrap="square" rtlCol="0">
            <a:spAutoFit/>
          </a:bodyPr>
          <a:lstStyle/>
          <a:p>
            <a:pPr algn="ctr"/>
            <a:r>
              <a:rPr lang="en-US" sz="3200" dirty="0"/>
              <a:t>KHỞI ĐỘNG</a:t>
            </a:r>
            <a:endParaRPr lang="vi-VN" sz="3200" dirty="0"/>
          </a:p>
        </p:txBody>
      </p:sp>
    </p:spTree>
    <p:extLst>
      <p:ext uri="{BB962C8B-B14F-4D97-AF65-F5344CB8AC3E}">
        <p14:creationId xmlns:p14="http://schemas.microsoft.com/office/powerpoint/2010/main" val="6858112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2" dur="5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blinds(horizontal)">
                                      <p:cBhvr>
                                        <p:cTn id="17" dur="5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blinds(horizontal)">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blinds(horizontal)">
                                      <p:cBhvr>
                                        <p:cTn id="27" dur="5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a:t>
            </a:r>
            <a:r>
              <a:rPr lang="en-US" altLang="vi-VN" sz="1800" smtClean="0">
                <a:solidFill>
                  <a:schemeClr val="bg1"/>
                </a:solidFill>
                <a:latin typeface="Arial" panose="020B0604020202020204" pitchFamily="34" charset="0"/>
                <a:cs typeface="Arial" panose="020B0604020202020204" pitchFamily="34" charset="0"/>
              </a:rPr>
              <a:t>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3199729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14400" y="152400"/>
            <a:ext cx="79556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solidFill>
                  <a:srgbClr val="000099"/>
                </a:solidFill>
                <a:latin typeface="Arial" charset="0"/>
              </a:rPr>
              <a:t>Bài</a:t>
            </a:r>
            <a:r>
              <a:rPr lang="en-US" sz="2800" dirty="0">
                <a:solidFill>
                  <a:srgbClr val="000099"/>
                </a:solidFill>
                <a:latin typeface="Arial" charset="0"/>
              </a:rPr>
              <a:t> 1: </a:t>
            </a:r>
            <a:r>
              <a:rPr lang="en-US" sz="2800" dirty="0" err="1">
                <a:solidFill>
                  <a:srgbClr val="000099"/>
                </a:solidFill>
                <a:latin typeface="Arial" charset="0"/>
              </a:rPr>
              <a:t>Tìm</a:t>
            </a:r>
            <a:r>
              <a:rPr lang="en-US" sz="2800" dirty="0">
                <a:solidFill>
                  <a:srgbClr val="000099"/>
                </a:solidFill>
                <a:latin typeface="Arial" charset="0"/>
              </a:rPr>
              <a:t> </a:t>
            </a:r>
            <a:r>
              <a:rPr lang="en-US" sz="2800" dirty="0" err="1">
                <a:solidFill>
                  <a:srgbClr val="000099"/>
                </a:solidFill>
                <a:latin typeface="Arial" charset="0"/>
              </a:rPr>
              <a:t>những</a:t>
            </a:r>
            <a:r>
              <a:rPr lang="en-US" sz="2800" dirty="0">
                <a:solidFill>
                  <a:srgbClr val="000099"/>
                </a:solidFill>
                <a:latin typeface="Arial" charset="0"/>
              </a:rPr>
              <a:t> </a:t>
            </a:r>
            <a:r>
              <a:rPr lang="en-US" sz="2800" dirty="0" err="1">
                <a:solidFill>
                  <a:srgbClr val="000099"/>
                </a:solidFill>
                <a:latin typeface="Arial" charset="0"/>
              </a:rPr>
              <a:t>hình</a:t>
            </a:r>
            <a:r>
              <a:rPr lang="en-US" sz="2800" dirty="0">
                <a:solidFill>
                  <a:srgbClr val="000099"/>
                </a:solidFill>
                <a:latin typeface="Arial" charset="0"/>
              </a:rPr>
              <a:t> </a:t>
            </a:r>
            <a:r>
              <a:rPr lang="en-US" sz="2800" dirty="0" err="1">
                <a:solidFill>
                  <a:srgbClr val="000099"/>
                </a:solidFill>
                <a:latin typeface="Arial" charset="0"/>
              </a:rPr>
              <a:t>ảnh</a:t>
            </a:r>
            <a:r>
              <a:rPr lang="en-US" sz="2800" dirty="0">
                <a:solidFill>
                  <a:srgbClr val="000099"/>
                </a:solidFill>
                <a:latin typeface="Arial" charset="0"/>
              </a:rPr>
              <a:t> </a:t>
            </a:r>
            <a:r>
              <a:rPr lang="en-US" sz="2800" dirty="0" err="1">
                <a:solidFill>
                  <a:srgbClr val="000099"/>
                </a:solidFill>
                <a:latin typeface="Arial" charset="0"/>
              </a:rPr>
              <a:t>em</a:t>
            </a:r>
            <a:r>
              <a:rPr lang="en-US" sz="2800" dirty="0">
                <a:solidFill>
                  <a:srgbClr val="000099"/>
                </a:solidFill>
                <a:latin typeface="Arial" charset="0"/>
              </a:rPr>
              <a:t> </a:t>
            </a:r>
            <a:r>
              <a:rPr lang="en-US" sz="2800" dirty="0" err="1">
                <a:solidFill>
                  <a:srgbClr val="000099"/>
                </a:solidFill>
                <a:latin typeface="Arial" charset="0"/>
              </a:rPr>
              <a:t>thích</a:t>
            </a:r>
            <a:r>
              <a:rPr lang="en-US" sz="2800" dirty="0">
                <a:solidFill>
                  <a:srgbClr val="000099"/>
                </a:solidFill>
                <a:latin typeface="Arial" charset="0"/>
              </a:rPr>
              <a:t> </a:t>
            </a:r>
            <a:r>
              <a:rPr lang="en-US" sz="2800" dirty="0" err="1">
                <a:solidFill>
                  <a:srgbClr val="000099"/>
                </a:solidFill>
                <a:latin typeface="Arial" charset="0"/>
              </a:rPr>
              <a:t>trong</a:t>
            </a:r>
            <a:r>
              <a:rPr lang="en-US" sz="2800" dirty="0">
                <a:solidFill>
                  <a:srgbClr val="000099"/>
                </a:solidFill>
                <a:latin typeface="Arial" charset="0"/>
              </a:rPr>
              <a:t> </a:t>
            </a:r>
            <a:r>
              <a:rPr lang="en-US" sz="2800" dirty="0" err="1">
                <a:solidFill>
                  <a:srgbClr val="000099"/>
                </a:solidFill>
                <a:latin typeface="Arial" charset="0"/>
              </a:rPr>
              <a:t>bài</a:t>
            </a:r>
            <a:r>
              <a:rPr lang="en-US" sz="2800">
                <a:solidFill>
                  <a:srgbClr val="000099"/>
                </a:solidFill>
                <a:latin typeface="Arial" charset="0"/>
              </a:rPr>
              <a:t>: </a:t>
            </a:r>
            <a:r>
              <a:rPr lang="en-US" sz="2800" b="1" smtClean="0">
                <a:solidFill>
                  <a:srgbClr val="000099"/>
                </a:solidFill>
                <a:latin typeface="Arial" charset="0"/>
              </a:rPr>
              <a:t>Rừng trưa, Chiều </a:t>
            </a:r>
            <a:r>
              <a:rPr lang="en-US" sz="2800" b="1" dirty="0" err="1">
                <a:solidFill>
                  <a:srgbClr val="000099"/>
                </a:solidFill>
                <a:latin typeface="Arial" charset="0"/>
              </a:rPr>
              <a:t>tối</a:t>
            </a:r>
            <a:endParaRPr lang="en-US" sz="2800" b="1" dirty="0">
              <a:solidFill>
                <a:srgbClr val="000099"/>
              </a:solidFill>
              <a:latin typeface="Arial" charset="0"/>
            </a:endParaRPr>
          </a:p>
        </p:txBody>
      </p:sp>
      <p:sp>
        <p:nvSpPr>
          <p:cNvPr id="3" name="Rectangle 2">
            <a:extLst>
              <a:ext uri="{FF2B5EF4-FFF2-40B4-BE49-F238E27FC236}">
                <a16:creationId xmlns:a16="http://schemas.microsoft.com/office/drawing/2014/main" id="{A35F52B0-C865-4A04-8C51-8248C3A14B0C}"/>
              </a:ext>
            </a:extLst>
          </p:cNvPr>
          <p:cNvSpPr txBox="1">
            <a:spLocks noChangeArrowheads="1"/>
          </p:cNvSpPr>
          <p:nvPr/>
        </p:nvSpPr>
        <p:spPr bwMode="auto">
          <a:xfrm>
            <a:off x="2643455" y="1292290"/>
            <a:ext cx="2133600" cy="704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dirty="0" err="1">
                <a:solidFill>
                  <a:srgbClr val="FF0000"/>
                </a:solidFill>
                <a:latin typeface="Arial" charset="0"/>
              </a:rPr>
              <a:t>Rừng</a:t>
            </a:r>
            <a:r>
              <a:rPr lang="en-US" sz="2800" b="1" dirty="0">
                <a:solidFill>
                  <a:srgbClr val="FF0000"/>
                </a:solidFill>
                <a:latin typeface="Arial" charset="0"/>
              </a:rPr>
              <a:t> </a:t>
            </a:r>
            <a:r>
              <a:rPr lang="en-US" sz="2800" b="1" dirty="0" err="1">
                <a:solidFill>
                  <a:srgbClr val="FF0000"/>
                </a:solidFill>
                <a:latin typeface="Arial" charset="0"/>
              </a:rPr>
              <a:t>trưa</a:t>
            </a:r>
            <a:endParaRPr lang="en-US" sz="2800" b="1" dirty="0">
              <a:solidFill>
                <a:srgbClr val="FF0000"/>
              </a:solidFill>
              <a:latin typeface="Arial" charset="0"/>
            </a:endParaRPr>
          </a:p>
        </p:txBody>
      </p:sp>
      <p:sp>
        <p:nvSpPr>
          <p:cNvPr id="4" name="Rectangle 2">
            <a:extLst>
              <a:ext uri="{FF2B5EF4-FFF2-40B4-BE49-F238E27FC236}">
                <a16:creationId xmlns:a16="http://schemas.microsoft.com/office/drawing/2014/main" id="{9DAC6E43-5A88-4FAC-AF14-BF28DA5E53B2}"/>
              </a:ext>
            </a:extLst>
          </p:cNvPr>
          <p:cNvSpPr txBox="1">
            <a:spLocks noChangeArrowheads="1"/>
          </p:cNvSpPr>
          <p:nvPr/>
        </p:nvSpPr>
        <p:spPr bwMode="auto">
          <a:xfrm>
            <a:off x="627618" y="199689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1.Những </a:t>
            </a:r>
            <a:r>
              <a:rPr lang="en-US" sz="2800" dirty="0" err="1">
                <a:latin typeface="Arial" charset="0"/>
              </a:rPr>
              <a:t>sự</a:t>
            </a:r>
            <a:r>
              <a:rPr lang="en-US" sz="2800" dirty="0">
                <a:latin typeface="Arial" charset="0"/>
              </a:rPr>
              <a:t> </a:t>
            </a:r>
            <a:r>
              <a:rPr lang="en-US" sz="2800" dirty="0" err="1">
                <a:latin typeface="Arial" charset="0"/>
              </a:rPr>
              <a:t>vật</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trong</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trưa</a:t>
            </a:r>
            <a:r>
              <a:rPr lang="en-US" sz="2800" dirty="0">
                <a:latin typeface="Arial" charset="0"/>
              </a:rPr>
              <a:t> </a:t>
            </a:r>
            <a:r>
              <a:rPr lang="en-US" sz="2800" dirty="0" err="1">
                <a:latin typeface="Arial" charset="0"/>
              </a:rPr>
              <a:t>được</a:t>
            </a:r>
            <a:r>
              <a:rPr lang="en-US" sz="2800" dirty="0">
                <a:latin typeface="Arial" charset="0"/>
              </a:rPr>
              <a:t> </a:t>
            </a:r>
            <a:r>
              <a:rPr lang="en-US" sz="2800" dirty="0" err="1">
                <a:latin typeface="Arial" charset="0"/>
              </a:rPr>
              <a:t>tác</a:t>
            </a:r>
            <a:r>
              <a:rPr lang="en-US" sz="2800" dirty="0">
                <a:latin typeface="Arial" charset="0"/>
              </a:rPr>
              <a:t> </a:t>
            </a:r>
            <a:r>
              <a:rPr lang="en-US" sz="2800" dirty="0" err="1">
                <a:latin typeface="Arial" charset="0"/>
              </a:rPr>
              <a:t>giả</a:t>
            </a:r>
            <a:r>
              <a:rPr lang="en-US" sz="2800" dirty="0">
                <a:latin typeface="Arial" charset="0"/>
              </a:rPr>
              <a:t> </a:t>
            </a:r>
            <a:r>
              <a:rPr lang="en-US" sz="2800" dirty="0" err="1">
                <a:latin typeface="Arial" charset="0"/>
              </a:rPr>
              <a:t>chọn</a:t>
            </a:r>
            <a:r>
              <a:rPr lang="en-US" sz="2800" dirty="0">
                <a:latin typeface="Arial" charset="0"/>
              </a:rPr>
              <a:t> </a:t>
            </a:r>
            <a:r>
              <a:rPr lang="en-US" sz="2800" dirty="0" err="1">
                <a:latin typeface="Arial" charset="0"/>
              </a:rPr>
              <a:t>tả</a:t>
            </a:r>
            <a:r>
              <a:rPr lang="en-US" sz="2800" dirty="0">
                <a:latin typeface="Arial" charset="0"/>
              </a:rPr>
              <a:t>? </a:t>
            </a:r>
          </a:p>
          <a:p>
            <a:pPr eaLnBrk="1" hangingPunct="1"/>
            <a:endParaRPr lang="en-US" sz="2800" dirty="0">
              <a:latin typeface="Arial" charset="0"/>
            </a:endParaRPr>
          </a:p>
        </p:txBody>
      </p:sp>
      <p:sp>
        <p:nvSpPr>
          <p:cNvPr id="5" name="Rectangle 2">
            <a:extLst>
              <a:ext uri="{FF2B5EF4-FFF2-40B4-BE49-F238E27FC236}">
                <a16:creationId xmlns:a16="http://schemas.microsoft.com/office/drawing/2014/main" id="{F78D72F8-C259-4D6B-BCD6-24C24594DDAF}"/>
              </a:ext>
            </a:extLst>
          </p:cNvPr>
          <p:cNvSpPr txBox="1">
            <a:spLocks noChangeArrowheads="1"/>
          </p:cNvSpPr>
          <p:nvPr/>
        </p:nvSpPr>
        <p:spPr bwMode="auto">
          <a:xfrm>
            <a:off x="627618" y="284369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2.Những </a:t>
            </a:r>
            <a:r>
              <a:rPr lang="en-US" sz="2800" dirty="0" err="1">
                <a:latin typeface="Arial" charset="0"/>
              </a:rPr>
              <a:t>đặc</a:t>
            </a:r>
            <a:r>
              <a:rPr lang="en-US" sz="2800" dirty="0">
                <a:latin typeface="Arial" charset="0"/>
              </a:rPr>
              <a:t> </a:t>
            </a:r>
            <a:r>
              <a:rPr lang="en-US" sz="2800" dirty="0" err="1">
                <a:latin typeface="Arial" charset="0"/>
              </a:rPr>
              <a:t>điểm</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cho</a:t>
            </a:r>
            <a:r>
              <a:rPr lang="en-US" sz="2800" dirty="0">
                <a:latin typeface="Arial" charset="0"/>
              </a:rPr>
              <a:t> </a:t>
            </a:r>
            <a:r>
              <a:rPr lang="en-US" sz="2800" dirty="0" err="1">
                <a:latin typeface="Arial" charset="0"/>
              </a:rPr>
              <a:t>biết</a:t>
            </a:r>
            <a:r>
              <a:rPr lang="en-US" sz="2800" dirty="0">
                <a:latin typeface="Arial" charset="0"/>
              </a:rPr>
              <a:t> </a:t>
            </a:r>
            <a:r>
              <a:rPr lang="en-US" sz="2800" dirty="0" err="1">
                <a:latin typeface="Arial" charset="0"/>
              </a:rPr>
              <a:t>đó</a:t>
            </a:r>
            <a:r>
              <a:rPr lang="en-US" sz="2800" dirty="0">
                <a:latin typeface="Arial" charset="0"/>
              </a:rPr>
              <a:t> </a:t>
            </a:r>
            <a:r>
              <a:rPr lang="en-US" sz="2800" dirty="0" err="1">
                <a:latin typeface="Arial" charset="0"/>
              </a:rPr>
              <a:t>là</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vào</a:t>
            </a:r>
            <a:r>
              <a:rPr lang="en-US" sz="2800" dirty="0">
                <a:latin typeface="Arial" charset="0"/>
              </a:rPr>
              <a:t> </a:t>
            </a:r>
            <a:r>
              <a:rPr lang="en-US" sz="2800" dirty="0" err="1">
                <a:latin typeface="Arial" charset="0"/>
              </a:rPr>
              <a:t>buổi</a:t>
            </a:r>
            <a:r>
              <a:rPr lang="en-US" sz="2800" dirty="0">
                <a:latin typeface="Arial" charset="0"/>
              </a:rPr>
              <a:t> </a:t>
            </a:r>
            <a:r>
              <a:rPr lang="en-US" sz="2800" dirty="0" err="1">
                <a:latin typeface="Arial" charset="0"/>
              </a:rPr>
              <a:t>trưa</a:t>
            </a:r>
            <a:r>
              <a:rPr lang="en-US" sz="2800" dirty="0">
                <a:latin typeface="Arial" charset="0"/>
              </a:rPr>
              <a:t>? </a:t>
            </a:r>
          </a:p>
          <a:p>
            <a:pPr eaLnBrk="1" hangingPunct="1"/>
            <a:endParaRPr lang="en-US" sz="2800" dirty="0">
              <a:latin typeface="Arial" charset="0"/>
            </a:endParaRPr>
          </a:p>
        </p:txBody>
      </p:sp>
      <p:sp>
        <p:nvSpPr>
          <p:cNvPr id="6" name="Rectangle 2">
            <a:extLst>
              <a:ext uri="{FF2B5EF4-FFF2-40B4-BE49-F238E27FC236}">
                <a16:creationId xmlns:a16="http://schemas.microsoft.com/office/drawing/2014/main" id="{934BE606-652E-4FC5-BC65-10AC61D1ECBE}"/>
              </a:ext>
            </a:extLst>
          </p:cNvPr>
          <p:cNvSpPr txBox="1">
            <a:spLocks noChangeArrowheads="1"/>
          </p:cNvSpPr>
          <p:nvPr/>
        </p:nvSpPr>
        <p:spPr bwMode="auto">
          <a:xfrm>
            <a:off x="627618" y="3654192"/>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3.Em </a:t>
            </a:r>
            <a:r>
              <a:rPr lang="en-US" sz="2800" dirty="0" err="1">
                <a:latin typeface="Arial" charset="0"/>
              </a:rPr>
              <a:t>thích</a:t>
            </a:r>
            <a:r>
              <a:rPr lang="en-US" sz="2800" dirty="0">
                <a:latin typeface="Arial" charset="0"/>
              </a:rPr>
              <a:t> </a:t>
            </a:r>
            <a:r>
              <a:rPr lang="en-US" sz="2800" dirty="0" err="1">
                <a:latin typeface="Arial" charset="0"/>
              </a:rPr>
              <a:t>hình</a:t>
            </a:r>
            <a:r>
              <a:rPr lang="en-US" sz="2800" dirty="0">
                <a:latin typeface="Arial" charset="0"/>
              </a:rPr>
              <a:t> </a:t>
            </a:r>
            <a:r>
              <a:rPr lang="en-US" sz="2800" dirty="0" err="1">
                <a:latin typeface="Arial" charset="0"/>
              </a:rPr>
              <a:t>ảnh</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nhất</a:t>
            </a:r>
            <a:r>
              <a:rPr lang="en-US" sz="2800" dirty="0">
                <a:latin typeface="Arial" charset="0"/>
              </a:rPr>
              <a:t> </a:t>
            </a:r>
            <a:r>
              <a:rPr lang="en-US" sz="2800" dirty="0" err="1">
                <a:latin typeface="Arial" charset="0"/>
              </a:rPr>
              <a:t>vì</a:t>
            </a:r>
            <a:r>
              <a:rPr lang="en-US" sz="2800" dirty="0">
                <a:latin typeface="Arial" charset="0"/>
              </a:rPr>
              <a:t> </a:t>
            </a:r>
            <a:r>
              <a:rPr lang="en-US" sz="2800" dirty="0" err="1">
                <a:latin typeface="Arial" charset="0"/>
              </a:rPr>
              <a:t>sao</a:t>
            </a:r>
            <a:r>
              <a:rPr lang="en-US" sz="2800" dirty="0">
                <a:latin typeface="Arial" charset="0"/>
              </a:rPr>
              <a:t>? </a:t>
            </a:r>
          </a:p>
          <a:p>
            <a:pPr eaLnBrk="1" hangingPunct="1"/>
            <a:endParaRPr lang="en-US" sz="2800" dirty="0">
              <a:latin typeface="Arial" charset="0"/>
            </a:endParaRPr>
          </a:p>
        </p:txBody>
      </p:sp>
      <p:sp>
        <p:nvSpPr>
          <p:cNvPr id="7" name="TextBox 6">
            <a:extLst>
              <a:ext uri="{FF2B5EF4-FFF2-40B4-BE49-F238E27FC236}">
                <a16:creationId xmlns:a16="http://schemas.microsoft.com/office/drawing/2014/main" id="{21EEB161-D1E8-48D2-9898-BCC4E8ABF2CA}"/>
              </a:ext>
            </a:extLst>
          </p:cNvPr>
          <p:cNvSpPr txBox="1"/>
          <p:nvPr/>
        </p:nvSpPr>
        <p:spPr>
          <a:xfrm>
            <a:off x="1068732" y="1350568"/>
            <a:ext cx="1828800" cy="646331"/>
          </a:xfrm>
          <a:prstGeom prst="rect">
            <a:avLst/>
          </a:prstGeom>
          <a:noFill/>
        </p:spPr>
        <p:txBody>
          <a:bodyPr wrap="square" rtlCol="0">
            <a:spAutoFit/>
          </a:bodyPr>
          <a:lstStyle/>
          <a:p>
            <a:r>
              <a:rPr lang="en-US" sz="3600" dirty="0" err="1"/>
              <a:t>Gợi</a:t>
            </a:r>
            <a:r>
              <a:rPr lang="en-US" sz="3600" dirty="0"/>
              <a:t> ý: </a:t>
            </a:r>
          </a:p>
        </p:txBody>
      </p:sp>
      <p:sp>
        <p:nvSpPr>
          <p:cNvPr id="8" name="Rectangle 2">
            <a:extLst>
              <a:ext uri="{FF2B5EF4-FFF2-40B4-BE49-F238E27FC236}">
                <a16:creationId xmlns:a16="http://schemas.microsoft.com/office/drawing/2014/main" id="{A4543CEC-5D8A-4D4C-8995-3B0F54FD26DB}"/>
              </a:ext>
            </a:extLst>
          </p:cNvPr>
          <p:cNvSpPr txBox="1">
            <a:spLocks noChangeArrowheads="1"/>
          </p:cNvSpPr>
          <p:nvPr/>
        </p:nvSpPr>
        <p:spPr bwMode="auto">
          <a:xfrm>
            <a:off x="2663406" y="4106202"/>
            <a:ext cx="2133600" cy="75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dirty="0" err="1">
                <a:solidFill>
                  <a:srgbClr val="FF0000"/>
                </a:solidFill>
                <a:latin typeface="Arial" charset="0"/>
              </a:rPr>
              <a:t>Chiều</a:t>
            </a:r>
            <a:r>
              <a:rPr lang="en-US" sz="2800" b="1" dirty="0">
                <a:solidFill>
                  <a:srgbClr val="FF0000"/>
                </a:solidFill>
                <a:latin typeface="Arial" charset="0"/>
              </a:rPr>
              <a:t> </a:t>
            </a:r>
            <a:r>
              <a:rPr lang="en-US" sz="2800" b="1" dirty="0" err="1">
                <a:solidFill>
                  <a:srgbClr val="FF0000"/>
                </a:solidFill>
                <a:latin typeface="Arial" charset="0"/>
              </a:rPr>
              <a:t>tối</a:t>
            </a:r>
            <a:endParaRPr lang="en-US" sz="2800" b="1" dirty="0">
              <a:solidFill>
                <a:srgbClr val="FF0000"/>
              </a:solidFill>
              <a:latin typeface="Arial" charset="0"/>
            </a:endParaRPr>
          </a:p>
        </p:txBody>
      </p:sp>
      <p:sp>
        <p:nvSpPr>
          <p:cNvPr id="9" name="Rectangle 2">
            <a:extLst>
              <a:ext uri="{FF2B5EF4-FFF2-40B4-BE49-F238E27FC236}">
                <a16:creationId xmlns:a16="http://schemas.microsoft.com/office/drawing/2014/main" id="{9213C7E0-0337-4A8D-9922-3E106262A79C}"/>
              </a:ext>
            </a:extLst>
          </p:cNvPr>
          <p:cNvSpPr txBox="1">
            <a:spLocks noChangeArrowheads="1"/>
          </p:cNvSpPr>
          <p:nvPr/>
        </p:nvSpPr>
        <p:spPr bwMode="auto">
          <a:xfrm>
            <a:off x="668351" y="485780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1.Xác </a:t>
            </a:r>
            <a:r>
              <a:rPr lang="en-US" sz="2800" dirty="0" err="1">
                <a:latin typeface="Arial" charset="0"/>
              </a:rPr>
              <a:t>định</a:t>
            </a:r>
            <a:r>
              <a:rPr lang="en-US" sz="2800" dirty="0">
                <a:latin typeface="Arial" charset="0"/>
              </a:rPr>
              <a:t> </a:t>
            </a:r>
            <a:r>
              <a:rPr lang="en-US" sz="2800" dirty="0" err="1">
                <a:latin typeface="Arial" charset="0"/>
              </a:rPr>
              <a:t>phần</a:t>
            </a:r>
            <a:r>
              <a:rPr lang="en-US" sz="2800" dirty="0">
                <a:latin typeface="Arial" charset="0"/>
              </a:rPr>
              <a:t> </a:t>
            </a:r>
            <a:r>
              <a:rPr lang="en-US" sz="2800" dirty="0" err="1">
                <a:latin typeface="Arial" charset="0"/>
              </a:rPr>
              <a:t>mở</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thân</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và</a:t>
            </a:r>
            <a:r>
              <a:rPr lang="en-US" sz="2800" dirty="0">
                <a:latin typeface="Arial" charset="0"/>
              </a:rPr>
              <a:t> </a:t>
            </a:r>
            <a:r>
              <a:rPr lang="en-US" sz="2800" dirty="0" err="1">
                <a:latin typeface="Arial" charset="0"/>
              </a:rPr>
              <a:t>kết</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của</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văn</a:t>
            </a:r>
            <a:r>
              <a:rPr lang="en-US" sz="2800" dirty="0">
                <a:latin typeface="Arial" charset="0"/>
              </a:rPr>
              <a:t>? </a:t>
            </a:r>
          </a:p>
          <a:p>
            <a:pPr eaLnBrk="1" hangingPunct="1"/>
            <a:endParaRPr lang="en-US" sz="2800" dirty="0">
              <a:latin typeface="Arial" charset="0"/>
            </a:endParaRPr>
          </a:p>
        </p:txBody>
      </p:sp>
      <p:sp>
        <p:nvSpPr>
          <p:cNvPr id="10" name="Rectangle 2">
            <a:extLst>
              <a:ext uri="{FF2B5EF4-FFF2-40B4-BE49-F238E27FC236}">
                <a16:creationId xmlns:a16="http://schemas.microsoft.com/office/drawing/2014/main" id="{4893B4BB-3DAA-45BE-A2D8-D6F1EEFE1C92}"/>
              </a:ext>
            </a:extLst>
          </p:cNvPr>
          <p:cNvSpPr txBox="1">
            <a:spLocks noChangeArrowheads="1"/>
          </p:cNvSpPr>
          <p:nvPr/>
        </p:nvSpPr>
        <p:spPr bwMode="auto">
          <a:xfrm>
            <a:off x="688578" y="551837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2.Nêu </a:t>
            </a:r>
            <a:r>
              <a:rPr lang="en-US" sz="2800" dirty="0" err="1">
                <a:latin typeface="Arial" charset="0"/>
              </a:rPr>
              <a:t>nội</a:t>
            </a:r>
            <a:r>
              <a:rPr lang="en-US" sz="2800" dirty="0">
                <a:latin typeface="Arial" charset="0"/>
              </a:rPr>
              <a:t> dung </a:t>
            </a:r>
            <a:r>
              <a:rPr lang="en-US" sz="2800" dirty="0" err="1">
                <a:latin typeface="Arial" charset="0"/>
              </a:rPr>
              <a:t>của</a:t>
            </a:r>
            <a:r>
              <a:rPr lang="en-US" sz="2800" dirty="0">
                <a:latin typeface="Arial" charset="0"/>
              </a:rPr>
              <a:t> </a:t>
            </a:r>
            <a:r>
              <a:rPr lang="en-US" sz="2800" dirty="0" err="1">
                <a:latin typeface="Arial" charset="0"/>
              </a:rPr>
              <a:t>từng</a:t>
            </a:r>
            <a:r>
              <a:rPr lang="en-US" sz="2800" dirty="0">
                <a:latin typeface="Arial" charset="0"/>
              </a:rPr>
              <a:t> </a:t>
            </a:r>
            <a:r>
              <a:rPr lang="en-US" sz="2800" dirty="0" err="1">
                <a:latin typeface="Arial" charset="0"/>
              </a:rPr>
              <a:t>đoạn</a:t>
            </a:r>
            <a:r>
              <a:rPr lang="en-US" sz="2800" dirty="0">
                <a:latin typeface="Arial" charset="0"/>
              </a:rPr>
              <a:t>? </a:t>
            </a:r>
          </a:p>
          <a:p>
            <a:pPr eaLnBrk="1" hangingPunct="1"/>
            <a:endParaRPr lang="en-US" sz="2800" dirty="0">
              <a:latin typeface="Arial" charset="0"/>
            </a:endParaRPr>
          </a:p>
        </p:txBody>
      </p:sp>
      <p:sp>
        <p:nvSpPr>
          <p:cNvPr id="11" name="Rectangle 2">
            <a:extLst>
              <a:ext uri="{FF2B5EF4-FFF2-40B4-BE49-F238E27FC236}">
                <a16:creationId xmlns:a16="http://schemas.microsoft.com/office/drawing/2014/main" id="{0FE478E2-9387-402E-8263-1DB0386A82ED}"/>
              </a:ext>
            </a:extLst>
          </p:cNvPr>
          <p:cNvSpPr txBox="1">
            <a:spLocks noChangeArrowheads="1"/>
          </p:cNvSpPr>
          <p:nvPr/>
        </p:nvSpPr>
        <p:spPr bwMode="auto">
          <a:xfrm>
            <a:off x="674012" y="6027534"/>
            <a:ext cx="8229600" cy="844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3.Em </a:t>
            </a:r>
            <a:r>
              <a:rPr lang="en-US" sz="2800" dirty="0" err="1">
                <a:latin typeface="Arial" charset="0"/>
              </a:rPr>
              <a:t>thích</a:t>
            </a:r>
            <a:r>
              <a:rPr lang="en-US" sz="2800" dirty="0">
                <a:latin typeface="Arial" charset="0"/>
              </a:rPr>
              <a:t> </a:t>
            </a:r>
            <a:r>
              <a:rPr lang="en-US" sz="2800" dirty="0" err="1">
                <a:latin typeface="Arial" charset="0"/>
              </a:rPr>
              <a:t>hình</a:t>
            </a:r>
            <a:r>
              <a:rPr lang="en-US" sz="2800" dirty="0">
                <a:latin typeface="Arial" charset="0"/>
              </a:rPr>
              <a:t> </a:t>
            </a:r>
            <a:r>
              <a:rPr lang="en-US" sz="2800" dirty="0" err="1">
                <a:latin typeface="Arial" charset="0"/>
              </a:rPr>
              <a:t>ảnh</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nhất</a:t>
            </a:r>
            <a:r>
              <a:rPr lang="en-US" sz="2800" dirty="0">
                <a:latin typeface="Arial" charset="0"/>
              </a:rPr>
              <a:t> </a:t>
            </a:r>
            <a:r>
              <a:rPr lang="en-US" sz="2800" dirty="0" err="1">
                <a:latin typeface="Arial" charset="0"/>
              </a:rPr>
              <a:t>vì</a:t>
            </a:r>
            <a:r>
              <a:rPr lang="en-US" sz="2800" dirty="0">
                <a:latin typeface="Arial" charset="0"/>
              </a:rPr>
              <a:t> </a:t>
            </a:r>
            <a:r>
              <a:rPr lang="en-US" sz="2800" dirty="0" err="1">
                <a:latin typeface="Arial" charset="0"/>
              </a:rPr>
              <a:t>sao</a:t>
            </a:r>
            <a:r>
              <a:rPr lang="en-US" sz="2800" dirty="0">
                <a:latin typeface="Arial" charset="0"/>
              </a:rPr>
              <a:t>? </a:t>
            </a:r>
          </a:p>
        </p:txBody>
      </p:sp>
    </p:spTree>
    <p:extLst>
      <p:ext uri="{BB962C8B-B14F-4D97-AF65-F5344CB8AC3E}">
        <p14:creationId xmlns:p14="http://schemas.microsoft.com/office/powerpoint/2010/main" val="3635270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out)">
                                      <p:cBhvr>
                                        <p:cTn id="7" dur="1250"/>
                                        <p:tgtEl>
                                          <p:spTgt spid="3"/>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out)">
                                      <p:cBhvr>
                                        <p:cTn id="10" dur="1250"/>
                                        <p:tgtEl>
                                          <p:spTgt spid="4"/>
                                        </p:tgtEl>
                                      </p:cBhvr>
                                    </p:animEffect>
                                  </p:childTnLst>
                                </p:cTn>
                              </p:par>
                              <p:par>
                                <p:cTn id="11" presetID="6" presetClass="entr" presetSubtype="32"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out)">
                                      <p:cBhvr>
                                        <p:cTn id="13" dur="1250"/>
                                        <p:tgtEl>
                                          <p:spTgt spid="5"/>
                                        </p:tgtEl>
                                      </p:cBhvr>
                                    </p:animEffect>
                                  </p:childTnLst>
                                </p:cTn>
                              </p:par>
                              <p:par>
                                <p:cTn id="14" presetID="6" presetClass="entr" presetSubtype="32"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ircle(out)">
                                      <p:cBhvr>
                                        <p:cTn id="16" dur="1250"/>
                                        <p:tgtEl>
                                          <p:spTgt spid="6"/>
                                        </p:tgtEl>
                                      </p:cBhvr>
                                    </p:animEffect>
                                  </p:childTnLst>
                                </p:cTn>
                              </p:par>
                              <p:par>
                                <p:cTn id="17" presetID="6" presetClass="entr" presetSubtype="32"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out)">
                                      <p:cBhvr>
                                        <p:cTn id="19" dur="1250"/>
                                        <p:tgtEl>
                                          <p:spTgt spid="7"/>
                                        </p:tgtEl>
                                      </p:cBhvr>
                                    </p:animEffect>
                                  </p:childTnLst>
                                </p:cTn>
                              </p:par>
                              <p:par>
                                <p:cTn id="20" presetID="6" presetClass="entr" presetSubtype="32"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out)">
                                      <p:cBhvr>
                                        <p:cTn id="22" dur="1250"/>
                                        <p:tgtEl>
                                          <p:spTgt spid="8"/>
                                        </p:tgtEl>
                                      </p:cBhvr>
                                    </p:animEffect>
                                  </p:childTnLst>
                                </p:cTn>
                              </p:par>
                              <p:par>
                                <p:cTn id="23" presetID="6" presetClass="entr" presetSubtype="32"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ircle(out)">
                                      <p:cBhvr>
                                        <p:cTn id="25" dur="1250"/>
                                        <p:tgtEl>
                                          <p:spTgt spid="9"/>
                                        </p:tgtEl>
                                      </p:cBhvr>
                                    </p:animEffect>
                                  </p:childTnLst>
                                </p:cTn>
                              </p:par>
                              <p:par>
                                <p:cTn id="26" presetID="6" presetClass="entr" presetSubtype="32"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out)">
                                      <p:cBhvr>
                                        <p:cTn id="28" dur="1250"/>
                                        <p:tgtEl>
                                          <p:spTgt spid="10"/>
                                        </p:tgtEl>
                                      </p:cBhvr>
                                    </p:animEffect>
                                  </p:childTnLst>
                                </p:cTn>
                              </p:par>
                              <p:par>
                                <p:cTn id="29" presetID="6" presetClass="entr" presetSubtype="32"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out)">
                                      <p:cBhvr>
                                        <p:cTn id="31" dur="1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4" name="Picture 10" descr="Cover">
            <a:extLst>
              <a:ext uri="{FF2B5EF4-FFF2-40B4-BE49-F238E27FC236}">
                <a16:creationId xmlns:a16="http://schemas.microsoft.com/office/drawing/2014/main" id="{AB97FA23-2A15-4751-A3AC-9E8B1F895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848" y="2738208"/>
            <a:ext cx="3812241" cy="2397399"/>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B5467041-967E-49DA-9454-AE88545597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703942"/>
            <a:ext cx="3829137" cy="1156479"/>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477E4E0D-3E7C-47F4-8EE8-04A27C700A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7717" y="2772474"/>
            <a:ext cx="3570883" cy="2405966"/>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87FECDFE-317B-4988-9FBC-8D505A53056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7717" y="2612159"/>
            <a:ext cx="3429690" cy="1021862"/>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32501539-DF4A-45D2-8A1A-428BE07D3A7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7717" y="1209699"/>
            <a:ext cx="3463480" cy="2042500"/>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8B89CA8C-E62F-489F-811B-52948001C30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72652" y="1092215"/>
            <a:ext cx="3579331" cy="2152641"/>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9A05F6B7-0D4F-4C9B-A46B-6DA47EE6243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3839" y="2316002"/>
            <a:ext cx="2389439" cy="135962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a:extLst>
              <a:ext uri="{FF2B5EF4-FFF2-40B4-BE49-F238E27FC236}">
                <a16:creationId xmlns:a16="http://schemas.microsoft.com/office/drawing/2014/main" id="{0D56BDA0-A581-43C2-8B7F-816C6BBAA376}"/>
              </a:ext>
            </a:extLst>
          </p:cNvPr>
          <p:cNvSpPr txBox="1">
            <a:spLocks noChangeArrowheads="1"/>
          </p:cNvSpPr>
          <p:nvPr/>
        </p:nvSpPr>
        <p:spPr bwMode="auto">
          <a:xfrm>
            <a:off x="637183" y="405651"/>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latin typeface="Arial" charset="0"/>
              </a:rPr>
              <a:t>Những</a:t>
            </a:r>
            <a:r>
              <a:rPr lang="en-US" sz="2800" dirty="0">
                <a:latin typeface="Arial" charset="0"/>
              </a:rPr>
              <a:t> </a:t>
            </a:r>
            <a:r>
              <a:rPr lang="en-US" sz="2800" dirty="0" err="1">
                <a:latin typeface="Arial" charset="0"/>
              </a:rPr>
              <a:t>sự</a:t>
            </a:r>
            <a:r>
              <a:rPr lang="en-US" sz="2800" dirty="0">
                <a:latin typeface="Arial" charset="0"/>
              </a:rPr>
              <a:t> </a:t>
            </a:r>
            <a:r>
              <a:rPr lang="en-US" sz="2800" dirty="0" err="1">
                <a:latin typeface="Arial" charset="0"/>
              </a:rPr>
              <a:t>vật</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trong</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trưa</a:t>
            </a:r>
            <a:r>
              <a:rPr lang="en-US" sz="2800" dirty="0">
                <a:latin typeface="Arial" charset="0"/>
              </a:rPr>
              <a:t> </a:t>
            </a:r>
            <a:r>
              <a:rPr lang="en-US" sz="2800" dirty="0" err="1">
                <a:latin typeface="Arial" charset="0"/>
              </a:rPr>
              <a:t>được</a:t>
            </a:r>
            <a:r>
              <a:rPr lang="en-US" sz="2800" dirty="0">
                <a:latin typeface="Arial" charset="0"/>
              </a:rPr>
              <a:t> </a:t>
            </a:r>
            <a:r>
              <a:rPr lang="en-US" sz="2800" dirty="0" err="1">
                <a:latin typeface="Arial" charset="0"/>
              </a:rPr>
              <a:t>tác</a:t>
            </a:r>
            <a:r>
              <a:rPr lang="en-US" sz="2800" dirty="0">
                <a:latin typeface="Arial" charset="0"/>
              </a:rPr>
              <a:t> </a:t>
            </a:r>
            <a:r>
              <a:rPr lang="en-US" sz="2800" dirty="0" err="1">
                <a:latin typeface="Arial" charset="0"/>
              </a:rPr>
              <a:t>giả</a:t>
            </a:r>
            <a:r>
              <a:rPr lang="en-US" sz="2800" dirty="0">
                <a:latin typeface="Arial" charset="0"/>
              </a:rPr>
              <a:t> </a:t>
            </a:r>
            <a:r>
              <a:rPr lang="en-US" sz="2800" dirty="0" err="1">
                <a:latin typeface="Arial" charset="0"/>
              </a:rPr>
              <a:t>chọn</a:t>
            </a:r>
            <a:r>
              <a:rPr lang="en-US" sz="2800" dirty="0">
                <a:latin typeface="Arial" charset="0"/>
              </a:rPr>
              <a:t> </a:t>
            </a:r>
            <a:r>
              <a:rPr lang="en-US" sz="2800" dirty="0" err="1">
                <a:latin typeface="Arial" charset="0"/>
              </a:rPr>
              <a:t>tả</a:t>
            </a:r>
            <a:r>
              <a:rPr lang="en-US" sz="2800" dirty="0">
                <a:latin typeface="Arial" charset="0"/>
              </a:rPr>
              <a:t>? </a:t>
            </a:r>
          </a:p>
          <a:p>
            <a:pPr eaLnBrk="1" hangingPunct="1"/>
            <a:endParaRPr lang="en-US" sz="2800" dirty="0">
              <a:latin typeface="Arial" charset="0"/>
            </a:endParaRPr>
          </a:p>
        </p:txBody>
      </p:sp>
      <p:pic>
        <p:nvPicPr>
          <p:cNvPr id="6" name="Picture 5">
            <a:extLst>
              <a:ext uri="{FF2B5EF4-FFF2-40B4-BE49-F238E27FC236}">
                <a16:creationId xmlns:a16="http://schemas.microsoft.com/office/drawing/2014/main" id="{168AFF2F-1583-4BA0-BE80-807232D9CEB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72717" y="3978726"/>
            <a:ext cx="1451681" cy="1504023"/>
          </a:xfrm>
          <a:prstGeom prst="rect">
            <a:avLst/>
          </a:prstGeom>
        </p:spPr>
      </p:pic>
      <p:pic>
        <p:nvPicPr>
          <p:cNvPr id="8" name="Picture 7">
            <a:extLst>
              <a:ext uri="{FF2B5EF4-FFF2-40B4-BE49-F238E27FC236}">
                <a16:creationId xmlns:a16="http://schemas.microsoft.com/office/drawing/2014/main" id="{B3327059-FB78-4C18-94F1-9F02FB9D308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949850" y="783017"/>
            <a:ext cx="1359414" cy="1359414"/>
          </a:xfrm>
          <a:prstGeom prst="rect">
            <a:avLst/>
          </a:prstGeom>
        </p:spPr>
      </p:pic>
      <p:sp>
        <p:nvSpPr>
          <p:cNvPr id="2" name="TextBox 1"/>
          <p:cNvSpPr txBox="1"/>
          <p:nvPr/>
        </p:nvSpPr>
        <p:spPr>
          <a:xfrm>
            <a:off x="191315" y="5614664"/>
            <a:ext cx="8876483" cy="1200329"/>
          </a:xfrm>
          <a:prstGeom prst="rect">
            <a:avLst/>
          </a:prstGeom>
          <a:noFill/>
        </p:spPr>
        <p:txBody>
          <a:bodyPr wrap="square" rtlCol="0">
            <a:spAutoFit/>
          </a:bodyPr>
          <a:lstStyle/>
          <a:p>
            <a:r>
              <a:rPr lang="en-GB"/>
              <a:t>C</a:t>
            </a:r>
            <a:r>
              <a:rPr lang="en-GB" smtClean="0"/>
              <a:t>ây </a:t>
            </a:r>
            <a:r>
              <a:rPr lang="en-GB"/>
              <a:t>thân </a:t>
            </a:r>
            <a:r>
              <a:rPr lang="en-GB"/>
              <a:t>gỗ </a:t>
            </a:r>
            <a:r>
              <a:rPr lang="en-GB" smtClean="0"/>
              <a:t>cao </a:t>
            </a:r>
            <a:r>
              <a:rPr lang="en-GB"/>
              <a:t>từ 2m </a:t>
            </a:r>
            <a:r>
              <a:rPr lang="en-GB"/>
              <a:t>đến </a:t>
            </a:r>
            <a:r>
              <a:rPr lang="en-GB" smtClean="0"/>
              <a:t>30m, </a:t>
            </a:r>
            <a:r>
              <a:rPr lang="en-GB"/>
              <a:t>xuất hiện rất nhiều ở </a:t>
            </a:r>
            <a:r>
              <a:rPr lang="en-GB"/>
              <a:t>miền </a:t>
            </a:r>
            <a:r>
              <a:rPr lang="en-GB" smtClean="0"/>
              <a:t>Nam. L</a:t>
            </a:r>
            <a:r>
              <a:rPr lang="vi-VN" smtClean="0"/>
              <a:t>á </a:t>
            </a:r>
            <a:r>
              <a:rPr lang="vi-VN"/>
              <a:t>chứa nhiều tinh dầu</a:t>
            </a:r>
            <a:r>
              <a:rPr lang="vi-VN"/>
              <a:t>, </a:t>
            </a:r>
            <a:r>
              <a:rPr lang="vi-VN" smtClean="0"/>
              <a:t>có </a:t>
            </a:r>
            <a:r>
              <a:rPr lang="vi-VN"/>
              <a:t>mùi thơm, tính ấm, vị hơi </a:t>
            </a:r>
            <a:r>
              <a:rPr lang="vi-VN"/>
              <a:t>cay </a:t>
            </a:r>
            <a:r>
              <a:rPr lang="vi-VN" smtClean="0"/>
              <a:t>ch</a:t>
            </a:r>
            <a:r>
              <a:rPr lang="en-US" smtClean="0"/>
              <a:t>át, dùng làm dầu xoa</a:t>
            </a:r>
            <a:r>
              <a:rPr lang="vi-VN" smtClean="0"/>
              <a:t> </a:t>
            </a:r>
            <a:r>
              <a:rPr lang="vi-VN"/>
              <a:t>giúp hoạt huyết, </a:t>
            </a:r>
            <a:r>
              <a:rPr lang="vi-VN"/>
              <a:t>giảm </a:t>
            </a:r>
            <a:r>
              <a:rPr lang="vi-VN" smtClean="0"/>
              <a:t>đau,</a:t>
            </a:r>
            <a:r>
              <a:rPr lang="en-GB"/>
              <a:t> </a:t>
            </a:r>
            <a:r>
              <a:rPr lang="en-GB" smtClean="0"/>
              <a:t>…Gỗ dùng để đóng đồ. Rừng tràm có</a:t>
            </a:r>
            <a:r>
              <a:rPr lang="vi-VN" smtClean="0"/>
              <a:t> </a:t>
            </a:r>
            <a:r>
              <a:rPr lang="vi-VN"/>
              <a:t>vai </a:t>
            </a:r>
            <a:r>
              <a:rPr lang="vi-VN"/>
              <a:t>trò </a:t>
            </a:r>
            <a:r>
              <a:rPr lang="en-US" smtClean="0"/>
              <a:t>lớn trong việc </a:t>
            </a:r>
            <a:r>
              <a:rPr lang="vi-VN" smtClean="0"/>
              <a:t>cân bằng</a:t>
            </a:r>
            <a:r>
              <a:rPr lang="en-US" smtClean="0"/>
              <a:t> sinh thái</a:t>
            </a:r>
            <a:r>
              <a:rPr lang="vi-VN" smtClean="0"/>
              <a:t> </a:t>
            </a:r>
            <a:r>
              <a:rPr lang="vi-VN"/>
              <a:t>và bảo vệ </a:t>
            </a:r>
            <a:r>
              <a:rPr lang="vi-VN"/>
              <a:t>môi </a:t>
            </a:r>
            <a:r>
              <a:rPr lang="vi-VN" smtClean="0"/>
              <a:t>trường</a:t>
            </a:r>
            <a:r>
              <a:rPr lang="en-US" smtClean="0"/>
              <a:t>.</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circle(in)">
                                      <p:cBhvr>
                                        <p:cTn id="12" dur="1250"/>
                                        <p:tgtEl>
                                          <p:spTgt spid="2150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animEffect transition="in" filter="circle(out)">
                                      <p:cBhvr>
                                        <p:cTn id="17" dur="1250"/>
                                        <p:tgtEl>
                                          <p:spTgt spid="21509"/>
                                        </p:tgtEl>
                                      </p:cBhvr>
                                    </p:animEffect>
                                  </p:childTnLst>
                                </p:cTn>
                              </p:par>
                              <p:par>
                                <p:cTn id="18" presetID="6" presetClass="entr" presetSubtype="32"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out)">
                                      <p:cBhvr>
                                        <p:cTn id="20" dur="125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1510"/>
                                        </p:tgtEl>
                                        <p:attrNameLst>
                                          <p:attrName>style.visibility</p:attrName>
                                        </p:attrNameLst>
                                      </p:cBhvr>
                                      <p:to>
                                        <p:strVal val="visible"/>
                                      </p:to>
                                    </p:set>
                                    <p:animEffect transition="in" filter="wipe(left)">
                                      <p:cBhvr>
                                        <p:cTn id="25" dur="500"/>
                                        <p:tgtEl>
                                          <p:spTgt spid="21510"/>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1511"/>
                                        </p:tgtEl>
                                        <p:attrNameLst>
                                          <p:attrName>style.visibility</p:attrName>
                                        </p:attrNameLst>
                                      </p:cBhvr>
                                      <p:to>
                                        <p:strVal val="visible"/>
                                      </p:to>
                                    </p:set>
                                    <p:animEffect transition="in" filter="wipe(left)">
                                      <p:cBhvr>
                                        <p:cTn id="34" dur="500"/>
                                        <p:tgtEl>
                                          <p:spTgt spid="2151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21512"/>
                                        </p:tgtEl>
                                        <p:attrNameLst>
                                          <p:attrName>style.visibility</p:attrName>
                                        </p:attrNameLst>
                                      </p:cBhvr>
                                      <p:to>
                                        <p:strVal val="visible"/>
                                      </p:to>
                                    </p:set>
                                    <p:animEffect transition="in" filter="wipe(left)">
                                      <p:cBhvr>
                                        <p:cTn id="39" dur="500"/>
                                        <p:tgtEl>
                                          <p:spTgt spid="2151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21513"/>
                                        </p:tgtEl>
                                        <p:attrNameLst>
                                          <p:attrName>style.visibility</p:attrName>
                                        </p:attrNameLst>
                                      </p:cBhvr>
                                      <p:to>
                                        <p:strVal val="visible"/>
                                      </p:to>
                                    </p:set>
                                    <p:animEffect transition="in" filter="wipe(left)">
                                      <p:cBhvr>
                                        <p:cTn id="44" dur="500"/>
                                        <p:tgtEl>
                                          <p:spTgt spid="2151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21514"/>
                                        </p:tgtEl>
                                        <p:attrNameLst>
                                          <p:attrName>style.visibility</p:attrName>
                                        </p:attrNameLst>
                                      </p:cBhvr>
                                      <p:to>
                                        <p:strVal val="visible"/>
                                      </p:to>
                                    </p:set>
                                    <p:animEffect transition="in" filter="wipe(right)">
                                      <p:cBhvr>
                                        <p:cTn id="49" dur="500"/>
                                        <p:tgtEl>
                                          <p:spTgt spid="21514"/>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fade">
                                      <p:cBhvr>
                                        <p:cTn id="54" dur="1000"/>
                                        <p:tgtEl>
                                          <p:spTgt spid="2"/>
                                        </p:tgtEl>
                                      </p:cBhvr>
                                    </p:animEffect>
                                    <p:anim calcmode="lin" valueType="num">
                                      <p:cBhvr>
                                        <p:cTn id="55" dur="1000" fill="hold"/>
                                        <p:tgtEl>
                                          <p:spTgt spid="2"/>
                                        </p:tgtEl>
                                        <p:attrNameLst>
                                          <p:attrName>ppt_x</p:attrName>
                                        </p:attrNameLst>
                                      </p:cBhvr>
                                      <p:tavLst>
                                        <p:tav tm="0">
                                          <p:val>
                                            <p:strVal val="#ppt_x"/>
                                          </p:val>
                                        </p:tav>
                                        <p:tav tm="100000">
                                          <p:val>
                                            <p:strVal val="#ppt_x"/>
                                          </p:val>
                                        </p:tav>
                                      </p:tavLst>
                                    </p:anim>
                                    <p:anim calcmode="lin" valueType="num">
                                      <p:cBhvr>
                                        <p:cTn id="5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838200"/>
            <a:ext cx="8153400" cy="2087562"/>
          </a:xfrm>
        </p:spPr>
        <p:txBody>
          <a:bodyPr>
            <a:normAutofit fontScale="90000"/>
          </a:bodyPr>
          <a:lstStyle/>
          <a:p>
            <a:pPr algn="l" eaLnBrk="1" hangingPunct="1"/>
            <a:r>
              <a:rPr lang="en-US" altLang="en-US" sz="3200" smtClean="0">
                <a:solidFill>
                  <a:srgbClr val="6600FF"/>
                </a:solidFill>
                <a:latin typeface="Arial" panose="020B0604020202020204" pitchFamily="34" charset="0"/>
                <a:cs typeface="Arial" panose="020B0604020202020204" pitchFamily="34" charset="0"/>
              </a:rPr>
              <a:t>     </a:t>
            </a:r>
            <a:r>
              <a:rPr lang="en-US" altLang="en-US" sz="3200">
                <a:solidFill>
                  <a:srgbClr val="6600FF"/>
                </a:solidFill>
                <a:latin typeface="Arial" panose="020B0604020202020204" pitchFamily="34" charset="0"/>
                <a:cs typeface="Arial" panose="020B0604020202020204" pitchFamily="34" charset="0"/>
              </a:rPr>
              <a:t>T</a:t>
            </a:r>
            <a:r>
              <a:rPr lang="en-US" altLang="en-US" sz="3200" smtClean="0">
                <a:solidFill>
                  <a:srgbClr val="6600FF"/>
                </a:solidFill>
                <a:latin typeface="Arial" panose="020B0604020202020204" pitchFamily="34" charset="0"/>
                <a:cs typeface="Arial" panose="020B0604020202020204" pitchFamily="34" charset="0"/>
              </a:rPr>
              <a:t>rong </a:t>
            </a:r>
            <a:r>
              <a:rPr lang="en-US" altLang="en-US" sz="3200" smtClean="0">
                <a:solidFill>
                  <a:srgbClr val="6600FF"/>
                </a:solidFill>
                <a:latin typeface="Arial" panose="020B0604020202020204" pitchFamily="34" charset="0"/>
                <a:cs typeface="Arial" panose="020B0604020202020204" pitchFamily="34" charset="0"/>
              </a:rPr>
              <a:t>cái nắng chói chang, </a:t>
            </a:r>
            <a:r>
              <a:rPr lang="en-US" altLang="en-US" sz="3200" smtClean="0">
                <a:solidFill>
                  <a:srgbClr val="6600FF"/>
                </a:solidFill>
                <a:latin typeface="Arial" panose="020B0604020202020204" pitchFamily="34" charset="0"/>
                <a:cs typeface="Arial" panose="020B0604020202020204" pitchFamily="34" charset="0"/>
              </a:rPr>
              <a:t>dữ </a:t>
            </a:r>
            <a:r>
              <a:rPr lang="en-US" altLang="en-US" sz="3200" smtClean="0">
                <a:solidFill>
                  <a:srgbClr val="6600FF"/>
                </a:solidFill>
                <a:latin typeface="Arial" panose="020B0604020202020204" pitchFamily="34" charset="0"/>
                <a:cs typeface="Arial" panose="020B0604020202020204" pitchFamily="34" charset="0"/>
              </a:rPr>
              <a:t>dội </a:t>
            </a:r>
            <a:r>
              <a:rPr lang="en-US" altLang="en-US" sz="3200" smtClean="0">
                <a:solidFill>
                  <a:srgbClr val="6600FF"/>
                </a:solidFill>
                <a:latin typeface="Arial" panose="020B0604020202020204" pitchFamily="34" charset="0"/>
                <a:cs typeface="Arial" panose="020B0604020202020204" pitchFamily="34" charset="0"/>
              </a:rPr>
              <a:t>làm </a:t>
            </a:r>
            <a:r>
              <a:rPr lang="en-US" altLang="en-US" sz="3200" smtClean="0">
                <a:solidFill>
                  <a:srgbClr val="6600FF"/>
                </a:solidFill>
                <a:latin typeface="Arial" panose="020B0604020202020204" pitchFamily="34" charset="0"/>
                <a:cs typeface="Arial" panose="020B0604020202020204" pitchFamily="34" charset="0"/>
              </a:rPr>
              <a:t>cho </a:t>
            </a:r>
            <a:r>
              <a:rPr lang="en-US" altLang="en-US" sz="3200" smtClean="0">
                <a:solidFill>
                  <a:srgbClr val="6600FF"/>
                </a:solidFill>
                <a:latin typeface="Arial" panose="020B0604020202020204" pitchFamily="34" charset="0"/>
                <a:cs typeface="Arial" panose="020B0604020202020204" pitchFamily="34" charset="0"/>
              </a:rPr>
              <a:t/>
            </a:r>
            <a:br>
              <a:rPr lang="en-US" altLang="en-US" sz="3200" smtClean="0">
                <a:solidFill>
                  <a:srgbClr val="6600FF"/>
                </a:solidFill>
                <a:latin typeface="Arial" panose="020B0604020202020204" pitchFamily="34" charset="0"/>
                <a:cs typeface="Arial" panose="020B0604020202020204" pitchFamily="34" charset="0"/>
              </a:rPr>
            </a:br>
            <a:r>
              <a:rPr lang="en-US" altLang="en-US" sz="3200" smtClean="0">
                <a:solidFill>
                  <a:srgbClr val="6600FF"/>
                </a:solidFill>
                <a:latin typeface="Arial" panose="020B0604020202020204" pitchFamily="34" charset="0"/>
                <a:cs typeface="Arial" panose="020B0604020202020204" pitchFamily="34" charset="0"/>
              </a:rPr>
              <a:t>“ </a:t>
            </a:r>
            <a:r>
              <a:rPr lang="en-US" altLang="en-US" sz="3200" smtClean="0">
                <a:solidFill>
                  <a:srgbClr val="6600FF"/>
                </a:solidFill>
                <a:latin typeface="Arial" panose="020B0604020202020204" pitchFamily="34" charset="0"/>
                <a:cs typeface="Arial" panose="020B0604020202020204" pitchFamily="34" charset="0"/>
              </a:rPr>
              <a:t>biển lá xanh rờn đã bắt đầu ngả sang </a:t>
            </a:r>
            <a:r>
              <a:rPr lang="en-US" altLang="en-US" sz="3200" smtClean="0">
                <a:solidFill>
                  <a:srgbClr val="6600FF"/>
                </a:solidFill>
                <a:latin typeface="Arial" panose="020B0604020202020204" pitchFamily="34" charset="0"/>
                <a:cs typeface="Arial" panose="020B0604020202020204" pitchFamily="34" charset="0"/>
              </a:rPr>
              <a:t>màu </a:t>
            </a:r>
            <a:r>
              <a:rPr lang="en-US" altLang="en-US" sz="3200" smtClean="0">
                <a:solidFill>
                  <a:srgbClr val="6600FF"/>
                </a:solidFill>
                <a:latin typeface="Arial" panose="020B0604020202020204" pitchFamily="34" charset="0"/>
                <a:cs typeface="Arial" panose="020B0604020202020204" pitchFamily="34" charset="0"/>
              </a:rPr>
              <a:t>úa” bị hun nóng, cây </a:t>
            </a:r>
            <a:r>
              <a:rPr lang="en-US" altLang="en-US" sz="3200" smtClean="0">
                <a:solidFill>
                  <a:srgbClr val="6600FF"/>
                </a:solidFill>
                <a:latin typeface="Arial" panose="020B0604020202020204" pitchFamily="34" charset="0"/>
                <a:cs typeface="Arial" panose="020B0604020202020204" pitchFamily="34" charset="0"/>
              </a:rPr>
              <a:t>tràm vẫn sống, sống oai hùng, thân cây vươn lên trời cao, hương tràm cũng ngát </a:t>
            </a:r>
            <a:r>
              <a:rPr lang="en-US" altLang="en-US" sz="3200" smtClean="0">
                <a:solidFill>
                  <a:srgbClr val="6600FF"/>
                </a:solidFill>
                <a:latin typeface="Arial" panose="020B0604020202020204" pitchFamily="34" charset="0"/>
                <a:cs typeface="Arial" panose="020B0604020202020204" pitchFamily="34" charset="0"/>
              </a:rPr>
              <a:t>dậy</a:t>
            </a:r>
            <a:r>
              <a:rPr lang="en-US" altLang="en-US" sz="3200" smtClean="0">
                <a:solidFill>
                  <a:srgbClr val="6600FF"/>
                </a:solidFill>
                <a:latin typeface="Arial" panose="020B0604020202020204" pitchFamily="34" charset="0"/>
                <a:cs typeface="Arial" panose="020B0604020202020204" pitchFamily="34" charset="0"/>
              </a:rPr>
              <a:t>, đầy sức sống.</a:t>
            </a:r>
            <a:endParaRPr lang="en-US" altLang="en-US" sz="3200" smtClean="0">
              <a:solidFill>
                <a:srgbClr val="6600FF"/>
              </a:solidFill>
              <a:latin typeface="Arial" panose="020B0604020202020204" pitchFamily="34" charset="0"/>
              <a:cs typeface="Arial" panose="020B0604020202020204" pitchFamily="34" charset="0"/>
            </a:endParaRPr>
          </a:p>
        </p:txBody>
      </p:sp>
      <p:sp>
        <p:nvSpPr>
          <p:cNvPr id="6147" name="Rectangle 3"/>
          <p:cNvSpPr>
            <a:spLocks noGrp="1" noChangeArrowheads="1"/>
          </p:cNvSpPr>
          <p:nvPr>
            <p:ph type="body" idx="1"/>
          </p:nvPr>
        </p:nvSpPr>
        <p:spPr>
          <a:xfrm>
            <a:off x="0" y="3505200"/>
            <a:ext cx="8610600" cy="3276600"/>
          </a:xfrm>
        </p:spPr>
        <p:txBody>
          <a:bodyPr/>
          <a:lstStyle/>
          <a:p>
            <a:pPr eaLnBrk="1" hangingPunct="1">
              <a:lnSpc>
                <a:spcPct val="90000"/>
              </a:lnSpc>
              <a:buFontTx/>
              <a:buNone/>
            </a:pPr>
            <a:r>
              <a:rPr lang="en-US" altLang="en-US" smtClean="0">
                <a:solidFill>
                  <a:srgbClr val="FF0000"/>
                </a:solidFill>
                <a:latin typeface="Arial" panose="020B0604020202020204" pitchFamily="34" charset="0"/>
                <a:cs typeface="Arial" panose="020B0604020202020204" pitchFamily="34" charset="0"/>
              </a:rPr>
              <a:t>         </a:t>
            </a:r>
            <a:r>
              <a:rPr lang="en-US" altLang="en-US">
                <a:solidFill>
                  <a:srgbClr val="FF0000"/>
                </a:solidFill>
                <a:latin typeface="Arial" panose="020B0604020202020204" pitchFamily="34" charset="0"/>
                <a:cs typeface="Arial" panose="020B0604020202020204" pitchFamily="34" charset="0"/>
              </a:rPr>
              <a:t>H</a:t>
            </a:r>
            <a:r>
              <a:rPr lang="en-US" altLang="en-US" smtClean="0">
                <a:solidFill>
                  <a:srgbClr val="FF0000"/>
                </a:solidFill>
                <a:latin typeface="Arial" panose="020B0604020202020204" pitchFamily="34" charset="0"/>
                <a:cs typeface="Arial" panose="020B0604020202020204" pitchFamily="34" charset="0"/>
              </a:rPr>
              <a:t>ình </a:t>
            </a:r>
            <a:r>
              <a:rPr lang="en-US" altLang="en-US" smtClean="0">
                <a:solidFill>
                  <a:srgbClr val="FF0000"/>
                </a:solidFill>
                <a:latin typeface="Arial" panose="020B0604020202020204" pitchFamily="34" charset="0"/>
                <a:cs typeface="Arial" panose="020B0604020202020204" pitchFamily="34" charset="0"/>
              </a:rPr>
              <a:t>ảnh những bông hoa nhiệt </a:t>
            </a:r>
            <a:r>
              <a:rPr lang="en-US" altLang="en-US" smtClean="0">
                <a:solidFill>
                  <a:srgbClr val="FF0000"/>
                </a:solidFill>
                <a:latin typeface="Arial" panose="020B0604020202020204" pitchFamily="34" charset="0"/>
                <a:cs typeface="Arial" panose="020B0604020202020204" pitchFamily="34" charset="0"/>
              </a:rPr>
              <a:t>đới </a:t>
            </a:r>
            <a:r>
              <a:rPr lang="en-US" altLang="en-US" smtClean="0">
                <a:solidFill>
                  <a:srgbClr val="FF0000"/>
                </a:solidFill>
                <a:latin typeface="Arial" panose="020B0604020202020204" pitchFamily="34" charset="0"/>
                <a:cs typeface="Arial" panose="020B0604020202020204" pitchFamily="34" charset="0"/>
              </a:rPr>
              <a:t>thật đẹp. Trong </a:t>
            </a:r>
            <a:r>
              <a:rPr lang="en-US" altLang="en-US" smtClean="0">
                <a:solidFill>
                  <a:srgbClr val="FF0000"/>
                </a:solidFill>
                <a:latin typeface="Arial" panose="020B0604020202020204" pitchFamily="34" charset="0"/>
                <a:cs typeface="Arial" panose="020B0604020202020204" pitchFamily="34" charset="0"/>
              </a:rPr>
              <a:t>cái </a:t>
            </a:r>
            <a:r>
              <a:rPr lang="en-US" altLang="en-US" smtClean="0">
                <a:solidFill>
                  <a:srgbClr val="FF0000"/>
                </a:solidFill>
                <a:latin typeface="Arial" panose="020B0604020202020204" pitchFamily="34" charset="0"/>
                <a:cs typeface="Arial" panose="020B0604020202020204" pitchFamily="34" charset="0"/>
              </a:rPr>
              <a:t>nắng </a:t>
            </a:r>
            <a:r>
              <a:rPr lang="en-US" altLang="en-US" smtClean="0">
                <a:solidFill>
                  <a:srgbClr val="FF0000"/>
                </a:solidFill>
                <a:latin typeface="Arial" panose="020B0604020202020204" pitchFamily="34" charset="0"/>
                <a:cs typeface="Arial" panose="020B0604020202020204" pitchFamily="34" charset="0"/>
              </a:rPr>
              <a:t>hầm hập buổi trưa, </a:t>
            </a:r>
            <a:r>
              <a:rPr lang="en-US" altLang="en-US" smtClean="0">
                <a:solidFill>
                  <a:srgbClr val="FF0000"/>
                </a:solidFill>
                <a:latin typeface="Arial" panose="020B0604020202020204" pitchFamily="34" charset="0"/>
                <a:cs typeface="Arial" panose="020B0604020202020204" pitchFamily="34" charset="0"/>
              </a:rPr>
              <a:t>những </a:t>
            </a:r>
            <a:r>
              <a:rPr lang="en-US" altLang="en-US" smtClean="0">
                <a:solidFill>
                  <a:srgbClr val="FF0000"/>
                </a:solidFill>
                <a:latin typeface="Arial" panose="020B0604020202020204" pitchFamily="34" charset="0"/>
                <a:cs typeface="Arial" panose="020B0604020202020204" pitchFamily="34" charset="0"/>
              </a:rPr>
              <a:t>bông </a:t>
            </a:r>
            <a:r>
              <a:rPr lang="en-US" altLang="en-US" smtClean="0">
                <a:solidFill>
                  <a:srgbClr val="FF0000"/>
                </a:solidFill>
                <a:latin typeface="Arial" panose="020B0604020202020204" pitchFamily="34" charset="0"/>
                <a:cs typeface="Arial" panose="020B0604020202020204" pitchFamily="34" charset="0"/>
              </a:rPr>
              <a:t>hoa nhiệt đới nhỏ bé </a:t>
            </a:r>
            <a:r>
              <a:rPr lang="en-US" altLang="en-US" smtClean="0">
                <a:solidFill>
                  <a:srgbClr val="FF0000"/>
                </a:solidFill>
                <a:latin typeface="Arial" panose="020B0604020202020204" pitchFamily="34" charset="0"/>
                <a:cs typeface="Arial" panose="020B0604020202020204" pitchFamily="34" charset="0"/>
              </a:rPr>
              <a:t>vẫn </a:t>
            </a:r>
            <a:r>
              <a:rPr lang="en-US" altLang="en-US" smtClean="0">
                <a:solidFill>
                  <a:srgbClr val="FF0000"/>
                </a:solidFill>
                <a:latin typeface="Arial" panose="020B0604020202020204" pitchFamily="34" charset="0"/>
                <a:cs typeface="Arial" panose="020B0604020202020204" pitchFamily="34" charset="0"/>
              </a:rPr>
              <a:t>nở </a:t>
            </a:r>
            <a:r>
              <a:rPr lang="en-US" altLang="en-US" smtClean="0">
                <a:solidFill>
                  <a:srgbClr val="FF0000"/>
                </a:solidFill>
                <a:latin typeface="Arial" panose="020B0604020202020204" pitchFamily="34" charset="0"/>
                <a:cs typeface="Arial" panose="020B0604020202020204" pitchFamily="34" charset="0"/>
              </a:rPr>
              <a:t>sặc sỡ, </a:t>
            </a:r>
            <a:r>
              <a:rPr lang="en-US" altLang="en-US" smtClean="0">
                <a:solidFill>
                  <a:srgbClr val="FF0000"/>
                </a:solidFill>
                <a:latin typeface="Arial" panose="020B0604020202020204" pitchFamily="34" charset="0"/>
                <a:cs typeface="Arial" panose="020B0604020202020204" pitchFamily="34" charset="0"/>
              </a:rPr>
              <a:t>lộng </a:t>
            </a:r>
            <a:r>
              <a:rPr lang="en-US" altLang="en-US" smtClean="0">
                <a:solidFill>
                  <a:srgbClr val="FF0000"/>
                </a:solidFill>
                <a:latin typeface="Arial" panose="020B0604020202020204" pitchFamily="34" charset="0"/>
                <a:cs typeface="Arial" panose="020B0604020202020204" pitchFamily="34" charset="0"/>
              </a:rPr>
              <a:t>lẫy khoe sắc, </a:t>
            </a:r>
            <a:r>
              <a:rPr lang="en-US" altLang="en-US" smtClean="0">
                <a:solidFill>
                  <a:srgbClr val="FF0000"/>
                </a:solidFill>
                <a:latin typeface="Arial" panose="020B0604020202020204" pitchFamily="34" charset="0"/>
                <a:cs typeface="Arial" panose="020B0604020202020204" pitchFamily="34" charset="0"/>
              </a:rPr>
              <a:t>tỏa hương </a:t>
            </a:r>
            <a:r>
              <a:rPr lang="en-US" altLang="en-US" smtClean="0">
                <a:solidFill>
                  <a:srgbClr val="FF0000"/>
                </a:solidFill>
                <a:latin typeface="Arial" panose="020B0604020202020204" pitchFamily="34" charset="0"/>
                <a:cs typeface="Arial" panose="020B0604020202020204" pitchFamily="34" charset="0"/>
              </a:rPr>
              <a:t>ngào </a:t>
            </a:r>
            <a:r>
              <a:rPr lang="en-US" altLang="en-US" smtClean="0">
                <a:solidFill>
                  <a:srgbClr val="FF0000"/>
                </a:solidFill>
                <a:latin typeface="Arial" panose="020B0604020202020204" pitchFamily="34" charset="0"/>
                <a:cs typeface="Arial" panose="020B0604020202020204" pitchFamily="34" charset="0"/>
              </a:rPr>
              <a:t>ngạt làm cho khu rừng thêm sống động, tràn đầy sức sống.</a:t>
            </a:r>
            <a:endParaRPr lang="en-US" altLang="en-US" smtClean="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003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6" name="Picture 12" descr="Cover">
            <a:extLst>
              <a:ext uri="{FF2B5EF4-FFF2-40B4-BE49-F238E27FC236}">
                <a16:creationId xmlns:a16="http://schemas.microsoft.com/office/drawing/2014/main" id="{32FBFBCE-4A50-439A-8DAC-0C3062E5E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8338" y="5135563"/>
            <a:ext cx="3924300" cy="1706562"/>
          </a:xfrm>
          <a:prstGeom prst="rect">
            <a:avLst/>
          </a:prstGeom>
          <a:noFill/>
          <a:extLst>
            <a:ext uri="{909E8E84-426E-40DD-AFC4-6F175D3DCCD1}">
              <a14:hiddenFill xmlns:a14="http://schemas.microsoft.com/office/drawing/2010/main">
                <a:solidFill>
                  <a:srgbClr val="FFFFFF"/>
                </a:solidFill>
              </a14:hiddenFill>
            </a:ext>
          </a:extLst>
        </p:spPr>
      </p:pic>
      <p:pic>
        <p:nvPicPr>
          <p:cNvPr id="21515" name="Picture 11" descr="Cover">
            <a:extLst>
              <a:ext uri="{FF2B5EF4-FFF2-40B4-BE49-F238E27FC236}">
                <a16:creationId xmlns:a16="http://schemas.microsoft.com/office/drawing/2014/main" id="{BDEEBA61-9C87-4AFE-9C57-08EFE9DBE3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8913" y="2268538"/>
            <a:ext cx="3317875" cy="4222750"/>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Cover">
            <a:extLst>
              <a:ext uri="{FF2B5EF4-FFF2-40B4-BE49-F238E27FC236}">
                <a16:creationId xmlns:a16="http://schemas.microsoft.com/office/drawing/2014/main" id="{87234216-43BE-4576-9118-5E084688DA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525" y="2293938"/>
            <a:ext cx="3762375" cy="2865437"/>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A233142F-4DB5-4CE9-BF2C-CD445D5595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8525" y="2260600"/>
            <a:ext cx="3770313" cy="1271588"/>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A85CAFE8-7E9D-47F8-8624-164C2D4EB7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2613" y="1109663"/>
            <a:ext cx="4086225" cy="1416050"/>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9F1348B3-BF15-4083-A3AA-D2FB34EF5B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58913" y="1893888"/>
            <a:ext cx="3557587" cy="1092200"/>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B124EEB2-6660-4438-8B8F-21F204C6F26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3875" y="0"/>
            <a:ext cx="3113088" cy="963613"/>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B18F64F0-7C46-4BE5-B4FA-9AD212BE9E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3988" y="17463"/>
            <a:ext cx="3206750" cy="2728912"/>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4ED5EB17-91C0-41BD-AD02-F3B8C029335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9763" y="1714500"/>
            <a:ext cx="2081212" cy="15525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52824A0-0B35-4BB4-987E-A6586C27088B}"/>
              </a:ext>
            </a:extLst>
          </p:cNvPr>
          <p:cNvSpPr txBox="1">
            <a:spLocks noChangeArrowheads="1"/>
          </p:cNvSpPr>
          <p:nvPr/>
        </p:nvSpPr>
        <p:spPr bwMode="auto">
          <a:xfrm>
            <a:off x="2739605" y="986065"/>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0070C0"/>
                </a:solidFill>
              </a:rPr>
              <a:t>Nắng</a:t>
            </a:r>
            <a:r>
              <a:rPr lang="en-US" i="1" dirty="0">
                <a:solidFill>
                  <a:srgbClr val="0070C0"/>
                </a:solidFill>
              </a:rPr>
              <a:t> </a:t>
            </a:r>
            <a:r>
              <a:rPr lang="en-US" i="1" dirty="0" err="1">
                <a:solidFill>
                  <a:srgbClr val="0070C0"/>
                </a:solidFill>
              </a:rPr>
              <a:t>bắt</a:t>
            </a:r>
            <a:r>
              <a:rPr lang="en-US" i="1" dirty="0">
                <a:solidFill>
                  <a:srgbClr val="0070C0"/>
                </a:solidFill>
              </a:rPr>
              <a:t> </a:t>
            </a:r>
            <a:r>
              <a:rPr lang="en-US" i="1" dirty="0" err="1">
                <a:solidFill>
                  <a:srgbClr val="0070C0"/>
                </a:solidFill>
              </a:rPr>
              <a:t>đầu</a:t>
            </a:r>
            <a:r>
              <a:rPr lang="en-US" i="1" dirty="0">
                <a:solidFill>
                  <a:srgbClr val="0070C0"/>
                </a:solidFill>
              </a:rPr>
              <a:t>…</a:t>
            </a:r>
            <a:r>
              <a:rPr lang="en-US" i="1" dirty="0" err="1">
                <a:solidFill>
                  <a:srgbClr val="0070C0"/>
                </a:solidFill>
              </a:rPr>
              <a:t>cuối</a:t>
            </a:r>
            <a:r>
              <a:rPr lang="en-US" i="1" dirty="0">
                <a:solidFill>
                  <a:srgbClr val="0070C0"/>
                </a:solidFill>
              </a:rPr>
              <a:t> </a:t>
            </a:r>
            <a:r>
              <a:rPr lang="en-US" i="1" dirty="0" err="1">
                <a:solidFill>
                  <a:srgbClr val="0070C0"/>
                </a:solidFill>
              </a:rPr>
              <a:t>cùng</a:t>
            </a:r>
            <a:r>
              <a:rPr lang="en-US" i="1" dirty="0">
                <a:solidFill>
                  <a:srgbClr val="0070C0"/>
                </a:solidFill>
              </a:rPr>
              <a:t>.</a:t>
            </a:r>
          </a:p>
        </p:txBody>
      </p:sp>
      <p:sp>
        <p:nvSpPr>
          <p:cNvPr id="12" name="TextBox 11">
            <a:extLst>
              <a:ext uri="{FF2B5EF4-FFF2-40B4-BE49-F238E27FC236}">
                <a16:creationId xmlns:a16="http://schemas.microsoft.com/office/drawing/2014/main" id="{36D3D06D-8F8E-4AAA-B62B-6FD4CA35F02B}"/>
              </a:ext>
            </a:extLst>
          </p:cNvPr>
          <p:cNvSpPr txBox="1">
            <a:spLocks noChangeArrowheads="1"/>
          </p:cNvSpPr>
          <p:nvPr/>
        </p:nvSpPr>
        <p:spPr bwMode="auto">
          <a:xfrm>
            <a:off x="2706429" y="2977247"/>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7CB400"/>
                </a:solidFill>
              </a:rPr>
              <a:t>Trong</a:t>
            </a:r>
            <a:r>
              <a:rPr lang="en-US" i="1" dirty="0">
                <a:solidFill>
                  <a:srgbClr val="7CB400"/>
                </a:solidFill>
              </a:rPr>
              <a:t> </a:t>
            </a:r>
            <a:r>
              <a:rPr lang="en-US" i="1" dirty="0" err="1">
                <a:solidFill>
                  <a:srgbClr val="7CB400"/>
                </a:solidFill>
              </a:rPr>
              <a:t>những</a:t>
            </a:r>
            <a:r>
              <a:rPr lang="en-US" i="1" dirty="0">
                <a:solidFill>
                  <a:srgbClr val="7CB400"/>
                </a:solidFill>
              </a:rPr>
              <a:t> </a:t>
            </a:r>
            <a:r>
              <a:rPr lang="en-US" i="1" dirty="0" err="1">
                <a:solidFill>
                  <a:srgbClr val="7CB400"/>
                </a:solidFill>
              </a:rPr>
              <a:t>bui</a:t>
            </a:r>
            <a:r>
              <a:rPr lang="en-US" i="1" dirty="0">
                <a:solidFill>
                  <a:srgbClr val="7CB400"/>
                </a:solidFill>
              </a:rPr>
              <a:t> </a:t>
            </a:r>
            <a:r>
              <a:rPr lang="en-US" i="1" dirty="0" err="1">
                <a:solidFill>
                  <a:srgbClr val="7CB400"/>
                </a:solidFill>
              </a:rPr>
              <a:t>cây</a:t>
            </a:r>
            <a:r>
              <a:rPr lang="en-US" i="1" dirty="0">
                <a:solidFill>
                  <a:srgbClr val="7CB400"/>
                </a:solidFill>
              </a:rPr>
              <a:t> … </a:t>
            </a:r>
            <a:r>
              <a:rPr lang="en-US" i="1" dirty="0" err="1">
                <a:solidFill>
                  <a:srgbClr val="7CB400"/>
                </a:solidFill>
              </a:rPr>
              <a:t>lặng</a:t>
            </a:r>
            <a:r>
              <a:rPr lang="en-US" i="1" dirty="0">
                <a:solidFill>
                  <a:srgbClr val="7CB400"/>
                </a:solidFill>
              </a:rPr>
              <a:t> </a:t>
            </a:r>
            <a:r>
              <a:rPr lang="en-US" i="1" dirty="0" err="1">
                <a:solidFill>
                  <a:srgbClr val="7CB400"/>
                </a:solidFill>
              </a:rPr>
              <a:t>êm</a:t>
            </a:r>
            <a:r>
              <a:rPr lang="en-US" i="1" dirty="0">
                <a:solidFill>
                  <a:srgbClr val="7CB400"/>
                </a:solidFill>
              </a:rPr>
              <a:t>.</a:t>
            </a:r>
          </a:p>
        </p:txBody>
      </p:sp>
      <p:sp>
        <p:nvSpPr>
          <p:cNvPr id="13" name="TextBox 12">
            <a:extLst>
              <a:ext uri="{FF2B5EF4-FFF2-40B4-BE49-F238E27FC236}">
                <a16:creationId xmlns:a16="http://schemas.microsoft.com/office/drawing/2014/main" id="{6AFC2B29-927B-4158-A6E7-799436938ED9}"/>
              </a:ext>
            </a:extLst>
          </p:cNvPr>
          <p:cNvSpPr txBox="1">
            <a:spLocks noChangeArrowheads="1"/>
          </p:cNvSpPr>
          <p:nvPr/>
        </p:nvSpPr>
        <p:spPr bwMode="auto">
          <a:xfrm>
            <a:off x="2969792" y="4872767"/>
            <a:ext cx="2037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F66900"/>
                </a:solidFill>
              </a:rPr>
              <a:t>Câu</a:t>
            </a:r>
            <a:r>
              <a:rPr lang="en-US" i="1" dirty="0">
                <a:solidFill>
                  <a:srgbClr val="F66900"/>
                </a:solidFill>
              </a:rPr>
              <a:t> </a:t>
            </a:r>
            <a:r>
              <a:rPr lang="en-US" i="1" dirty="0" err="1">
                <a:solidFill>
                  <a:srgbClr val="F66900"/>
                </a:solidFill>
              </a:rPr>
              <a:t>cuối</a:t>
            </a:r>
            <a:r>
              <a:rPr lang="en-US" i="1" dirty="0">
                <a:solidFill>
                  <a:srgbClr val="F66900"/>
                </a:solidFill>
              </a:rPr>
              <a:t> </a:t>
            </a:r>
            <a:r>
              <a:rPr lang="en-US" i="1" dirty="0" err="1">
                <a:solidFill>
                  <a:srgbClr val="F66900"/>
                </a:solidFill>
              </a:rPr>
              <a:t>cùng</a:t>
            </a:r>
            <a:r>
              <a:rPr lang="en-US" i="1" dirty="0">
                <a:solidFill>
                  <a:srgbClr val="F669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lef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1510"/>
                                        </p:tgtEl>
                                        <p:attrNameLst>
                                          <p:attrName>style.visibility</p:attrName>
                                        </p:attrNameLst>
                                      </p:cBhvr>
                                      <p:to>
                                        <p:strVal val="visible"/>
                                      </p:to>
                                    </p:set>
                                    <p:animEffect transition="in" filter="wipe(left)">
                                      <p:cBhvr>
                                        <p:cTn id="22" dur="500"/>
                                        <p:tgtEl>
                                          <p:spTgt spid="215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1"/>
                                        </p:tgtEl>
                                        <p:attrNameLst>
                                          <p:attrName>style.visibility</p:attrName>
                                        </p:attrNameLst>
                                      </p:cBhvr>
                                      <p:to>
                                        <p:strVal val="visible"/>
                                      </p:to>
                                    </p:set>
                                    <p:animEffect transition="in" filter="wipe(left)">
                                      <p:cBhvr>
                                        <p:cTn id="27" dur="500"/>
                                        <p:tgtEl>
                                          <p:spTgt spid="215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512"/>
                                        </p:tgtEl>
                                        <p:attrNameLst>
                                          <p:attrName>style.visibility</p:attrName>
                                        </p:attrNameLst>
                                      </p:cBhvr>
                                      <p:to>
                                        <p:strVal val="visible"/>
                                      </p:to>
                                    </p:set>
                                    <p:animEffect transition="in" filter="wipe(left)">
                                      <p:cBhvr>
                                        <p:cTn id="37" dur="500"/>
                                        <p:tgtEl>
                                          <p:spTgt spid="215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21513"/>
                                        </p:tgtEl>
                                        <p:attrNameLst>
                                          <p:attrName>style.visibility</p:attrName>
                                        </p:attrNameLst>
                                      </p:cBhvr>
                                      <p:to>
                                        <p:strVal val="visible"/>
                                      </p:to>
                                    </p:set>
                                    <p:animEffect transition="in" filter="wipe(left)">
                                      <p:cBhvr>
                                        <p:cTn id="42" dur="500"/>
                                        <p:tgtEl>
                                          <p:spTgt spid="215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21514"/>
                                        </p:tgtEl>
                                        <p:attrNameLst>
                                          <p:attrName>style.visibility</p:attrName>
                                        </p:attrNameLst>
                                      </p:cBhvr>
                                      <p:to>
                                        <p:strVal val="visible"/>
                                      </p:to>
                                    </p:set>
                                    <p:animEffect transition="in" filter="wipe(left)">
                                      <p:cBhvr>
                                        <p:cTn id="47" dur="500"/>
                                        <p:tgtEl>
                                          <p:spTgt spid="215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21515"/>
                                        </p:tgtEl>
                                        <p:attrNameLst>
                                          <p:attrName>style.visibility</p:attrName>
                                        </p:attrNameLst>
                                      </p:cBhvr>
                                      <p:to>
                                        <p:strVal val="visible"/>
                                      </p:to>
                                    </p:set>
                                    <p:animEffect transition="in" filter="wipe(left)">
                                      <p:cBhvr>
                                        <p:cTn id="52" dur="500"/>
                                        <p:tgtEl>
                                          <p:spTgt spid="21515"/>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randombar(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1516"/>
                                        </p:tgtEl>
                                        <p:attrNameLst>
                                          <p:attrName>style.visibility</p:attrName>
                                        </p:attrNameLst>
                                      </p:cBhvr>
                                      <p:to>
                                        <p:strVal val="visible"/>
                                      </p:to>
                                    </p:set>
                                    <p:animEffect transition="in" filter="wipe(left)">
                                      <p:cBhvr>
                                        <p:cTn id="62" dur="500"/>
                                        <p:tgtEl>
                                          <p:spTgt spid="21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52400" y="609600"/>
            <a:ext cx="8229600" cy="5821363"/>
          </a:xfrm>
        </p:spPr>
        <p:txBody>
          <a:bodyPr>
            <a:normAutofit/>
          </a:bodyPr>
          <a:lstStyle/>
          <a:p>
            <a:pPr eaLnBrk="1" hangingPunct="1">
              <a:buFontTx/>
              <a:buNone/>
            </a:pPr>
            <a:r>
              <a:rPr lang="en-US" altLang="en-US" sz="2400" smtClean="0">
                <a:solidFill>
                  <a:srgbClr val="FF0000"/>
                </a:solidFill>
                <a:latin typeface="Arial" panose="020B0604020202020204" pitchFamily="34" charset="0"/>
                <a:cs typeface="Arial" panose="020B0604020202020204" pitchFamily="34" charset="0"/>
              </a:rPr>
              <a:t>          Hương </a:t>
            </a:r>
            <a:r>
              <a:rPr lang="en-US" altLang="en-US" sz="2400" smtClean="0">
                <a:solidFill>
                  <a:srgbClr val="FF0000"/>
                </a:solidFill>
                <a:latin typeface="Arial" panose="020B0604020202020204" pitchFamily="34" charset="0"/>
                <a:cs typeface="Arial" panose="020B0604020202020204" pitchFamily="34" charset="0"/>
              </a:rPr>
              <a:t>vườn đã được tác giả nhân hóa như một chú bé </a:t>
            </a:r>
            <a:r>
              <a:rPr lang="en-US" altLang="en-US" sz="2400" smtClean="0">
                <a:solidFill>
                  <a:srgbClr val="FF0000"/>
                </a:solidFill>
                <a:latin typeface="Arial" panose="020B0604020202020204" pitchFamily="34" charset="0"/>
                <a:cs typeface="Arial" panose="020B0604020202020204" pitchFamily="34" charset="0"/>
              </a:rPr>
              <a:t>tinh </a:t>
            </a:r>
            <a:r>
              <a:rPr lang="en-US" altLang="en-US" sz="2400" smtClean="0">
                <a:solidFill>
                  <a:srgbClr val="FF0000"/>
                </a:solidFill>
                <a:latin typeface="Arial" panose="020B0604020202020204" pitchFamily="34" charset="0"/>
                <a:cs typeface="Arial" panose="020B0604020202020204" pitchFamily="34" charset="0"/>
              </a:rPr>
              <a:t>nghich </a:t>
            </a:r>
            <a:r>
              <a:rPr lang="en-US" altLang="en-US" sz="2400" smtClean="0">
                <a:solidFill>
                  <a:srgbClr val="FF0000"/>
                </a:solidFill>
                <a:latin typeface="Arial" panose="020B0604020202020204" pitchFamily="34" charset="0"/>
                <a:cs typeface="Arial" panose="020B0604020202020204" pitchFamily="34" charset="0"/>
              </a:rPr>
              <a:t>“rón rén” bước ra, sau một lúc dường như đã quen với bóng tối chú  “tung tăng”  cùng ngọn gió, ung dung nhảy trên cỏ, và thoải mái “trườn” theo nhưng cành cây. Hình ảnh nhân hóa thật gợi </a:t>
            </a:r>
            <a:r>
              <a:rPr lang="en-US" altLang="en-US" sz="2400" smtClean="0">
                <a:solidFill>
                  <a:srgbClr val="FF0000"/>
                </a:solidFill>
                <a:latin typeface="Arial" panose="020B0604020202020204" pitchFamily="34" charset="0"/>
                <a:cs typeface="Arial" panose="020B0604020202020204" pitchFamily="34" charset="0"/>
              </a:rPr>
              <a:t>cảm</a:t>
            </a:r>
            <a:r>
              <a:rPr lang="en-US" altLang="en-US" sz="2400" smtClean="0">
                <a:solidFill>
                  <a:srgbClr val="FF0000"/>
                </a:solidFill>
                <a:latin typeface="Arial" panose="020B0604020202020204" pitchFamily="34" charset="0"/>
                <a:cs typeface="Arial" panose="020B0604020202020204" pitchFamily="34" charset="0"/>
              </a:rPr>
              <a:t>.</a:t>
            </a:r>
          </a:p>
          <a:p>
            <a:pPr eaLnBrk="1" hangingPunct="1">
              <a:buFontTx/>
              <a:buNone/>
            </a:pPr>
            <a:endParaRPr lang="en-US" altLang="en-US" sz="2400" smtClean="0">
              <a:solidFill>
                <a:srgbClr val="FF0000"/>
              </a:solidFill>
              <a:latin typeface="Arial" panose="020B0604020202020204" pitchFamily="34" charset="0"/>
              <a:cs typeface="Arial" panose="020B0604020202020204" pitchFamily="34" charset="0"/>
            </a:endParaRPr>
          </a:p>
          <a:p>
            <a:pPr>
              <a:buNone/>
            </a:pPr>
            <a:r>
              <a:rPr lang="en-US" altLang="en-US" sz="2400">
                <a:solidFill>
                  <a:srgbClr val="FF0000"/>
                </a:solidFill>
                <a:latin typeface="Arial" panose="020B0604020202020204" pitchFamily="34" charset="0"/>
                <a:cs typeface="Arial" panose="020B0604020202020204" pitchFamily="34" charset="0"/>
              </a:rPr>
              <a:t> </a:t>
            </a:r>
            <a:r>
              <a:rPr lang="en-US" altLang="en-US" sz="2400" smtClean="0">
                <a:solidFill>
                  <a:srgbClr val="FF0000"/>
                </a:solidFill>
                <a:latin typeface="Arial" panose="020B0604020202020204" pitchFamily="34" charset="0"/>
                <a:cs typeface="Arial" panose="020B0604020202020204" pitchFamily="34" charset="0"/>
              </a:rPr>
              <a:t>  </a:t>
            </a:r>
            <a:r>
              <a:rPr lang="en-US" altLang="en-US" sz="2400" smtClean="0">
                <a:solidFill>
                  <a:srgbClr val="000099"/>
                </a:solidFill>
                <a:latin typeface="Arial" panose="020B0604020202020204" pitchFamily="34" charset="0"/>
                <a:cs typeface="Arial" panose="020B0604020202020204" pitchFamily="34" charset="0"/>
              </a:rPr>
              <a:t>- Trình tự miêu tả trong bài </a:t>
            </a:r>
            <a:r>
              <a:rPr lang="en-US" altLang="en-US" sz="2400" i="1" smtClean="0">
                <a:solidFill>
                  <a:srgbClr val="000099"/>
                </a:solidFill>
                <a:latin typeface="Arial" panose="020B0604020202020204" pitchFamily="34" charset="0"/>
                <a:cs typeface="Arial" panose="020B0604020202020204" pitchFamily="34" charset="0"/>
              </a:rPr>
              <a:t>Rừng trưa </a:t>
            </a:r>
            <a:r>
              <a:rPr lang="en-US" altLang="en-US" sz="2400" smtClean="0">
                <a:solidFill>
                  <a:srgbClr val="000099"/>
                </a:solidFill>
                <a:latin typeface="Arial" panose="020B0604020202020204" pitchFamily="34" charset="0"/>
                <a:cs typeface="Arial" panose="020B0604020202020204" pitchFamily="34" charset="0"/>
              </a:rPr>
              <a:t>có gì khác với </a:t>
            </a:r>
            <a:r>
              <a:rPr lang="en-US" altLang="en-US" sz="2400">
                <a:solidFill>
                  <a:srgbClr val="000099"/>
                </a:solidFill>
                <a:latin typeface="Arial" panose="020B0604020202020204" pitchFamily="34" charset="0"/>
                <a:cs typeface="Arial" panose="020B0604020202020204" pitchFamily="34" charset="0"/>
              </a:rPr>
              <a:t>bài </a:t>
            </a:r>
            <a:r>
              <a:rPr lang="en-US" altLang="en-US" sz="2400" i="1">
                <a:solidFill>
                  <a:srgbClr val="000099"/>
                </a:solidFill>
                <a:latin typeface="Arial" panose="020B0604020202020204" pitchFamily="34" charset="0"/>
                <a:cs typeface="Arial" panose="020B0604020202020204" pitchFamily="34" charset="0"/>
              </a:rPr>
              <a:t>Chiều tối?</a:t>
            </a:r>
          </a:p>
          <a:p>
            <a:pPr eaLnBrk="1" hangingPunct="1">
              <a:buFontTx/>
              <a:buNone/>
            </a:pPr>
            <a:endParaRPr lang="en-US" altLang="en-US" sz="2400" smtClean="0">
              <a:solidFill>
                <a:srgbClr val="FF0000"/>
              </a:solidFill>
              <a:latin typeface="Arial" panose="020B0604020202020204" pitchFamily="34" charset="0"/>
              <a:cs typeface="Arial" panose="020B0604020202020204" pitchFamily="34" charset="0"/>
            </a:endParaRPr>
          </a:p>
          <a:p>
            <a:pPr>
              <a:buNone/>
            </a:pPr>
            <a:r>
              <a:rPr lang="en-US" altLang="en-US" sz="2400" i="1" smtClean="0">
                <a:solidFill>
                  <a:srgbClr val="000099"/>
                </a:solidFill>
                <a:latin typeface="Arial" panose="020B0604020202020204" pitchFamily="34" charset="0"/>
                <a:cs typeface="Arial" panose="020B0604020202020204" pitchFamily="34" charset="0"/>
              </a:rPr>
              <a:t>Bài Rừng trưa tác giả tả từng bộ phận của cảnh ở một thời điểm</a:t>
            </a:r>
          </a:p>
          <a:p>
            <a:pPr>
              <a:buNone/>
            </a:pPr>
            <a:r>
              <a:rPr lang="en-US" altLang="en-US" sz="2400" i="1" smtClean="0">
                <a:solidFill>
                  <a:srgbClr val="000099"/>
                </a:solidFill>
                <a:latin typeface="Arial" panose="020B0604020202020204" pitchFamily="34" charset="0"/>
                <a:cs typeface="Arial" panose="020B0604020202020204" pitchFamily="34" charset="0"/>
              </a:rPr>
              <a:t>Bài Chiều tối, tác giả tả cảnh theo sự thay đổi của thời gian, tập trung tả sự chuyển giao giữa chiều và tối.</a:t>
            </a:r>
            <a:endParaRPr lang="en-US" altLang="en-US" sz="2400" i="1" smtClean="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136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218">
                                            <p:txEl>
                                              <p:pRg st="2" end="2"/>
                                            </p:txEl>
                                          </p:spTgt>
                                        </p:tgtEl>
                                        <p:attrNameLst>
                                          <p:attrName>style.visibility</p:attrName>
                                        </p:attrNameLst>
                                      </p:cBhvr>
                                      <p:to>
                                        <p:strVal val="visible"/>
                                      </p:to>
                                    </p:set>
                                    <p:animEffect transition="in" filter="fade">
                                      <p:cBhvr>
                                        <p:cTn id="7" dur="1000"/>
                                        <p:tgtEl>
                                          <p:spTgt spid="9218">
                                            <p:txEl>
                                              <p:pRg st="2" end="2"/>
                                            </p:txEl>
                                          </p:spTgt>
                                        </p:tgtEl>
                                      </p:cBhvr>
                                    </p:animEffect>
                                    <p:anim calcmode="lin" valueType="num">
                                      <p:cBhvr>
                                        <p:cTn id="8"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218">
                                            <p:txEl>
                                              <p:pRg st="4" end="4"/>
                                            </p:txEl>
                                          </p:spTgt>
                                        </p:tgtEl>
                                        <p:attrNameLst>
                                          <p:attrName>style.visibility</p:attrName>
                                        </p:attrNameLst>
                                      </p:cBhvr>
                                      <p:to>
                                        <p:strVal val="visible"/>
                                      </p:to>
                                    </p:set>
                                    <p:animEffect transition="in" filter="fade">
                                      <p:cBhvr>
                                        <p:cTn id="14" dur="1000"/>
                                        <p:tgtEl>
                                          <p:spTgt spid="9218">
                                            <p:txEl>
                                              <p:pRg st="4" end="4"/>
                                            </p:txEl>
                                          </p:spTgt>
                                        </p:tgtEl>
                                      </p:cBhvr>
                                    </p:animEffect>
                                    <p:anim calcmode="lin" valueType="num">
                                      <p:cBhvr>
                                        <p:cTn id="15" dur="1000" fill="hold"/>
                                        <p:tgtEl>
                                          <p:spTgt spid="9218">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9218">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218">
                                            <p:txEl>
                                              <p:pRg st="5" end="5"/>
                                            </p:txEl>
                                          </p:spTgt>
                                        </p:tgtEl>
                                        <p:attrNameLst>
                                          <p:attrName>style.visibility</p:attrName>
                                        </p:attrNameLst>
                                      </p:cBhvr>
                                      <p:to>
                                        <p:strVal val="visible"/>
                                      </p:to>
                                    </p:set>
                                    <p:animEffect transition="in" filter="fade">
                                      <p:cBhvr>
                                        <p:cTn id="19" dur="1000"/>
                                        <p:tgtEl>
                                          <p:spTgt spid="9218">
                                            <p:txEl>
                                              <p:pRg st="5" end="5"/>
                                            </p:txEl>
                                          </p:spTgt>
                                        </p:tgtEl>
                                      </p:cBhvr>
                                    </p:animEffect>
                                    <p:anim calcmode="lin" valueType="num">
                                      <p:cBhvr>
                                        <p:cTn id="20" dur="1000" fill="hold"/>
                                        <p:tgtEl>
                                          <p:spTgt spid="9218">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921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a:t>
            </a:r>
            <a:r>
              <a:rPr lang="en-US" altLang="vi-VN" sz="1800" smtClean="0">
                <a:solidFill>
                  <a:schemeClr val="bg1"/>
                </a:solidFill>
                <a:latin typeface="Arial" panose="020B0604020202020204" pitchFamily="34" charset="0"/>
                <a:cs typeface="Arial" panose="020B0604020202020204" pitchFamily="34" charset="0"/>
              </a:rPr>
              <a:t>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226809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1f1ac0761fb559d2b3e29ee9f16c962355c3df7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831</Words>
  <Application>Microsoft Office PowerPoint</Application>
  <PresentationFormat>On-screen Show (4:3)</PresentationFormat>
  <Paragraphs>60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Tahoma</vt:lpstr>
      <vt:lpstr>Times New Roman</vt:lpstr>
      <vt:lpstr>Office Theme</vt:lpstr>
      <vt:lpstr>PowerPoint Presentation</vt:lpstr>
      <vt:lpstr>Cấu tạo của bài văn tả cảnh?</vt:lpstr>
      <vt:lpstr>PowerPoint Presentation</vt:lpstr>
      <vt:lpstr>PowerPoint Presentation</vt:lpstr>
      <vt:lpstr>PowerPoint Presentation</vt:lpstr>
      <vt:lpstr>     Trong cái nắng chói chang, dữ dội làm cho  “ biển lá xanh rờn đã bắt đầu ngả sang màu úa” bị hun nóng, cây tràm vẫn sống, sống oai hùng, thân cây vươn lên trời cao, hương tràm cũng ngát dậy, đầy sức sống.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ismail - [2010]</cp:lastModifiedBy>
  <cp:revision>49</cp:revision>
  <dcterms:created xsi:type="dcterms:W3CDTF">2006-08-16T00:00:00Z</dcterms:created>
  <dcterms:modified xsi:type="dcterms:W3CDTF">2021-09-06T08:21:12Z</dcterms:modified>
</cp:coreProperties>
</file>