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31"/>
  </p:notesMasterIdLst>
  <p:sldIdLst>
    <p:sldId id="442" r:id="rId2"/>
    <p:sldId id="319" r:id="rId3"/>
    <p:sldId id="448" r:id="rId4"/>
    <p:sldId id="314" r:id="rId5"/>
    <p:sldId id="359" r:id="rId6"/>
    <p:sldId id="433" r:id="rId7"/>
    <p:sldId id="324" r:id="rId8"/>
    <p:sldId id="434" r:id="rId9"/>
    <p:sldId id="435" r:id="rId10"/>
    <p:sldId id="436" r:id="rId11"/>
    <p:sldId id="424" r:id="rId12"/>
    <p:sldId id="439" r:id="rId13"/>
    <p:sldId id="372" r:id="rId14"/>
    <p:sldId id="443" r:id="rId15"/>
    <p:sldId id="326" r:id="rId16"/>
    <p:sldId id="444" r:id="rId17"/>
    <p:sldId id="445" r:id="rId18"/>
    <p:sldId id="440" r:id="rId19"/>
    <p:sldId id="329" r:id="rId20"/>
    <p:sldId id="281" r:id="rId21"/>
    <p:sldId id="330" r:id="rId22"/>
    <p:sldId id="429" r:id="rId23"/>
    <p:sldId id="331" r:id="rId24"/>
    <p:sldId id="286" r:id="rId25"/>
    <p:sldId id="441" r:id="rId26"/>
    <p:sldId id="416" r:id="rId27"/>
    <p:sldId id="438" r:id="rId28"/>
    <p:sldId id="377" r:id="rId29"/>
    <p:sldId id="30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0033CC"/>
    <a:srgbClr val="CC3300"/>
    <a:srgbClr val="FFFF66"/>
    <a:srgbClr val="FFFFCC"/>
    <a:srgbClr val="FFFF99"/>
    <a:srgbClr val="FFCC99"/>
    <a:srgbClr val="9933FF"/>
    <a:srgbClr val="CC99FF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81" autoAdjust="0"/>
    <p:restoredTop sz="89587" autoAdjust="0"/>
  </p:normalViewPr>
  <p:slideViewPr>
    <p:cSldViewPr>
      <p:cViewPr varScale="1">
        <p:scale>
          <a:sx n="65" d="100"/>
          <a:sy n="65" d="100"/>
        </p:scale>
        <p:origin x="-10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8DC42-FB17-4B93-A710-D53518919985}" type="datetimeFigureOut">
              <a:rPr lang="en-US" smtClean="0"/>
              <a:pPr/>
              <a:t>25/08/2021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7DEA-6438-456F-8C36-8D27512EE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223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?</a:t>
            </a:r>
          </a:p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vắng</a:t>
            </a:r>
            <a:endParaRPr lang="en-US" dirty="0"/>
          </a:p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ốm</a:t>
            </a:r>
            <a:r>
              <a:rPr lang="en-US" dirty="0"/>
              <a:t>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ốm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7DEA-6438-456F-8C36-8D27512EE6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22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7DEA-6438-456F-8C36-8D27512EE6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409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7DEA-6438-456F-8C36-8D27512EE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28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7DEA-6438-456F-8C36-8D27512EE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98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7DEA-6438-456F-8C36-8D27512EE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905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7DEA-6438-456F-8C36-8D27512EE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99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B995E1-F36C-461A-9014-69603EB8430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FA8F8-94BC-4BF1-87DA-1C683BB016B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44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FCE11-C4B4-4BFE-8B78-F36357C99F26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D34DA-F9B7-4F4A-9C11-F1761C1A11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247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B0AF45-F7DC-4488-B22F-18FACA1239BF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96AEFE-B672-43E9-A351-35C6C31DC2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4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E849B-1FB3-473A-977B-A5F5AB85495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83051-2B5C-426C-91A3-9E5F06E2F4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59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6E6B6-0824-432D-9481-CC491E744EF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8386C-568E-46EE-9B6E-2C457FE3CB2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614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914CC-9C6B-4EAB-AC91-27DFDCC6D560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04BFC-E870-4E94-96D8-810C7B80F6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253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9FBBC-A62E-43D5-BDA9-BED4BD4DEE1B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58D34-0B0D-40DE-88B2-FE542EF885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90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9AF37B-A427-4278-8194-26C68D2F9A85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B2764-C3DD-4956-95E1-29BCB827A1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91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6183C-97AD-43BC-A846-971B6E9AB2A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B6FCB-DA17-43CD-9B0F-DF79B64DE5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41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17FD1-3C71-40DA-8CC0-2AF9795414D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C4C0D-ABC0-4ABB-9DC4-3A4B8F8609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85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A9B75B-B022-4720-9FD3-D05A0BEFC3B4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25/08/2021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F4674-66AE-43F3-8C08-72F0EB903D6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52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2CFD3-5FB7-4EFB-B523-C93A770AB240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83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2C4C73-BE45-41B6-BD3E-79A7842E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0"/>
            <a:ext cx="11582402" cy="868680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200400" y="1571734"/>
            <a:ext cx="33528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3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09215"/>
            <a:ext cx="3657600" cy="5328187"/>
          </a:xfrm>
          <a:prstGeom prst="snip2DiagRect">
            <a:avLst>
              <a:gd name="adj1" fmla="val 343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406900" y="3276600"/>
            <a:ext cx="4508500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vi-VN" sz="2800" b="1" i="1" dirty="0">
                <a:solidFill>
                  <a:srgbClr val="0070C0"/>
                </a:solidFill>
                <a:cs typeface="Arial" pitchFamily="34" charset="0"/>
              </a:rPr>
              <a:t>Truyện Kiều </a:t>
            </a:r>
            <a:r>
              <a:rPr lang="vi-VN" sz="2800" b="1" dirty="0">
                <a:solidFill>
                  <a:srgbClr val="0070C0"/>
                </a:solidFill>
                <a:cs typeface="Arial" pitchFamily="34" charset="0"/>
              </a:rPr>
              <a:t>là truyện thơ nổi tiếng của đại thi hào Nguyễn Du, kể về thân phận của người con gái tài sắc vẹn toàn tên là Thúy Kiều.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86400" y="1199070"/>
            <a:ext cx="2590800" cy="186347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Kiều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2C4C73-BE45-41B6-BD3E-79A7842E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6B4AD-542D-49D6-B4DC-A0405A1B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0"/>
            <a:ext cx="4343400" cy="1325563"/>
          </a:xfrm>
        </p:spPr>
        <p:txBody>
          <a:bodyPr>
            <a:noAutofit/>
          </a:bodyPr>
          <a:lstStyle/>
          <a:p>
            <a:r>
              <a:rPr lang="vi-VN" sz="6000" dirty="0">
                <a:solidFill>
                  <a:srgbClr val="FF0000"/>
                </a:solidFill>
              </a:rPr>
              <a:t>Giọng đọc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A6A5-F58A-4E24-88F2-978B804A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Nhẹ nhàng, tình cảm,.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b="1" dirty="0">
                <a:latin typeface="+mj-lt"/>
              </a:rPr>
              <a:t>+ Khổ 1, 2 : </a:t>
            </a:r>
            <a:r>
              <a:rPr lang="vi-VN" sz="3200" dirty="0">
                <a:latin typeface="+mj-lt"/>
              </a:rPr>
              <a:t>trầm, buồn (mẹ ốm)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b="1" dirty="0">
                <a:latin typeface="+mj-lt"/>
              </a:rPr>
              <a:t>+ Khổ 3: </a:t>
            </a:r>
            <a:r>
              <a:rPr lang="vi-VN" sz="3200" dirty="0">
                <a:latin typeface="+mj-lt"/>
              </a:rPr>
              <a:t>lo lắng (mẹ sốt cao, làng xóm đến thăm)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b="1" dirty="0">
                <a:latin typeface="+mj-lt"/>
              </a:rPr>
              <a:t>+ Khổ 4, 5: </a:t>
            </a:r>
            <a:r>
              <a:rPr lang="vi-VN" sz="3200" dirty="0">
                <a:latin typeface="+mj-lt"/>
              </a:rPr>
              <a:t>vui hơn khi mẹ đã khỏe, diễn trò cho mẹ xem.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b="1" dirty="0">
                <a:latin typeface="+mj-lt"/>
              </a:rPr>
              <a:t>+ Khổ 6, 7:</a:t>
            </a:r>
            <a:r>
              <a:rPr lang="vi-VN" sz="3200" dirty="0">
                <a:latin typeface="+mj-lt"/>
              </a:rPr>
              <a:t> thiết tha (lòng biết ơn của bạn nhỏ đối với mẹ)</a:t>
            </a:r>
            <a:r>
              <a:rPr lang="vi-VN" sz="32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13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5EE7BA-B7C7-4421-88B9-AB22D667E1F4}"/>
              </a:ext>
            </a:extLst>
          </p:cNvPr>
          <p:cNvSpPr txBox="1"/>
          <p:nvPr/>
        </p:nvSpPr>
        <p:spPr>
          <a:xfrm>
            <a:off x="-164738" y="404359"/>
            <a:ext cx="9273436" cy="812530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 màn khép lỏng cả ngày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 vườn vắng mẹ cuốc cày sớm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 mưa từ những ngày xưa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 trong đời mẹ đến giờ chưa tan.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 người đau buốt, nóng ran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ơi! Cô bác xóm làng đến thăm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cho trứng, người cho cam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anh y sĩ đã mang thuốc vào.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nay trời đổ mưa rào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 trong trái chín ngọt ngào bay hương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đời đi gió đi sương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 giờ mẹ lại lần giường tập đi.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vui con có quản gì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Ngâm thơ kể chuyện, rồi thì múa ca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con diễn kịch giữa nhà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mình con sắm cả ba vai chèo.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con, mẹ khổ đủ điều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đôi mắt mẹ đã nhiều nếp nhăn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mong mẹ khoẻ dần dần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ăn ngon miệng, đêm nằm ngủ say.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ra đọc sách, cấy cày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là đất nước, tháng ngày của con...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TRẦN ĐĂNG KHOA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0C7CD1-7F3B-4EBB-866A-C8AD67C9CACE}"/>
              </a:ext>
            </a:extLst>
          </p:cNvPr>
          <p:cNvSpPr txBox="1"/>
          <p:nvPr/>
        </p:nvSpPr>
        <p:spPr>
          <a:xfrm>
            <a:off x="1991539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ốm</a:t>
            </a:r>
          </a:p>
        </p:txBody>
      </p:sp>
    </p:spTree>
    <p:extLst>
      <p:ext uri="{BB962C8B-B14F-4D97-AF65-F5344CB8AC3E}">
        <p14:creationId xmlns="" xmlns:p14="http://schemas.microsoft.com/office/powerpoint/2010/main" val="19275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31531" y="2438400"/>
            <a:ext cx="6629400" cy="1195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 typeface="Arial" charset="0"/>
              <a:buNone/>
              <a:defRPr/>
            </a:pPr>
            <a:r>
              <a:rPr lang="en-US" sz="6000" b="1" dirty="0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bài</a:t>
            </a:r>
            <a:endParaRPr lang="en-US" sz="6000" b="1" dirty="0">
              <a:solidFill>
                <a:srgbClr val="FF0000"/>
              </a:solidFill>
              <a:latin typeface="+mj-lt"/>
              <a:ea typeface="HP001 5Ha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835012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0C7CD1-7F3B-4EBB-866A-C8AD67C9CACE}"/>
              </a:ext>
            </a:extLst>
          </p:cNvPr>
          <p:cNvSpPr txBox="1"/>
          <p:nvPr/>
        </p:nvSpPr>
        <p:spPr>
          <a:xfrm>
            <a:off x="1991539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ốm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914400"/>
            <a:ext cx="7315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lvl="0" algn="ctr">
              <a:defRPr/>
            </a:pPr>
            <a:endParaRPr lang="en-US" sz="3200" b="1" i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 khép lỏng cả ngày</a:t>
            </a:r>
          </a:p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vườn vắng mẹ cuốc cày sớm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</a:p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mưa từ những ngày xưa</a:t>
            </a:r>
          </a:p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 trong đời mẹ đến giờ chưa tan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…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2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77144"/>
            <a:ext cx="8816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84962" y="849312"/>
            <a:ext cx="86868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trầu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khô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giữa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cơi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trầu</a:t>
            </a:r>
            <a:endParaRPr lang="en-US" sz="28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2800" b="1" i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Truyện</a:t>
            </a:r>
            <a:r>
              <a:rPr lang="en-US" sz="2800" b="1" i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Kiều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gấp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đầu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bấy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nay.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90500" y="1944688"/>
            <a:ext cx="876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i="1" kern="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2800" b="1" i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Cánh</a:t>
            </a:r>
            <a:r>
              <a:rPr lang="en-US" sz="2800" b="1" i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màn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khép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lỏng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cả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endParaRPr lang="en-US" sz="28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lang="en-US" sz="2800" b="1" i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Ruộng</a:t>
            </a:r>
            <a:r>
              <a:rPr lang="en-US" sz="2800" b="1" i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vắng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cuốc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cày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sớm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trưa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312" y="3521095"/>
            <a:ext cx="8420100" cy="1508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960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0C7CD1-7F3B-4EBB-866A-C8AD67C9CACE}"/>
              </a:ext>
            </a:extLst>
          </p:cNvPr>
          <p:cNvSpPr txBox="1"/>
          <p:nvPr/>
        </p:nvSpPr>
        <p:spPr>
          <a:xfrm>
            <a:off x="2438400" y="5411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ốm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600200"/>
            <a:ext cx="7848600" cy="213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đau buốt, nóng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endParaRPr lang="en-US" sz="3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ơi! Cô bác xóm làng đến thăm</a:t>
            </a:r>
          </a:p>
          <a:p>
            <a:pPr lvl="0" algn="ctr">
              <a:defRPr/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trứng, người cho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endParaRPr lang="en-US" sz="3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y sĩ đã mang thuốc vào.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8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776" y="838200"/>
            <a:ext cx="874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838" y="2348805"/>
            <a:ext cx="735001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067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5EE7BA-B7C7-4421-88B9-AB22D667E1F4}"/>
              </a:ext>
            </a:extLst>
          </p:cNvPr>
          <p:cNvSpPr txBox="1"/>
          <p:nvPr/>
        </p:nvSpPr>
        <p:spPr>
          <a:xfrm>
            <a:off x="-164738" y="404359"/>
            <a:ext cx="9273436" cy="812530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 màn khép lỏng cả ngày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 vườn vắng mẹ cuốc cày sớm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 mưa từ những ngày xưa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 trong đời mẹ đến giờ chưa tan.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 người đau buốt, nóng ran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ơi! Cô bác xóm làng đến thăm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cho trứng, người cho cam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anh y sĩ đã mang thuốc vào.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nay trời đổ mưa rào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 trong trái chín ngọt ngào bay hương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đời đi gió đi sương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 giờ mẹ lại lần giường tập đi.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vui con có quản gì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Ngâm thơ kể chuyện, rồi thì múa ca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con diễn kịch giữa nhà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mình con sắm cả ba vai chèo.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con, mẹ khổ đủ điều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đôi mắt mẹ đã nhiều nếp nhăn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mong mẹ khoẻ dần dần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ăn ngon miệng, đêm nằm ngủ say.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ra đọc sách, cấy cày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là đất nước, tháng ngày của con...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0C7CD1-7F3B-4EBB-866A-C8AD67C9CACE}"/>
              </a:ext>
            </a:extLst>
          </p:cNvPr>
          <p:cNvSpPr txBox="1"/>
          <p:nvPr/>
        </p:nvSpPr>
        <p:spPr>
          <a:xfrm>
            <a:off x="2025870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ốm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96F386F6-9028-47CA-A07D-5761A2E52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534" y="4975584"/>
            <a:ext cx="4670534" cy="2014597"/>
          </a:xfrm>
          <a:prstGeom prst="cloudCallout">
            <a:avLst>
              <a:gd name="adj1" fmla="val 38652"/>
              <a:gd name="adj2" fmla="val -46638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="" xmlns:p14="http://schemas.microsoft.com/office/powerpoint/2010/main" val="38763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6680" y="533400"/>
            <a:ext cx="446532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lvl="1" indent="228600" algn="ctr">
              <a:buFont typeface="Arial" pitchFamily="34" charset="0"/>
              <a:buChar char="•"/>
              <a:defRPr/>
            </a:pPr>
            <a:r>
              <a:rPr lang="en-US" sz="28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sz="28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nhỏ</a:t>
            </a:r>
            <a:r>
              <a:rPr lang="en-US" sz="28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xót</a:t>
            </a:r>
            <a:r>
              <a:rPr lang="en-US" sz="28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thương</a:t>
            </a:r>
            <a:r>
              <a:rPr lang="en-US" sz="28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lang="en-US" sz="28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9100" y="1524000"/>
            <a:ext cx="8305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b="1" i="1" kern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tan.</a:t>
            </a:r>
          </a:p>
          <a:p>
            <a:pPr algn="ctr">
              <a:defRPr/>
            </a:pP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***</a:t>
            </a:r>
          </a:p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2800" b="1" i="1" kern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***</a:t>
            </a:r>
          </a:p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điều</a:t>
            </a:r>
            <a:endParaRPr lang="en-US" sz="2800" b="1" i="1" kern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2800" b="1" i="1" kern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421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685800"/>
            <a:ext cx="547260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4400" b="1" dirty="0" err="1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IN" sz="4400" b="1" dirty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400" b="1" dirty="0" err="1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Bống</a:t>
            </a:r>
            <a:endParaRPr lang="en-IN" sz="4400" b="1" dirty="0"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CÁI BỐNG - Phối chuẩn">
            <a:hlinkClick r:id="" action="ppaction://media"/>
            <a:extLst>
              <a:ext uri="{FF2B5EF4-FFF2-40B4-BE49-F238E27FC236}">
                <a16:creationId xmlns="" xmlns:a16="http://schemas.microsoft.com/office/drawing/2014/main" id="{9285BA9B-A00C-4C36-9F27-EC715BA430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55241"/>
            <a:ext cx="9144000" cy="4545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9357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200" y="1036109"/>
            <a:ext cx="8686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669" y="2289989"/>
            <a:ext cx="905986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b="1" kern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algn="ctr"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644" y="5021196"/>
            <a:ext cx="8839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ctr"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con… 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1000" y="1705213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defRPr/>
            </a:pP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782" y="3943978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85800" y="367005"/>
            <a:ext cx="834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2209800"/>
            <a:ext cx="8488680" cy="17543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i="1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dung: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thảo,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55AF0BF-7865-42CD-9E96-A693C48CE249}"/>
              </a:ext>
            </a:extLst>
          </p:cNvPr>
          <p:cNvSpPr/>
          <p:nvPr/>
        </p:nvSpPr>
        <p:spPr>
          <a:xfrm>
            <a:off x="1143000" y="685800"/>
            <a:ext cx="6324600" cy="134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3862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228600" y="2830513"/>
            <a:ext cx="6629400" cy="1195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P001 5Ha" pitchFamily="34" charset="-127"/>
                <a:cs typeface="Arial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P001 5Ha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245002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29710" y="888397"/>
            <a:ext cx="845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kern="0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Sáng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nay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trời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đổ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mưa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rào</a:t>
            </a:r>
            <a:endParaRPr lang="en-US" sz="32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Nắng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trái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chín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ngọt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ngào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bay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endParaRPr lang="en-US" sz="32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i="1" kern="0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Cả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gió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sương</a:t>
            </a:r>
            <a:endParaRPr lang="en-US" sz="32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Bây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giờ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3200" b="1" i="1" kern="0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lần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giường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16572" y="3531204"/>
            <a:ext cx="85979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, con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quản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endParaRPr lang="en-US" sz="32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Ngâm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thơ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kể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chuyện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rồi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múa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ca</a:t>
            </a:r>
          </a:p>
          <a:p>
            <a:pPr>
              <a:defRPr/>
            </a:pP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          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Rồi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con</a:t>
            </a:r>
            <a:r>
              <a:rPr lang="en-US" sz="3200" b="1" i="1" kern="0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diễn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kịch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giữa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endParaRPr lang="en-US" sz="3200" b="1" i="1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mình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sắm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</a:t>
            </a:r>
            <a:r>
              <a:rPr lang="en-US" sz="3200" b="1" i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vai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chèo</a:t>
            </a:r>
            <a:r>
              <a:rPr lang="en-US" sz="32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05FFD10-4201-4E97-A916-BD8B15F795AD}"/>
              </a:ext>
            </a:extLst>
          </p:cNvPr>
          <p:cNvCxnSpPr/>
          <p:nvPr/>
        </p:nvCxnSpPr>
        <p:spPr>
          <a:xfrm flipH="1">
            <a:off x="4800600" y="1713067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F32E32C-724A-4CC3-B521-544FE6F05EAC}"/>
              </a:ext>
            </a:extLst>
          </p:cNvPr>
          <p:cNvCxnSpPr/>
          <p:nvPr/>
        </p:nvCxnSpPr>
        <p:spPr>
          <a:xfrm flipH="1">
            <a:off x="4704693" y="2209800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626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259259"/>
            <a:ext cx="8382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THUỘC LÒNG</a:t>
            </a:r>
          </a:p>
        </p:txBody>
      </p:sp>
      <p:pic>
        <p:nvPicPr>
          <p:cNvPr id="5" name="Picture 2" descr="http://blogs.davenportlibrary.com/kids/wp-content/readb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0" r="1990" b="3874"/>
          <a:stretch>
            <a:fillRect/>
          </a:stretch>
        </p:blipFill>
        <p:spPr bwMode="auto">
          <a:xfrm>
            <a:off x="2362200" y="1007823"/>
            <a:ext cx="379251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333500" y="4360623"/>
            <a:ext cx="6477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3600" b="1" kern="1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ĐỌC THUỘC LÒNG </a:t>
            </a:r>
            <a:endParaRPr lang="en-US" sz="3600" b="1" kern="1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/>
              <a:cs typeface="Arial"/>
            </a:endParaRPr>
          </a:p>
          <a:p>
            <a:pPr algn="ctr"/>
            <a:r>
              <a:rPr lang="en-US" sz="3600" b="1" kern="1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/>
                <a:cs typeface="Arial"/>
              </a:rPr>
              <a:t>Khổ</a:t>
            </a:r>
            <a:r>
              <a:rPr lang="en-US" sz="3600" b="1" kern="1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/>
                <a:cs typeface="Arial"/>
              </a:rPr>
              <a:t> 4,5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29710" y="888397"/>
            <a:ext cx="845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rào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ngọt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bay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sương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giường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16572" y="3531204"/>
            <a:ext cx="7622628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Ngâm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múa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kịch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05FFD10-4201-4E97-A916-BD8B15F795AD}"/>
              </a:ext>
            </a:extLst>
          </p:cNvPr>
          <p:cNvCxnSpPr/>
          <p:nvPr/>
        </p:nvCxnSpPr>
        <p:spPr>
          <a:xfrm flipH="1">
            <a:off x="4800600" y="1713067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F32E32C-724A-4CC3-B521-544FE6F05EAC}"/>
              </a:ext>
            </a:extLst>
          </p:cNvPr>
          <p:cNvCxnSpPr/>
          <p:nvPr/>
        </p:nvCxnSpPr>
        <p:spPr>
          <a:xfrm flipH="1">
            <a:off x="4704693" y="2209800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9581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27-zpg.zdn.vn/1674946606169966248/ccb47c2adc5d200379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-42454"/>
            <a:ext cx="9135291" cy="6896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3331" y="1066800"/>
            <a:ext cx="7010400" cy="17248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5490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7" y="386652"/>
            <a:ext cx="8251913" cy="5480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588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" y="0"/>
            <a:ext cx="914617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1914" y="2362200"/>
            <a:ext cx="61928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268288" indent="-268288">
              <a:buFontTx/>
              <a:buChar char="-"/>
            </a:pP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000" b="1" i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/>
            <a:endParaRPr lang="en-US" sz="3000" b="1" i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buFontTx/>
              <a:buChar char="-"/>
            </a:pP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608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6D710A-2E49-4203-9F42-4ECD52D4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430" y="-1295400"/>
            <a:ext cx="9785430" cy="97854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6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2C4C73-BE45-41B6-BD3E-79A7842E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0"/>
            <a:ext cx="11582402" cy="868680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200400" y="1571734"/>
            <a:ext cx="33528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2819400"/>
            <a:ext cx="771130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34000" y="4267200"/>
            <a:ext cx="38100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3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CC2FD1-8EA0-4077-80F1-DE1D44F3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990600" y="2305050"/>
            <a:ext cx="6629400" cy="130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 typeface="Arial" charset="0"/>
              <a:buNone/>
              <a:defRPr/>
            </a:pPr>
            <a:r>
              <a:rPr lang="en-US" sz="6600" b="1" dirty="0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1.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ea typeface="HP001 5Ha" pitchFamily="34" charset="-127"/>
                <a:cs typeface="Arial" charset="0"/>
              </a:rPr>
              <a:t>đọc</a:t>
            </a:r>
            <a:endParaRPr lang="en-US" sz="6600" b="1" dirty="0">
              <a:solidFill>
                <a:srgbClr val="FF0000"/>
              </a:solidFill>
              <a:latin typeface="+mj-lt"/>
              <a:ea typeface="HP001 5Ha" pitchFamily="34" charset="-127"/>
              <a:cs typeface="Arial" charset="0"/>
            </a:endParaRPr>
          </a:p>
        </p:txBody>
      </p:sp>
      <p:sp>
        <p:nvSpPr>
          <p:cNvPr id="2" name="AutoShape 2" descr="Powerpoint background image - Google Slides Themes | Powerpoint background  design, Background for powerpoint presentation, Background powerpoint">
            <a:extLst>
              <a:ext uri="{FF2B5EF4-FFF2-40B4-BE49-F238E27FC236}">
                <a16:creationId xmlns="" xmlns:a16="http://schemas.microsoft.com/office/drawing/2014/main" id="{49B3F7EE-25D2-4EA6-B9A0-1250D6887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223978139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6AF155-2F59-4534-A092-71E6E7BE2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9" y="685800"/>
            <a:ext cx="9204356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05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5EE7BA-B7C7-4421-88B9-AB22D667E1F4}"/>
              </a:ext>
            </a:extLst>
          </p:cNvPr>
          <p:cNvSpPr txBox="1"/>
          <p:nvPr/>
        </p:nvSpPr>
        <p:spPr>
          <a:xfrm>
            <a:off x="-164738" y="404359"/>
            <a:ext cx="9273436" cy="812530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algn="ctr"/>
            <a:endParaRPr lang="en-US" sz="2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màn khép lỏng cả ngày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Ruộng vườn vắng mẹ cuốc cày sớm trưa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mưa từ những ngày xưa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 trong đời mẹ đến giờ chưa tan.</a:t>
            </a:r>
          </a:p>
          <a:p>
            <a:pPr algn="ctr"/>
            <a:endParaRPr lang="en-US" sz="2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đau buốt, nóng ran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ơi! Cô bác xóm làng đến thăm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cho trứng, người cho cam</a:t>
            </a: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anh y sĩ đã mang thuốc vào.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nay trời đổ mưa rào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trong trái chín ngọt ngào bay hương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đời đi gió đi sương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Bây giờ mẹ lại lần giường tập đi.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con có quản gì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Ngâm thơ kể chuyện, rồi thì múa ca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con diễn kịch giữa nhà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mình con sắm cả ba vai chèo.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con, mẹ khổ đủ điều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đôi mắt mẹ đã nhiều nếp nhăn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mong mẹ khoẻ dần dần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ăn ngon miệng, đêm nằm ngủ say.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đọc sách, cấy cày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là đất nước, tháng ngày của con...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TRẦN ĐĂNG KHOA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0C7CD1-7F3B-4EBB-866A-C8AD67C9CACE}"/>
              </a:ext>
            </a:extLst>
          </p:cNvPr>
          <p:cNvSpPr txBox="1"/>
          <p:nvPr/>
        </p:nvSpPr>
        <p:spPr>
          <a:xfrm>
            <a:off x="1991539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ốm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8318C46-5CA0-4F77-B93C-CBBB4A63F363}"/>
              </a:ext>
            </a:extLst>
          </p:cNvPr>
          <p:cNvCxnSpPr>
            <a:cxnSpLocks/>
          </p:cNvCxnSpPr>
          <p:nvPr/>
        </p:nvCxnSpPr>
        <p:spPr>
          <a:xfrm flipH="1">
            <a:off x="822434" y="1629102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875219C-3B7E-454D-862D-9484C4892EE8}"/>
              </a:ext>
            </a:extLst>
          </p:cNvPr>
          <p:cNvCxnSpPr>
            <a:cxnSpLocks/>
          </p:cNvCxnSpPr>
          <p:nvPr/>
        </p:nvCxnSpPr>
        <p:spPr>
          <a:xfrm flipH="1">
            <a:off x="89336" y="2835166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1BEFA97-0EAB-4059-8F4E-C8F99FEFB703}"/>
              </a:ext>
            </a:extLst>
          </p:cNvPr>
          <p:cNvCxnSpPr>
            <a:cxnSpLocks/>
          </p:cNvCxnSpPr>
          <p:nvPr/>
        </p:nvCxnSpPr>
        <p:spPr>
          <a:xfrm flipH="1">
            <a:off x="1844566" y="4054366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E89FEF0-EEE1-4AE0-98E0-61F44E4FB773}"/>
              </a:ext>
            </a:extLst>
          </p:cNvPr>
          <p:cNvCxnSpPr>
            <a:cxnSpLocks/>
          </p:cNvCxnSpPr>
          <p:nvPr/>
        </p:nvCxnSpPr>
        <p:spPr>
          <a:xfrm flipH="1">
            <a:off x="2932648" y="4054366"/>
            <a:ext cx="9220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868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32740" y="1714251"/>
            <a:ext cx="8318500" cy="40318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cơi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</a:p>
          <a:p>
            <a:pPr algn="ctr"/>
            <a:endParaRPr lang="en-US" sz="3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3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endParaRPr lang="en-US" sz="3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31870" y="1834582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314700" y="2410031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714750" y="3416325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48000" y="3956753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81500" y="5252153"/>
            <a:ext cx="114300" cy="38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132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ơi trầ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5553559" cy="4914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6896100" y="2514600"/>
            <a:ext cx="1943100" cy="1600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Cơi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trầu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6688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81800" y="2730500"/>
            <a:ext cx="1714500" cy="1600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903099" cy="4214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505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1056</Words>
  <Application>Microsoft Office PowerPoint</Application>
  <PresentationFormat>On-screen Show (4:3)</PresentationFormat>
  <Paragraphs>249</Paragraphs>
  <Slides>29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Giọng đọc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</cp:revision>
  <dcterms:created xsi:type="dcterms:W3CDTF">2020-08-07T01:32:33Z</dcterms:created>
  <dcterms:modified xsi:type="dcterms:W3CDTF">2021-08-25T01:54:17Z</dcterms:modified>
</cp:coreProperties>
</file>