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6" r:id="rId21"/>
    <p:sldId id="272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 Roberto da Silva" initials="ARdS" lastIdx="1" clrIdx="0">
    <p:extLst>
      <p:ext uri="{19B8F6BF-5375-455C-9EA6-DF929625EA0E}">
        <p15:presenceInfo xmlns:p15="http://schemas.microsoft.com/office/powerpoint/2012/main" userId="S::alan.santosesilva@aedu.com::159fef53-0189-4d0e-836a-5c4dedb271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237"/>
    <a:srgbClr val="49BCF5"/>
    <a:srgbClr val="48DEB0"/>
    <a:srgbClr val="FEE620"/>
    <a:srgbClr val="FE2E4E"/>
    <a:srgbClr val="87BC61"/>
    <a:srgbClr val="ED618C"/>
    <a:srgbClr val="F289AA"/>
    <a:srgbClr val="FF8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5" autoAdjust="0"/>
    <p:restoredTop sz="94660"/>
  </p:normalViewPr>
  <p:slideViewPr>
    <p:cSldViewPr snapToGrid="0">
      <p:cViewPr>
        <p:scale>
          <a:sx n="98" d="100"/>
          <a:sy n="98" d="100"/>
        </p:scale>
        <p:origin x="-1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5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3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6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7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9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2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8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1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8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1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7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19C1FC-BFF9-4A72-914E-B47D9781E6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3" y="5786275"/>
            <a:ext cx="1032094" cy="891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3781D-FD5C-41DD-B256-1E6FECD36E41}"/>
              </a:ext>
            </a:extLst>
          </p:cNvPr>
          <p:cNvSpPr txBox="1"/>
          <p:nvPr userDrawn="1"/>
        </p:nvSpPr>
        <p:spPr>
          <a:xfrm>
            <a:off x="11438278" y="6493224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249B-7C89-4794-BD16-3E202163D23C}"/>
              </a:ext>
            </a:extLst>
          </p:cNvPr>
          <p:cNvSpPr txBox="1"/>
          <p:nvPr userDrawn="1"/>
        </p:nvSpPr>
        <p:spPr>
          <a:xfrm>
            <a:off x="0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055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9.wdp"/><Relationship Id="rId5" Type="http://schemas.openxmlformats.org/officeDocument/2006/relationships/image" Target="../media/image31.png"/><Relationship Id="rId10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11.jp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26" Type="http://schemas.microsoft.com/office/2007/relationships/hdphoto" Target="../media/hdphoto10.wdp"/><Relationship Id="rId3" Type="http://schemas.microsoft.com/office/2007/relationships/media" Target="../media/media3.mp3"/><Relationship Id="rId21" Type="http://schemas.microsoft.com/office/2007/relationships/hdphoto" Target="../media/hdphoto9.wdp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7.wdp"/><Relationship Id="rId25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4.wdp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microsoft.com/office/2007/relationships/hdphoto" Target="../media/hdphoto11.wdp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6.png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4.png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3.wdp"/><Relationship Id="rId14" Type="http://schemas.openxmlformats.org/officeDocument/2006/relationships/image" Target="../media/image15.png"/><Relationship Id="rId22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21" Type="http://schemas.openxmlformats.org/officeDocument/2006/relationships/image" Target="../media/image2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microsoft.com/office/2007/relationships/hdphoto" Target="../media/hdphoto15.wdp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6.png"/><Relationship Id="rId22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21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18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microsoft.com/office/2007/relationships/hdphoto" Target="../media/hdphoto17.wdp"/><Relationship Id="rId14" Type="http://schemas.openxmlformats.org/officeDocument/2006/relationships/image" Target="../media/image14.png"/><Relationship Id="rId2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526381" y="310581"/>
            <a:ext cx="5063258" cy="3805084"/>
          </a:xfrm>
          <a:prstGeom prst="wedgeEllipseCallout">
            <a:avLst>
              <a:gd name="adj1" fmla="val 58966"/>
              <a:gd name="adj2" fmla="val 6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0340" y="753031"/>
            <a:ext cx="43457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Chào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mừng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đến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>
                <a:solidFill>
                  <a:srgbClr val="FF8E16"/>
                </a:solidFill>
                <a:latin typeface="UTM Cookies" panose="02040603050506020204" pitchFamily="18" charset="0"/>
              </a:rPr>
              <a:t>NÔNG TRẠI VUI VẺ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ta! </a:t>
            </a:r>
          </a:p>
        </p:txBody>
      </p:sp>
      <p:sp>
        <p:nvSpPr>
          <p:cNvPr id="5" name="Rectangle 4"/>
          <p:cNvSpPr/>
          <p:nvPr/>
        </p:nvSpPr>
        <p:spPr>
          <a:xfrm>
            <a:off x="880340" y="1080276"/>
            <a:ext cx="43457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Hôm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nay ta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rau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hỗ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trợ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con ở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dịch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2132" y="937697"/>
            <a:ext cx="33906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D13237"/>
                </a:solidFill>
                <a:latin typeface="UTM Cookies" panose="02040603050506020204" pitchFamily="18" charset="0"/>
              </a:rPr>
              <a:t>Các</a:t>
            </a:r>
            <a:r>
              <a:rPr lang="en-US" sz="6000" dirty="0">
                <a:solidFill>
                  <a:srgbClr val="D13237"/>
                </a:solidFill>
                <a:latin typeface="UTM Cookies" panose="02040603050506020204" pitchFamily="18" charset="0"/>
              </a:rPr>
              <a:t> con </a:t>
            </a:r>
            <a:r>
              <a:rPr lang="en-US" sz="6000" dirty="0" err="1">
                <a:solidFill>
                  <a:srgbClr val="D13237"/>
                </a:solidFill>
                <a:latin typeface="UTM Cookies" panose="02040603050506020204" pitchFamily="18" charset="0"/>
              </a:rPr>
              <a:t>giúp</a:t>
            </a:r>
            <a:r>
              <a:rPr lang="en-US" sz="6000" dirty="0">
                <a:solidFill>
                  <a:srgbClr val="D13237"/>
                </a:solidFill>
                <a:latin typeface="UTM Cookies" panose="02040603050506020204" pitchFamily="18" charset="0"/>
              </a:rPr>
              <a:t> ta </a:t>
            </a:r>
            <a:r>
              <a:rPr lang="en-US" sz="6000" dirty="0" err="1">
                <a:solidFill>
                  <a:srgbClr val="D13237"/>
                </a:solidFill>
                <a:latin typeface="UTM Cookies" panose="02040603050506020204" pitchFamily="18" charset="0"/>
              </a:rPr>
              <a:t>nhé</a:t>
            </a:r>
            <a:r>
              <a:rPr lang="en-US" sz="6000" dirty="0">
                <a:solidFill>
                  <a:srgbClr val="D13237"/>
                </a:solidFill>
                <a:latin typeface="UTM Cookies" panose="02040603050506020204" pitchFamily="18" charset="0"/>
              </a:rPr>
              <a:t>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59" y="584580"/>
            <a:ext cx="4655574" cy="6273420"/>
          </a:xfrm>
          <a:prstGeom prst="rect">
            <a:avLst/>
          </a:prstGeom>
        </p:spPr>
      </p:pic>
      <p:pic>
        <p:nvPicPr>
          <p:cNvPr id="8" name="yt1s.com - Royalty Free Music for Videos Technology Uplifting Background Positive Upbeat Corporate Inspi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4092" y="21138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5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4" grpId="1" build="p"/>
      <p:bldP spid="4" grpId="2" build="allAtOnce"/>
      <p:bldP spid="5" grpId="0" build="p"/>
      <p:bldP spid="5" grpId="1" build="allAtOnce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200686" y="3122387"/>
            <a:ext cx="6331925" cy="3006511"/>
            <a:chOff x="-5830479" y="3625974"/>
            <a:chExt cx="8186268" cy="38869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30479" y="3625974"/>
              <a:ext cx="5830479" cy="38869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3393" y="4101836"/>
              <a:ext cx="3329182" cy="293526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584580"/>
            <a:ext cx="4655574" cy="62734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122330" y="177846"/>
            <a:ext cx="4254754" cy="3484890"/>
          </a:xfrm>
          <a:prstGeom prst="wedgeEllipseCallout">
            <a:avLst>
              <a:gd name="adj1" fmla="val 58966"/>
              <a:gd name="adj2" fmla="val 6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61869" y="1135461"/>
            <a:ext cx="3775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D13237"/>
                </a:solidFill>
                <a:latin typeface="UTM Cookies" panose="02040603050506020204" pitchFamily="18" charset="0"/>
              </a:rPr>
              <a:t>Mệt</a:t>
            </a:r>
            <a:r>
              <a:rPr lang="en-US" sz="4800" dirty="0">
                <a:solidFill>
                  <a:srgbClr val="D13237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D13237"/>
                </a:solidFill>
                <a:latin typeface="UTM Cookies" panose="02040603050506020204" pitchFamily="18" charset="0"/>
              </a:rPr>
              <a:t>không</a:t>
            </a:r>
            <a:r>
              <a:rPr lang="en-US" sz="4800" dirty="0">
                <a:solidFill>
                  <a:srgbClr val="D13237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D13237"/>
                </a:solidFill>
                <a:latin typeface="UTM Cookies" panose="02040603050506020204" pitchFamily="18" charset="0"/>
              </a:rPr>
              <a:t>các</a:t>
            </a:r>
            <a:r>
              <a:rPr lang="en-US" sz="4800" dirty="0">
                <a:solidFill>
                  <a:srgbClr val="D13237"/>
                </a:solidFill>
                <a:latin typeface="UTM Cookies" panose="02040603050506020204" pitchFamily="18" charset="0"/>
              </a:rPr>
              <a:t> con!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3000" y="519907"/>
            <a:ext cx="37756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Còn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rất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bà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đang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đợi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ta.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3000" y="629383"/>
            <a:ext cx="3775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Chúng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ta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tiếp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tục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nhé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!</a:t>
            </a:r>
          </a:p>
        </p:txBody>
      </p:sp>
      <p:pic>
        <p:nvPicPr>
          <p:cNvPr id="10" name="yt1s.com - Royalty Free Music for Videos Technology Uplifting Background Positive Upbeat Corporate Inspi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8036" y="2878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51732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5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5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build="p"/>
      <p:bldP spid="7" grpId="1" build="allAtOnce"/>
      <p:bldP spid="8" grpId="0" build="p"/>
      <p:bldP spid="8" grpId="1" build="allAtOnce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2313"/>
            <a:ext cx="11774234" cy="3589184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90723" y="1166652"/>
            <a:ext cx="988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1339901" y="2573835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7357" y="228786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23" y="1236686"/>
            <a:ext cx="1347255" cy="13113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745" y="1215595"/>
            <a:ext cx="1347255" cy="1311310"/>
          </a:xfrm>
          <a:prstGeom prst="rect">
            <a:avLst/>
          </a:prstGeom>
        </p:spPr>
      </p:pic>
      <p:pic>
        <p:nvPicPr>
          <p:cNvPr id="5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03321 0.508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39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02552 0.4465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223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7" grpId="0"/>
      <p:bldP spid="31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99" y="1155917"/>
            <a:ext cx="1637247" cy="17392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14" y="1161013"/>
            <a:ext cx="1637247" cy="173929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36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03998 0.428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214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08972 0.516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258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 animBg="1"/>
      <p:bldP spid="46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– 25 = 15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72" y="1600422"/>
            <a:ext cx="1208674" cy="1552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21" y="1591973"/>
            <a:ext cx="1208674" cy="1552073"/>
          </a:xfrm>
          <a:prstGeom prst="rect">
            <a:avLst/>
          </a:prstGeom>
        </p:spPr>
      </p:pic>
      <p:pic>
        <p:nvPicPr>
          <p:cNvPr id="3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6015 0.448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224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2851 0.428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214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 animBg="1"/>
      <p:bldP spid="46" grpId="0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339901" y="3737986"/>
            <a:ext cx="3827575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414" y="3440748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35" y="1391221"/>
            <a:ext cx="1430129" cy="16607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50" y="1396317"/>
            <a:ext cx="1430129" cy="1660767"/>
          </a:xfrm>
          <a:prstGeom prst="rect">
            <a:avLst/>
          </a:prstGeom>
        </p:spPr>
      </p:pic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5247 0.4231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2115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07787 0.4722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2361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0" grpId="0"/>
      <p:bldP spid="31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1599" y="33102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3149" y="1391221"/>
            <a:ext cx="986458" cy="15929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0" y="1417765"/>
            <a:ext cx="986458" cy="1592951"/>
          </a:xfrm>
          <a:prstGeom prst="rect">
            <a:avLst/>
          </a:prstGeom>
        </p:spPr>
      </p:pic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6523 0.475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2377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1.48148E-6 L -0.00508 0.4546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27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1599" y="33102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558" y="1312536"/>
            <a:ext cx="924442" cy="15110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22" y="1330065"/>
            <a:ext cx="924442" cy="1511092"/>
          </a:xfrm>
          <a:prstGeom prst="rect">
            <a:avLst/>
          </a:prstGeom>
        </p:spPr>
      </p:pic>
      <p:pic>
        <p:nvPicPr>
          <p:cNvPr id="3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0737 0.5083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254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358 0.4675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233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15" y="4030085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1599" y="33102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(33+40+22+25):4= 30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66" y="1545010"/>
            <a:ext cx="1301006" cy="11778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17" y="1528455"/>
            <a:ext cx="1301006" cy="1177852"/>
          </a:xfrm>
          <a:prstGeom prst="rect">
            <a:avLst/>
          </a:prstGeom>
        </p:spPr>
      </p:pic>
      <p:pic>
        <p:nvPicPr>
          <p:cNvPr id="3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8373 0.503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5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4596 0.4215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2106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41445" y="-218364"/>
            <a:ext cx="13033611" cy="4067033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72194" y="802190"/>
            <a:ext cx="111212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120m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½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75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892A50-351D-46A1-A71B-6C35BFD85BDD}"/>
              </a:ext>
            </a:extLst>
          </p:cNvPr>
          <p:cNvCxnSpPr/>
          <p:nvPr/>
        </p:nvCxnSpPr>
        <p:spPr>
          <a:xfrm>
            <a:off x="3494648" y="1298995"/>
            <a:ext cx="1723869" cy="0"/>
          </a:xfrm>
          <a:prstGeom prst="line">
            <a:avLst/>
          </a:prstGeom>
          <a:ln w="28575">
            <a:solidFill>
              <a:srgbClr val="D1323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7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684"/>
            <a:ext cx="6253316" cy="625331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600395" y="325217"/>
            <a:ext cx="3817918" cy="2558005"/>
          </a:xfrm>
          <a:prstGeom prst="wedgeEllipseCallout">
            <a:avLst>
              <a:gd name="adj1" fmla="val -35992"/>
              <a:gd name="adj2" fmla="val 511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26377" y="990151"/>
            <a:ext cx="34009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Dạ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Tụi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đồng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ý!</a:t>
            </a:r>
          </a:p>
        </p:txBody>
      </p:sp>
      <p:sp>
        <p:nvSpPr>
          <p:cNvPr id="5" name="Rectangle 4"/>
          <p:cNvSpPr/>
          <p:nvPr/>
        </p:nvSpPr>
        <p:spPr>
          <a:xfrm>
            <a:off x="5635436" y="990151"/>
            <a:ext cx="37828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UTM Cookies" panose="02040603050506020204" pitchFamily="18" charset="0"/>
              </a:rPr>
              <a:t>BẮT ĐẦU THÔI CÁC BẠN ƠI!</a:t>
            </a:r>
          </a:p>
        </p:txBody>
      </p:sp>
    </p:spTree>
    <p:extLst>
      <p:ext uri="{BB962C8B-B14F-4D97-AF65-F5344CB8AC3E}">
        <p14:creationId xmlns:p14="http://schemas.microsoft.com/office/powerpoint/2010/main" val="21493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  <p:bldP spid="4" grpId="1" build="allAtOnce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0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684"/>
            <a:ext cx="6253316" cy="625331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600395" y="325217"/>
            <a:ext cx="3817918" cy="2558005"/>
          </a:xfrm>
          <a:prstGeom prst="wedgeEllipseCallout">
            <a:avLst>
              <a:gd name="adj1" fmla="val -35992"/>
              <a:gd name="adj2" fmla="val 511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86667" y="857290"/>
            <a:ext cx="34009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ơn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đủ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0144" y="736709"/>
            <a:ext cx="34784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Hãy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đóng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gói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và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chuyển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đến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bà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khó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khăn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nhé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192000" y="2426950"/>
            <a:ext cx="11690839" cy="3094713"/>
            <a:chOff x="12192000" y="2883222"/>
            <a:chExt cx="9967189" cy="26384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3251293"/>
              <a:ext cx="2575060" cy="22703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0139" y="2883222"/>
              <a:ext cx="7639050" cy="2581275"/>
            </a:xfrm>
            <a:prstGeom prst="rect">
              <a:avLst/>
            </a:prstGeom>
          </p:spPr>
        </p:pic>
      </p:grpSp>
      <p:pic>
        <p:nvPicPr>
          <p:cNvPr id="11" name="yt1s.com - Royalty Free Music for Videos Technology Uplifting Background Positive Upbeat Corporate Inspi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8036" y="2878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99662 -0.005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build="p"/>
      <p:bldP spid="4" grpId="1" build="allAtOnce"/>
      <p:bldP spid="4" grpId="2" build="allAtOnce"/>
      <p:bldP spid="5" grpId="0" build="p"/>
      <p:bldP spid="5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2313"/>
            <a:ext cx="11774234" cy="3589184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393341" y="812139"/>
            <a:ext cx="107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Gradoo" panose="020406030505060202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UTM Grado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936" y="1344550"/>
            <a:ext cx="10719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ED618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LUYỆN TẬP CHUNG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2313"/>
            <a:ext cx="11774234" cy="3589184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90723" y="1166652"/>
            <a:ext cx="988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gồm năm mươi triệu, năm mươi nghìn và năm mươi viết 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505 050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5 050 050  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5 005 050 </a:t>
              </a:r>
              <a:endPara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50 050 050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53" y="1558550"/>
            <a:ext cx="1301006" cy="11778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69" y="1481587"/>
            <a:ext cx="1281366" cy="12382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78" y="1481572"/>
            <a:ext cx="1281366" cy="12382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37" y="297558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4159353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04" y="1541995"/>
            <a:ext cx="1301006" cy="11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11016 0.4782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23912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396 0.4893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4468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2369 0.413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064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9635 0.416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548 762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80 000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36" y="2872068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4159353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81" y="1222819"/>
            <a:ext cx="1027737" cy="18102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90" y="1444920"/>
            <a:ext cx="986458" cy="1592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42" y="1249363"/>
            <a:ext cx="1027737" cy="1810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51" y="1471464"/>
            <a:ext cx="986458" cy="15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08593 0.481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405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06667 0.4800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4005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8789 0.3995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1997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584 0.4087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86" y="1558549"/>
            <a:ext cx="1347255" cy="13113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51" y="1529522"/>
            <a:ext cx="1347255" cy="131131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Số lớn nhất trong các </a:t>
            </a:r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số </a:t>
            </a:r>
            <a:endParaRPr lang="en-US" sz="2800" b="1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684 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257 </a:t>
            </a:r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; 684 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275 ; 684 752 ; 684 725 là: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684 257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684 275  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684 752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684 725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9" y="406887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961849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64" y="1503843"/>
            <a:ext cx="924442" cy="15110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28" y="1521372"/>
            <a:ext cx="924442" cy="15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0845 0.473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2368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3581 0.467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2338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11953 0.4078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2039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02344 0.4034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4 tấn 85kg = ..... kg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Số thích hợp để viết vào chỗ chấm là: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485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4850  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4085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4058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9" y="406887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961849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87" y="1333892"/>
            <a:ext cx="1208674" cy="1552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36" y="1325443"/>
            <a:ext cx="1208674" cy="1552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9715" y1="48634" x2="43145" y2="58591"/>
                        <a14:foregroundMark x1="34934" y1="47177" x2="30550" y2="61991"/>
                        <a14:foregroundMark x1="49548" y1="43048" x2="66180" y2="53188"/>
                        <a14:foregroundMark x1="58594" y1="43230" x2="53445" y2="57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36" y="1333892"/>
            <a:ext cx="1360036" cy="15586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9715" y1="48634" x2="43145" y2="58591"/>
                        <a14:foregroundMark x1="34934" y1="47177" x2="30550" y2="61991"/>
                        <a14:foregroundMark x1="49548" y1="43048" x2="66180" y2="53188"/>
                        <a14:foregroundMark x1="58594" y1="43230" x2="53445" y2="57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59" y="1325443"/>
            <a:ext cx="1360036" cy="15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01276 0.506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2530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05834 0.4199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2099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9545 0.500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2502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729 0.415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 phút 10 giây = .... giây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Số thích hợp để viết vào chỗ chấm là: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48" y="1179493"/>
            <a:ext cx="1430129" cy="16607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4" y="1140232"/>
            <a:ext cx="1637247" cy="173929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9" y="406887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961849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63" y="1184589"/>
            <a:ext cx="1430129" cy="1660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69" y="1145328"/>
            <a:ext cx="1637247" cy="17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23945 0.4131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064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6081 0.4236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211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7422 0.493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2465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10468 0.5164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716</Words>
  <Application>Microsoft Office PowerPoint</Application>
  <PresentationFormat>Widescreen</PresentationFormat>
  <Paragraphs>194</Paragraphs>
  <Slides>21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UTM Gradoo</vt:lpstr>
      <vt:lpstr>UVN Bai Sau</vt:lpstr>
      <vt:lpstr>Arial</vt:lpstr>
      <vt:lpstr>UTM Guanine</vt:lpstr>
      <vt:lpstr>Calibri Light</vt:lpstr>
      <vt:lpstr>Calibri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 BAO</cp:keywords>
  <cp:lastModifiedBy>Alan Roberto da Silva</cp:lastModifiedBy>
  <cp:revision>33</cp:revision>
  <dcterms:created xsi:type="dcterms:W3CDTF">2021-09-29T04:31:08Z</dcterms:created>
  <dcterms:modified xsi:type="dcterms:W3CDTF">2022-10-09T08:41:41Z</dcterms:modified>
</cp:coreProperties>
</file>