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91" r:id="rId5"/>
    <p:sldId id="258" r:id="rId6"/>
    <p:sldId id="277" r:id="rId7"/>
    <p:sldId id="278" r:id="rId8"/>
    <p:sldId id="280" r:id="rId9"/>
    <p:sldId id="281" r:id="rId10"/>
    <p:sldId id="266" r:id="rId11"/>
    <p:sldId id="282" r:id="rId12"/>
    <p:sldId id="284" r:id="rId13"/>
    <p:sldId id="319" r:id="rId14"/>
    <p:sldId id="288" r:id="rId15"/>
    <p:sldId id="289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9AD0A-698B-4260-9128-8DDC4E3034D5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29001-A89D-4147-BA5C-11531CE3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2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46A7DA-A967-4011-871F-44A62BB9149C}" type="datetime10">
              <a:rPr lang="en-GB" smtClean="0"/>
              <a:t>23:11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6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23:11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8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46A7DA-A967-4011-871F-44A62BB9149C}" type="datetime10">
              <a:rPr lang="en-GB" smtClean="0"/>
              <a:t>23:11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377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8A5A60D-43E5-48E7-873F-48EF5B01DF33}" type="datetime10">
              <a:rPr lang="en-GB" smtClean="0"/>
              <a:t>23:11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066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23:11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25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EA3D59-6E54-4BCC-8C4F-33B360A596BA}" type="datetime10">
              <a:rPr lang="en-GB" smtClean="0"/>
              <a:t>23:11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0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220C73-AE32-4159-923A-1A7F0FBDC81E}" type="datetime10">
              <a:rPr lang="en-GB" smtClean="0"/>
              <a:t>23:11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3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3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4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3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B243-751C-449D-9796-D53BC27119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" y="3855762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20598"/>
            <a:ext cx="2172466" cy="2191726"/>
          </a:xfrm>
          <a:prstGeom prst="rect">
            <a:avLst/>
          </a:prstGeom>
        </p:spPr>
      </p:pic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57837" y="-170038"/>
            <a:ext cx="2392073" cy="2392073"/>
          </a:xfrm>
          <a:prstGeom prst="rect">
            <a:avLst/>
          </a:prstGeom>
        </p:spPr>
      </p:pic>
      <p:sp>
        <p:nvSpPr>
          <p:cNvPr id="29" name="文本框 3"/>
          <p:cNvSpPr txBox="1"/>
          <p:nvPr/>
        </p:nvSpPr>
        <p:spPr>
          <a:xfrm>
            <a:off x="5120340" y="1041592"/>
            <a:ext cx="1168204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0" y="349474"/>
            <a:ext cx="868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SGK/77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085CA-4AB6-4C17-80B1-E3AF6A7F6CC9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7184" y="2158209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CHO SỐ CÓ MỘT CHỮ SỐ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00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8277-2291-473F-9120-B0635941F926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6784" y="2441493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61071" y="135183"/>
            <a:ext cx="368702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72651" y="688648"/>
            <a:ext cx="8763000" cy="609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278157: 3               304968 : 4                408090 : 5</a:t>
            </a:r>
          </a:p>
        </p:txBody>
      </p:sp>
      <p:sp>
        <p:nvSpPr>
          <p:cNvPr id="54325" name="Rectangle 53"/>
          <p:cNvSpPr>
            <a:spLocks noChangeArrowheads="1"/>
          </p:cNvSpPr>
          <p:nvPr/>
        </p:nvSpPr>
        <p:spPr bwMode="auto">
          <a:xfrm>
            <a:off x="848851" y="1115748"/>
            <a:ext cx="8686800" cy="5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158735 : 3	     475908 : 5               301849 : 7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0E8A87E-F750-47E3-B63E-B282FC93E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1" y="1765300"/>
            <a:ext cx="1771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278157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0E3DA261-41ED-467B-966B-C4C7010E34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3100" y="1773238"/>
            <a:ext cx="0" cy="838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37D96133-EB20-4A83-B123-1F30C45FB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3100" y="2078038"/>
            <a:ext cx="8382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971F1AF-9BE6-4E1F-B1D3-1ACB0FDC8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1677988"/>
            <a:ext cx="521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9D512942-0D1C-4252-BE33-7FDF1EC5E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2001838"/>
            <a:ext cx="30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711FDE0-A281-4017-BCD6-0805B5010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2078038"/>
            <a:ext cx="22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89EB3B1B-ECCC-4ACD-B0F3-13D6456B2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20018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FD172819-FDCC-44B3-BC05-1173F9B6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115" y="20780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102E390C-7453-4A14-918E-6B4B12E1C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45903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80E571DF-DF67-4F76-B82B-59917463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24590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2E5C91D8-0196-419D-8E89-FBC470F0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0018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1F86E2A6-7202-4B1C-8D94-5115612A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27638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AC2D5A8A-A5B8-4E52-AE0E-4A70A514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27638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09129884-D349-45B6-AEA1-0042471C6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20018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1635FEA8-3AC2-4AB6-AAE8-7C17A67B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306863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AF754281-EFF2-4494-A874-153663FD3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30686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1DE63345-E2FE-4E0C-ABF8-88A49779F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200025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6" name="Text Box 38">
            <a:extLst>
              <a:ext uri="{FF2B5EF4-FFF2-40B4-BE49-F238E27FC236}">
                <a16:creationId xmlns:a16="http://schemas.microsoft.com/office/drawing/2014/main" id="{A67B692E-2100-41AE-8386-2D9DAB6CD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33734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29ECAA5C-415A-44B5-95D0-E32CE12F1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177165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304968</a:t>
            </a: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2CB32A5C-D716-4CB5-AF9B-38F563DF2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3100" y="1847850"/>
            <a:ext cx="0" cy="838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CE82307A-1A2A-4A0E-AE92-4B6CDA013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1771650"/>
            <a:ext cx="260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Line 13">
            <a:extLst>
              <a:ext uri="{FF2B5EF4-FFF2-40B4-BE49-F238E27FC236}">
                <a16:creationId xmlns:a16="http://schemas.microsoft.com/office/drawing/2014/main" id="{6C01DFE9-F1B6-4DD6-80BF-A55FCD24E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3100" y="2222500"/>
            <a:ext cx="9144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93A2E303-DBEA-4419-B4E4-4691C41D6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50" y="223043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9317FBC7-0D42-4B98-B623-ABC1D03AE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21526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F55F1FB0-3475-4B0F-8F1E-9CAD5EDD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21526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5" name="Text Box 18">
            <a:extLst>
              <a:ext uri="{FF2B5EF4-FFF2-40B4-BE49-F238E27FC236}">
                <a16:creationId xmlns:a16="http://schemas.microsoft.com/office/drawing/2014/main" id="{F4A3F9A6-3D53-48FF-A727-240837DDF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22288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25F6830A-DADA-47BD-81B3-C1EE0A8FD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25336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01D0BE6D-C313-4C80-A0F9-880FB6E71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5336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8C444F39-EF60-4386-81A2-1284853AB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22288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57DE251B-F6C8-42EE-B915-0BD74F6FA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28384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76092482-F6A9-4EF4-A10D-A3A0AA78D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28384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1" name="Text Box 18">
            <a:extLst>
              <a:ext uri="{FF2B5EF4-FFF2-40B4-BE49-F238E27FC236}">
                <a16:creationId xmlns:a16="http://schemas.microsoft.com/office/drawing/2014/main" id="{CB1D1915-9302-43E3-97C0-A0807C2D0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22288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2" name="Text Box 18">
            <a:extLst>
              <a:ext uri="{FF2B5EF4-FFF2-40B4-BE49-F238E27FC236}">
                <a16:creationId xmlns:a16="http://schemas.microsoft.com/office/drawing/2014/main" id="{EE62F051-0F0A-431A-8137-06176A323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32194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" name="Text Box 18">
            <a:extLst>
              <a:ext uri="{FF2B5EF4-FFF2-40B4-BE49-F238E27FC236}">
                <a16:creationId xmlns:a16="http://schemas.microsoft.com/office/drawing/2014/main" id="{AF7CE515-E604-4850-BB6A-A04665586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900" y="32194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id="{33FC5B9D-CADB-4DB5-AFF7-C928B2AE1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22288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5" name="Text Box 18">
            <a:extLst>
              <a:ext uri="{FF2B5EF4-FFF2-40B4-BE49-F238E27FC236}">
                <a16:creationId xmlns:a16="http://schemas.microsoft.com/office/drawing/2014/main" id="{6D2E6986-4F96-48BC-BDEF-5D75BFBC8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354330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B4DC3014-599F-4884-80F3-F7999FAD0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0" y="1838325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408090</a:t>
            </a:r>
          </a:p>
        </p:txBody>
      </p:sp>
      <p:sp>
        <p:nvSpPr>
          <p:cNvPr id="47" name="Line 7">
            <a:extLst>
              <a:ext uri="{FF2B5EF4-FFF2-40B4-BE49-F238E27FC236}">
                <a16:creationId xmlns:a16="http://schemas.microsoft.com/office/drawing/2014/main" id="{2B737F17-CB93-4497-8E5F-A58EE5334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2150" y="1914525"/>
            <a:ext cx="0" cy="838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id="{70255E2F-6DDB-48ED-AA8A-200DF8787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350" y="1838325"/>
            <a:ext cx="260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2284A20A-06AB-4EA7-809B-068403600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2150" y="2289175"/>
            <a:ext cx="9144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0" name="Text Box 18">
            <a:extLst>
              <a:ext uri="{FF2B5EF4-FFF2-40B4-BE49-F238E27FC236}">
                <a16:creationId xmlns:a16="http://schemas.microsoft.com/office/drawing/2014/main" id="{706F9745-877F-4E92-9C9E-CE40D61B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600" y="2297113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1" name="Text Box 18">
            <a:extLst>
              <a:ext uri="{FF2B5EF4-FFF2-40B4-BE49-F238E27FC236}">
                <a16:creationId xmlns:a16="http://schemas.microsoft.com/office/drawing/2014/main" id="{3AF14E43-3796-4191-A1FA-6EC267507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150" y="22193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0A620F87-9931-46FB-A075-CE81E04D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22193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3" name="Text Box 18">
            <a:extLst>
              <a:ext uri="{FF2B5EF4-FFF2-40B4-BE49-F238E27FC236}">
                <a16:creationId xmlns:a16="http://schemas.microsoft.com/office/drawing/2014/main" id="{85AC6939-7C65-47B1-B088-0656605AE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0" y="22955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4" name="Text Box 18">
            <a:extLst>
              <a:ext uri="{FF2B5EF4-FFF2-40B4-BE49-F238E27FC236}">
                <a16:creationId xmlns:a16="http://schemas.microsoft.com/office/drawing/2014/main" id="{5757B8BC-8426-44F0-88A6-8C244776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26003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5" name="Text Box 18">
            <a:extLst>
              <a:ext uri="{FF2B5EF4-FFF2-40B4-BE49-F238E27FC236}">
                <a16:creationId xmlns:a16="http://schemas.microsoft.com/office/drawing/2014/main" id="{52290687-3BB9-4240-A431-444D28E7C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050" y="26003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6" name="Text Box 18">
            <a:extLst>
              <a:ext uri="{FF2B5EF4-FFF2-40B4-BE49-F238E27FC236}">
                <a16:creationId xmlns:a16="http://schemas.microsoft.com/office/drawing/2014/main" id="{77C195B1-FE3C-47AA-BA37-F068D6AEC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150" y="22955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7" name="Text Box 18">
            <a:extLst>
              <a:ext uri="{FF2B5EF4-FFF2-40B4-BE49-F238E27FC236}">
                <a16:creationId xmlns:a16="http://schemas.microsoft.com/office/drawing/2014/main" id="{6BED0F14-109C-4103-AD22-D17946B3A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29051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8" name="Text Box 18">
            <a:extLst>
              <a:ext uri="{FF2B5EF4-FFF2-40B4-BE49-F238E27FC236}">
                <a16:creationId xmlns:a16="http://schemas.microsoft.com/office/drawing/2014/main" id="{B0DD1781-11A9-4F01-8AC5-53B585EF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093" y="29051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59" name="Text Box 18">
            <a:extLst>
              <a:ext uri="{FF2B5EF4-FFF2-40B4-BE49-F238E27FC236}">
                <a16:creationId xmlns:a16="http://schemas.microsoft.com/office/drawing/2014/main" id="{F9719F07-3E46-41FF-99FF-4DF546906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3686" y="22955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0" name="Text Box 18">
            <a:extLst>
              <a:ext uri="{FF2B5EF4-FFF2-40B4-BE49-F238E27FC236}">
                <a16:creationId xmlns:a16="http://schemas.microsoft.com/office/drawing/2014/main" id="{F2E746A3-4643-4139-9FC6-63E25F8F7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925" y="32861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1" name="Text Box 18">
            <a:extLst>
              <a:ext uri="{FF2B5EF4-FFF2-40B4-BE49-F238E27FC236}">
                <a16:creationId xmlns:a16="http://schemas.microsoft.com/office/drawing/2014/main" id="{16B325DF-D241-4F32-B9FD-A520407EF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950" y="3286125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2" name="Text Box 18">
            <a:extLst>
              <a:ext uri="{FF2B5EF4-FFF2-40B4-BE49-F238E27FC236}">
                <a16:creationId xmlns:a16="http://schemas.microsoft.com/office/drawing/2014/main" id="{42A74817-419B-4721-8210-0E51803C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2270" y="2295529"/>
            <a:ext cx="279399" cy="54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3" name="Text Box 18">
            <a:extLst>
              <a:ext uri="{FF2B5EF4-FFF2-40B4-BE49-F238E27FC236}">
                <a16:creationId xmlns:a16="http://schemas.microsoft.com/office/drawing/2014/main" id="{ECBE1F5C-DF39-41D1-A4E7-26A2E34F7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5425" y="37909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4" name="Text Box 13">
            <a:extLst>
              <a:ext uri="{FF2B5EF4-FFF2-40B4-BE49-F238E27FC236}">
                <a16:creationId xmlns:a16="http://schemas.microsoft.com/office/drawing/2014/main" id="{3442B687-202E-4AD7-B68E-97BA2A0A8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4257676"/>
            <a:ext cx="3225800" cy="267765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158735    3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08       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52911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27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03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05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2</a:t>
            </a:r>
          </a:p>
        </p:txBody>
      </p:sp>
      <p:sp>
        <p:nvSpPr>
          <p:cNvPr id="65" name="Text Box 15">
            <a:extLst>
              <a:ext uri="{FF2B5EF4-FFF2-40B4-BE49-F238E27FC236}">
                <a16:creationId xmlns:a16="http://schemas.microsoft.com/office/drawing/2014/main" id="{6E123FD4-755E-4962-B514-4DC7D77AD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9" y="4105276"/>
            <a:ext cx="26749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475908    5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25       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95181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09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40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08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3</a:t>
            </a:r>
          </a:p>
        </p:txBody>
      </p:sp>
      <p:sp>
        <p:nvSpPr>
          <p:cNvPr id="66" name="Line 4">
            <a:extLst>
              <a:ext uri="{FF2B5EF4-FFF2-40B4-BE49-F238E27FC236}">
                <a16:creationId xmlns:a16="http://schemas.microsoft.com/office/drawing/2014/main" id="{D63E6EAF-4A80-41B8-B48D-154A707CF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9275" y="4362450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67" name="Line 5">
            <a:extLst>
              <a:ext uri="{FF2B5EF4-FFF2-40B4-BE49-F238E27FC236}">
                <a16:creationId xmlns:a16="http://schemas.microsoft.com/office/drawing/2014/main" id="{FF410CA9-E31C-4E0F-8E66-FE75880CA0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0577" y="4714875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4F33E5C5-98C2-4980-94E7-576E832224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5450" y="4524375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69" name="Line 7">
            <a:extLst>
              <a:ext uri="{FF2B5EF4-FFF2-40B4-BE49-F238E27FC236}">
                <a16:creationId xmlns:a16="http://schemas.microsoft.com/office/drawing/2014/main" id="{E125A229-6790-4886-A7A5-FDC9C69B9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450" y="4152901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70" name="Text Box 15">
            <a:extLst>
              <a:ext uri="{FF2B5EF4-FFF2-40B4-BE49-F238E27FC236}">
                <a16:creationId xmlns:a16="http://schemas.microsoft.com/office/drawing/2014/main" id="{43AD6A89-363A-4CAF-9305-633B2F0F9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7389" y="4210051"/>
            <a:ext cx="26749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301849    7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21        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43121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08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14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09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2</a:t>
            </a:r>
          </a:p>
        </p:txBody>
      </p:sp>
      <p:sp>
        <p:nvSpPr>
          <p:cNvPr id="71" name="Line 6">
            <a:extLst>
              <a:ext uri="{FF2B5EF4-FFF2-40B4-BE49-F238E27FC236}">
                <a16:creationId xmlns:a16="http://schemas.microsoft.com/office/drawing/2014/main" id="{946133A5-0E00-4B11-BE81-86A7830529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5950" y="462915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72" name="Line 7">
            <a:extLst>
              <a:ext uri="{FF2B5EF4-FFF2-40B4-BE49-F238E27FC236}">
                <a16:creationId xmlns:a16="http://schemas.microsoft.com/office/drawing/2014/main" id="{6A5BF209-42F4-4CAD-B4E7-917532DF5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05950" y="4257676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5367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54275" grpId="0" build="p"/>
      <p:bldP spid="54325" grpId="0"/>
      <p:bldP spid="10" grpId="0"/>
      <p:bldP spid="14" grpId="0"/>
      <p:bldP spid="23" grpId="0"/>
      <p:bldP spid="24" grpId="0"/>
      <p:bldP spid="30" grpId="0"/>
      <p:bldP spid="48" grpId="0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71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451565" y="515761"/>
            <a:ext cx="1112198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lgDashDot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128 610l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981200" y="236864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600200" y="3054441"/>
            <a:ext cx="3352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128610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447800" y="3435441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omic Sans MS" panose="030F0702030302020204" pitchFamily="66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…….l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>
            <a:off x="5129816" y="2252040"/>
            <a:ext cx="381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400" y="2292441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3600" b="1" u="sng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257800" y="313064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410200" y="3816440"/>
            <a:ext cx="4953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128 610 : 6 = 21 435 (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715000" y="4530904"/>
            <a:ext cx="46482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21 435 (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en-US" alt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2" grpId="0"/>
      <p:bldP spid="65546" grpId="0"/>
      <p:bldP spid="655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F0F473F9-4243-4B3F-9F2F-373CB2DD9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139" y="373712"/>
            <a:ext cx="11589435" cy="1537638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ta xếp 187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cái áo vào các hộp, mỗi hộp 8 cái. Hỏi có thể xếp được vào nhiều nhất bao nhiêu hộp và còn thừa mấy cái áo?</a:t>
            </a:r>
          </a:p>
        </p:txBody>
      </p:sp>
      <p:sp>
        <p:nvSpPr>
          <p:cNvPr id="8200" name="Rectangle 3">
            <a:extLst>
              <a:ext uri="{FF2B5EF4-FFF2-40B4-BE49-F238E27FC236}">
                <a16:creationId xmlns:a16="http://schemas.microsoft.com/office/drawing/2014/main" id="{5FD2289C-9018-4324-8E63-278239150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84" y="1479961"/>
            <a:ext cx="8850610" cy="118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187250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...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201" name="Rectangle 3">
            <a:extLst>
              <a:ext uri="{FF2B5EF4-FFF2-40B4-BE49-F238E27FC236}">
                <a16:creationId xmlns:a16="http://schemas.microsoft.com/office/drawing/2014/main" id="{3E6777D0-D592-4EF2-AA14-79630DCC7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6" y="2514600"/>
            <a:ext cx="10723830" cy="451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T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có: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187250 : 8 = 23406 (dư 2)</a:t>
            </a:r>
          </a:p>
          <a:p>
            <a:pPr>
              <a:spcBef>
                <a:spcPct val="20000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Vậy có thể xếp được nhiều nhất là 23406 hộp và còn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23406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8200" grpId="0"/>
      <p:bldP spid="82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426127 :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6310" y="1676136"/>
            <a:ext cx="4785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213 063 (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1)</a:t>
            </a:r>
          </a:p>
        </p:txBody>
      </p:sp>
      <p:sp>
        <p:nvSpPr>
          <p:cNvPr id="6" name="Rectangle 5"/>
          <p:cNvSpPr/>
          <p:nvPr/>
        </p:nvSpPr>
        <p:spPr>
          <a:xfrm>
            <a:off x="7217387" y="1751408"/>
            <a:ext cx="4277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213 061 (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5)</a:t>
            </a:r>
          </a:p>
        </p:txBody>
      </p:sp>
      <p:sp>
        <p:nvSpPr>
          <p:cNvPr id="7" name="Rectangle 6"/>
          <p:cNvSpPr/>
          <p:nvPr/>
        </p:nvSpPr>
        <p:spPr>
          <a:xfrm>
            <a:off x="7217387" y="2589692"/>
            <a:ext cx="4147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213 061 (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6)</a:t>
            </a: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67512" y="2480855"/>
            <a:ext cx="423750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213 062 (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3)</a:t>
            </a:r>
            <a:r>
              <a:rPr lang="nl-NL" sz="2800" dirty="0"/>
              <a:t>	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0311" y="171135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6340760" y="2578983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40761" y="1804182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544216" y="252991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490311" y="1725200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9099" y="4167057"/>
            <a:ext cx="3746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818834" y="4989201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3</a:t>
            </a: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4</a:t>
            </a: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5</a:t>
            </a: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6</a:t>
            </a: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7</a:t>
            </a: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8</a:t>
            </a:r>
          </a:p>
        </p:txBody>
      </p:sp>
      <p:sp>
        <p:nvSpPr>
          <p:cNvPr id="35" name="10-Point Star 34"/>
          <p:cNvSpPr/>
          <p:nvPr/>
        </p:nvSpPr>
        <p:spPr>
          <a:xfrm>
            <a:off x="9478914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9</a:t>
            </a:r>
          </a:p>
        </p:txBody>
      </p:sp>
      <p:sp>
        <p:nvSpPr>
          <p:cNvPr id="36" name="10-Point Star 35"/>
          <p:cNvSpPr/>
          <p:nvPr/>
        </p:nvSpPr>
        <p:spPr>
          <a:xfrm>
            <a:off x="9473308" y="192053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10</a:t>
            </a:r>
          </a:p>
        </p:txBody>
      </p:sp>
      <p:sp>
        <p:nvSpPr>
          <p:cNvPr id="38" name="Horizontal Scroll 37"/>
          <p:cNvSpPr/>
          <p:nvPr/>
        </p:nvSpPr>
        <p:spPr>
          <a:xfrm>
            <a:off x="8910271" y="144268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1" name="Horizontal Scroll 40"/>
          <p:cNvSpPr/>
          <p:nvPr/>
        </p:nvSpPr>
        <p:spPr>
          <a:xfrm>
            <a:off x="6524770" y="4034535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</a:p>
        </p:txBody>
      </p:sp>
    </p:spTree>
    <p:extLst>
      <p:ext uri="{BB962C8B-B14F-4D97-AF65-F5344CB8AC3E}">
        <p14:creationId xmlns:p14="http://schemas.microsoft.com/office/powerpoint/2010/main" val="2719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9" grpId="0" animBg="1"/>
      <p:bldP spid="19" grpId="1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583290" y="315656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2" name="Oval 21"/>
          <p:cNvSpPr/>
          <p:nvPr/>
        </p:nvSpPr>
        <p:spPr>
          <a:xfrm>
            <a:off x="562236" y="10165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606243" y="1242876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598861" y="2931142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5583290" y="3142066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75009" y="5004342"/>
            <a:ext cx="3746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684744" y="5826486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3</a:t>
            </a: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4</a:t>
            </a: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5</a:t>
            </a: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6</a:t>
            </a: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7</a:t>
            </a: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8</a:t>
            </a:r>
          </a:p>
        </p:txBody>
      </p:sp>
      <p:sp>
        <p:nvSpPr>
          <p:cNvPr id="35" name="10-Point Star 34"/>
          <p:cNvSpPr/>
          <p:nvPr/>
        </p:nvSpPr>
        <p:spPr>
          <a:xfrm>
            <a:off x="9478914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9</a:t>
            </a:r>
          </a:p>
        </p:txBody>
      </p:sp>
      <p:sp>
        <p:nvSpPr>
          <p:cNvPr id="36" name="10-Point Star 35"/>
          <p:cNvSpPr/>
          <p:nvPr/>
        </p:nvSpPr>
        <p:spPr>
          <a:xfrm>
            <a:off x="9473308" y="192053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10</a:t>
            </a:r>
          </a:p>
        </p:txBody>
      </p:sp>
      <p:sp>
        <p:nvSpPr>
          <p:cNvPr id="38" name="Horizontal Scroll 37"/>
          <p:cNvSpPr/>
          <p:nvPr/>
        </p:nvSpPr>
        <p:spPr>
          <a:xfrm>
            <a:off x="8910271" y="144268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1" name="Horizontal Scroll 40"/>
          <p:cNvSpPr/>
          <p:nvPr/>
        </p:nvSpPr>
        <p:spPr>
          <a:xfrm>
            <a:off x="6345578" y="5117048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>
            <a:off x="3554661" y="1401539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554661" y="1782539"/>
            <a:ext cx="457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1344860" y="990149"/>
            <a:ext cx="3661565" cy="15813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57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  4</a:t>
            </a: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3326061" y="1172939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3326061" y="147773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1381486" y="2965061"/>
            <a:ext cx="3598723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 506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13</a:t>
            </a: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443509" y="307936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3456209" y="3422261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491774" y="3156569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067	  507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4       </a:t>
            </a: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8396774" y="3232769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396774" y="3613769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6494469" y="1168566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067	  57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5       </a:t>
            </a:r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>
            <a:off x="8399469" y="1244766"/>
            <a:ext cx="0" cy="685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Line 27"/>
          <p:cNvSpPr>
            <a:spLocks noChangeShapeType="1"/>
          </p:cNvSpPr>
          <p:nvPr/>
        </p:nvSpPr>
        <p:spPr bwMode="auto">
          <a:xfrm>
            <a:off x="8399469" y="1625766"/>
            <a:ext cx="6858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0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3048464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979588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thành 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VBT Toán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752A4-147A-43A0-A499-FB57DA165A32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6" y="571709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D79C07-16BD-4ECD-BA41-D87802FBB0BB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3350" y="3541508"/>
            <a:ext cx="8149935" cy="14117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70793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9602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C45D-238A-4021-BC3F-9A7A28984108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162" y="2872996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5856206" y="197300"/>
            <a:ext cx="3017338" cy="18911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357706" y="901691"/>
            <a:ext cx="2670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(35 – 20) : 5</a:t>
            </a:r>
            <a:endParaRPr lang="en-US" altLang="en-US" sz="3200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7328" y="2321791"/>
            <a:ext cx="47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" y="17590"/>
            <a:ext cx="3634253" cy="2115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04" y="1269811"/>
            <a:ext cx="1742418" cy="1812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6869" y="747228"/>
            <a:ext cx="337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534" y="531784"/>
            <a:ext cx="221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1-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248981"/>
            <a:ext cx="809074" cy="9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0085"/>
            <a:ext cx="12192000" cy="46404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03431" y="4359359"/>
            <a:ext cx="2697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A.5</a:t>
            </a:r>
            <a:endParaRPr lang="en-US" altLang="en-US" sz="2800" baseline="30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16082" y="4685192"/>
            <a:ext cx="3112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B.3</a:t>
            </a:r>
            <a:endParaRPr lang="en-US" altLang="en-US" sz="2800" baseline="30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77622" y="4685191"/>
            <a:ext cx="27942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C.10</a:t>
            </a:r>
            <a:endParaRPr lang="en-US" altLang="en-US" sz="2800" baseline="30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16082" y="4685193"/>
            <a:ext cx="3112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B.3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0288-8DB0-461D-B2E0-0D34F785B02E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28" grpId="0"/>
      <p:bldP spid="30" grpId="0"/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" y="3855762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20598"/>
            <a:ext cx="2172466" cy="2191726"/>
          </a:xfrm>
          <a:prstGeom prst="rect">
            <a:avLst/>
          </a:prstGeom>
        </p:spPr>
      </p:pic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57837" y="-170038"/>
            <a:ext cx="2392073" cy="2392073"/>
          </a:xfrm>
          <a:prstGeom prst="rect">
            <a:avLst/>
          </a:prstGeom>
        </p:spPr>
      </p:pic>
      <p:sp>
        <p:nvSpPr>
          <p:cNvPr id="29" name="文本框 3"/>
          <p:cNvSpPr txBox="1"/>
          <p:nvPr/>
        </p:nvSpPr>
        <p:spPr>
          <a:xfrm>
            <a:off x="5120340" y="1041592"/>
            <a:ext cx="1168204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0" y="349474"/>
            <a:ext cx="868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SGK/77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085CA-4AB6-4C17-80B1-E3AF6A7F6CC9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7184" y="2158209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CHO SỐ CÓ MỘT CHỮ SỐ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14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245" y="1888431"/>
            <a:ext cx="12129756" cy="4665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85AB1A-D371-B84B-8854-AA85B6D3F139}"/>
              </a:ext>
            </a:extLst>
          </p:cNvPr>
          <p:cNvSpPr txBox="1">
            <a:spLocks/>
          </p:cNvSpPr>
          <p:nvPr/>
        </p:nvSpPr>
        <p:spPr>
          <a:xfrm>
            <a:off x="705393" y="3035828"/>
            <a:ext cx="91558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được phép chia một số có nhiều chữ số cho số có một chữ số (chia hết, chia có dư).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8A6690-26D0-9F47-AE1F-CEC5C2608B79}"/>
              </a:ext>
            </a:extLst>
          </p:cNvPr>
          <p:cNvSpPr txBox="1">
            <a:spLocks/>
          </p:cNvSpPr>
          <p:nvPr/>
        </p:nvSpPr>
        <p:spPr>
          <a:xfrm>
            <a:off x="705394" y="2291286"/>
            <a:ext cx="11486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Biết cách chia số có nhiều chữ  số cho số có một chữ số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A57075-BC02-4444-8188-B3B7204CB8F0}"/>
              </a:ext>
            </a:extLst>
          </p:cNvPr>
          <p:cNvSpPr txBox="1">
            <a:spLocks/>
          </p:cNvSpPr>
          <p:nvPr/>
        </p:nvSpPr>
        <p:spPr>
          <a:xfrm>
            <a:off x="858778" y="4086406"/>
            <a:ext cx="8510509" cy="2081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PC, NL: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HS tích cực, cẩn thận khi làm 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lực tự học, NL giải quyết vấn đề và sáng tạo, NL tư duy - lập luận logic.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6923BA-ABC9-3B4D-AC07-0902F6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966478" y="3805219"/>
            <a:ext cx="3075916" cy="2559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07" y="-636745"/>
            <a:ext cx="3631819" cy="2357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" y="2562322"/>
            <a:ext cx="633848" cy="63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3305607"/>
            <a:ext cx="633848" cy="633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96333"/>
            <a:ext cx="633848" cy="6338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9E491-7037-4EC9-ACF3-5B379B8CB6B9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5833" y="287491"/>
            <a:ext cx="5423524" cy="11894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76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C45D-238A-4021-BC3F-9A7A28984108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23:11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524000" y="1295401"/>
            <a:ext cx="2590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128 472 : 6 = ?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209800" y="2735263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128472</a:t>
            </a:r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4800600" y="2057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3429000" y="2743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3429000" y="3048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05200" y="2667000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029201" y="1744663"/>
            <a:ext cx="558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CC0000"/>
                </a:solidFill>
                <a:latin typeface="Times New Roman" panose="02020603050405020304" pitchFamily="18" charset="0"/>
              </a:rPr>
              <a:t>Chia theo thứ tự từ trái sang phải :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4876800" y="2201863"/>
            <a:ext cx="482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- 12 chia 6 được 2, viết 2.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429000" y="2971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4876800" y="2582863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 2 nhân 6 bằng 12;12 trừ 12 bằng 0, viết 0.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362200" y="30480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4953001" y="3040063"/>
            <a:ext cx="141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-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Hạ 8;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6172201" y="3048000"/>
            <a:ext cx="321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8 chia 6 được 1, viết 1.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35814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2514600" y="3048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4953000" y="342106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8 trừ 6 bằng 2, viết 2.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2514600" y="3429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953001" y="3878263"/>
            <a:ext cx="236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4, được 24;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2667000" y="3429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7356476" y="388620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24 chia 6 được 4, viết 4.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37338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4953000" y="425926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 nhân 4 bằng 24; 24 trừ 24 bằng 0, viết 0.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2651125" y="3733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4953001" y="4640263"/>
            <a:ext cx="2176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-Hạ 7;</a:t>
            </a:r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2819400" y="3733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6096000" y="4648200"/>
            <a:ext cx="3881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7 chia 6 được 1, viết 1.</a:t>
            </a:r>
          </a:p>
        </p:txBody>
      </p:sp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38862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4953000" y="50292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7 trừ 6 bằng 1, viết 1.</a:t>
            </a: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2819400" y="4038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4953000" y="5402263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2, được 12;</a:t>
            </a:r>
          </a:p>
        </p:txBody>
      </p:sp>
      <p:sp>
        <p:nvSpPr>
          <p:cNvPr id="63522" name="Text Box 34"/>
          <p:cNvSpPr txBox="1">
            <a:spLocks noChangeArrowheads="1"/>
          </p:cNvSpPr>
          <p:nvPr/>
        </p:nvSpPr>
        <p:spPr bwMode="auto">
          <a:xfrm>
            <a:off x="2971800" y="4038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3" name="Text Box 35"/>
          <p:cNvSpPr txBox="1">
            <a:spLocks noChangeArrowheads="1"/>
          </p:cNvSpPr>
          <p:nvPr/>
        </p:nvSpPr>
        <p:spPr bwMode="auto">
          <a:xfrm>
            <a:off x="7315200" y="5410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12 chia 6 được 2, viết 2.</a:t>
            </a:r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4953000" y="5859463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 nhân 6 bằng 12; 12 trừ 12 bằng 0, viết 0.</a:t>
            </a:r>
          </a:p>
        </p:txBody>
      </p:sp>
      <p:sp>
        <p:nvSpPr>
          <p:cNvPr id="63525" name="Text Box 37"/>
          <p:cNvSpPr txBox="1">
            <a:spLocks noChangeArrowheads="1"/>
          </p:cNvSpPr>
          <p:nvPr/>
        </p:nvSpPr>
        <p:spPr bwMode="auto">
          <a:xfrm>
            <a:off x="40386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6" name="Text Box 38"/>
          <p:cNvSpPr txBox="1">
            <a:spLocks noChangeArrowheads="1"/>
          </p:cNvSpPr>
          <p:nvPr/>
        </p:nvSpPr>
        <p:spPr bwMode="auto">
          <a:xfrm>
            <a:off x="2955925" y="4343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27" name="Text Box 39"/>
          <p:cNvSpPr txBox="1">
            <a:spLocks noChangeArrowheads="1"/>
          </p:cNvSpPr>
          <p:nvPr/>
        </p:nvSpPr>
        <p:spPr bwMode="auto">
          <a:xfrm>
            <a:off x="1905000" y="5021263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128472 : 6 = 21412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6" y="248729"/>
            <a:ext cx="1534545" cy="1534545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20" y="5498485"/>
            <a:ext cx="1780427" cy="1429924"/>
          </a:xfrm>
          <a:prstGeom prst="rect">
            <a:avLst/>
          </a:prstGeom>
        </p:spPr>
      </p:pic>
      <p:pic>
        <p:nvPicPr>
          <p:cNvPr id="42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5" grpId="0" animBg="1"/>
      <p:bldP spid="63496" grpId="0" animBg="1"/>
      <p:bldP spid="63497" grpId="0"/>
      <p:bldP spid="63498" grpId="0"/>
      <p:bldP spid="63499" grpId="0"/>
      <p:bldP spid="63502" grpId="0"/>
      <p:bldP spid="63503" grpId="0"/>
      <p:bldP spid="63504" grpId="0"/>
      <p:bldP spid="63507" grpId="0"/>
      <p:bldP spid="63513" grpId="0"/>
      <p:bldP spid="63520" grpId="0"/>
      <p:bldP spid="63522" grpId="0"/>
      <p:bldP spid="63523" grpId="0"/>
      <p:bldP spid="635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676400" y="1676401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230 859 : 5 = ?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28800" y="3124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124200" y="3124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2971800" y="3200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2971800" y="3505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9812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1336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22860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4384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90800" y="502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676400" y="5638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2667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: 5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3048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29718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3276600" y="563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46171( dư 4) </a:t>
            </a:r>
          </a:p>
        </p:txBody>
      </p:sp>
      <p:sp>
        <p:nvSpPr>
          <p:cNvPr id="7185" name="Line 19"/>
          <p:cNvSpPr>
            <a:spLocks noChangeShapeType="1"/>
          </p:cNvSpPr>
          <p:nvPr/>
        </p:nvSpPr>
        <p:spPr bwMode="auto">
          <a:xfrm>
            <a:off x="5105400" y="2209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5257800" y="10668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Chia theo thứ tự từ trái sang phải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5257800" y="16764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- 23 chia 5 được 4, viết 4;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5257800" y="2209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 nhân 5 bằng 20; 23 trừ 20 bằng 3, viết 3.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5181600" y="2743201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0; 30 chia 5 được 6, viết 6;</a:t>
            </a:r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5257800" y="3352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 nhân 5 bằng 30; 30 trừ 30 bằng 0, viết 0.</a:t>
            </a:r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5257800" y="3962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8; 8 chia 5 được 1, viết 1;</a:t>
            </a: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5257800" y="4419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8 trừ 5 bằng 3, viết 3.</a:t>
            </a: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5257800" y="4800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5,được 35; 35 chia 5 được 7, viết 7;</a:t>
            </a:r>
          </a:p>
        </p:txBody>
      </p:sp>
      <p:sp>
        <p:nvSpPr>
          <p:cNvPr id="60444" name="Text Box 28"/>
          <p:cNvSpPr txBox="1">
            <a:spLocks noChangeArrowheads="1"/>
          </p:cNvSpPr>
          <p:nvPr/>
        </p:nvSpPr>
        <p:spPr bwMode="auto">
          <a:xfrm>
            <a:off x="5257800" y="5257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 nhân 5 bằng 35; 35 trừ 35 bằng 0, viết 0.</a:t>
            </a:r>
          </a:p>
        </p:txBody>
      </p:sp>
      <p:sp>
        <p:nvSpPr>
          <p:cNvPr id="60445" name="Text Box 29"/>
          <p:cNvSpPr txBox="1">
            <a:spLocks noChangeArrowheads="1"/>
          </p:cNvSpPr>
          <p:nvPr/>
        </p:nvSpPr>
        <p:spPr bwMode="auto">
          <a:xfrm>
            <a:off x="5257800" y="5715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9; 9 chia 5 được1, viết 1;</a:t>
            </a:r>
          </a:p>
        </p:txBody>
      </p:sp>
      <p:sp>
        <p:nvSpPr>
          <p:cNvPr id="60446" name="Text Box 30"/>
          <p:cNvSpPr txBox="1">
            <a:spLocks noChangeArrowheads="1"/>
          </p:cNvSpPr>
          <p:nvPr/>
        </p:nvSpPr>
        <p:spPr bwMode="auto">
          <a:xfrm>
            <a:off x="5257800" y="6096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9 trừ 5 bằng 4, viết 4.</a:t>
            </a:r>
          </a:p>
        </p:txBody>
      </p:sp>
      <p:sp>
        <p:nvSpPr>
          <p:cNvPr id="60448" name="Text Box 32"/>
          <p:cNvSpPr txBox="1">
            <a:spLocks noChangeArrowheads="1"/>
          </p:cNvSpPr>
          <p:nvPr/>
        </p:nvSpPr>
        <p:spPr bwMode="auto">
          <a:xfrm>
            <a:off x="21336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49" name="Text Box 33"/>
          <p:cNvSpPr txBox="1">
            <a:spLocks noChangeArrowheads="1"/>
          </p:cNvSpPr>
          <p:nvPr/>
        </p:nvSpPr>
        <p:spPr bwMode="auto">
          <a:xfrm>
            <a:off x="22860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0450" name="Text Box 34"/>
          <p:cNvSpPr txBox="1">
            <a:spLocks noChangeArrowheads="1"/>
          </p:cNvSpPr>
          <p:nvPr/>
        </p:nvSpPr>
        <p:spPr bwMode="auto">
          <a:xfrm>
            <a:off x="24384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51" name="Text Box 35"/>
          <p:cNvSpPr txBox="1">
            <a:spLocks noChangeArrowheads="1"/>
          </p:cNvSpPr>
          <p:nvPr/>
        </p:nvSpPr>
        <p:spPr bwMode="auto">
          <a:xfrm>
            <a:off x="25908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0452" name="Text Box 36"/>
          <p:cNvSpPr txBox="1">
            <a:spLocks noChangeArrowheads="1"/>
          </p:cNvSpPr>
          <p:nvPr/>
        </p:nvSpPr>
        <p:spPr bwMode="auto">
          <a:xfrm>
            <a:off x="31242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0453" name="Text Box 37"/>
          <p:cNvSpPr txBox="1">
            <a:spLocks noChangeArrowheads="1"/>
          </p:cNvSpPr>
          <p:nvPr/>
        </p:nvSpPr>
        <p:spPr bwMode="auto">
          <a:xfrm>
            <a:off x="32766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0454" name="Text Box 38"/>
          <p:cNvSpPr txBox="1">
            <a:spLocks noChangeArrowheads="1"/>
          </p:cNvSpPr>
          <p:nvPr/>
        </p:nvSpPr>
        <p:spPr bwMode="auto">
          <a:xfrm>
            <a:off x="34290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0455" name="Text Box 39"/>
          <p:cNvSpPr txBox="1">
            <a:spLocks noChangeArrowheads="1"/>
          </p:cNvSpPr>
          <p:nvPr/>
        </p:nvSpPr>
        <p:spPr bwMode="auto">
          <a:xfrm>
            <a:off x="35814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205" name="TextBox 42"/>
          <p:cNvSpPr txBox="1">
            <a:spLocks noChangeArrowheads="1"/>
          </p:cNvSpPr>
          <p:nvPr/>
        </p:nvSpPr>
        <p:spPr bwMode="auto">
          <a:xfrm>
            <a:off x="1828800" y="9906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6" y="248729"/>
            <a:ext cx="1534545" cy="1534545"/>
          </a:xfrm>
          <a:prstGeom prst="rect">
            <a:avLst/>
          </a:prstGeom>
        </p:spPr>
      </p:pic>
      <p:pic>
        <p:nvPicPr>
          <p:cNvPr id="39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  <p:pic>
        <p:nvPicPr>
          <p:cNvPr id="4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20" y="5498485"/>
            <a:ext cx="1780427" cy="14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2000"/>
                                        <p:tgtEl>
                                          <p:spTgt spid="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20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2000"/>
                                        <p:tgtEl>
                                          <p:spTgt spid="6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2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0" dur="2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1" grpId="0"/>
      <p:bldP spid="60422" grpId="0"/>
      <p:bldP spid="60423" grpId="0" animBg="1"/>
      <p:bldP spid="60424" grpId="0" animBg="1"/>
      <p:bldP spid="60425" grpId="0"/>
      <p:bldP spid="60426" grpId="0"/>
      <p:bldP spid="60427" grpId="0"/>
      <p:bldP spid="60428" grpId="0"/>
      <p:bldP spid="60429" grpId="0"/>
      <p:bldP spid="60430" grpId="0"/>
      <p:bldP spid="60431" grpId="0"/>
      <p:bldP spid="60432" grpId="0"/>
      <p:bldP spid="60433" grpId="0"/>
      <p:bldP spid="60434" grpId="0"/>
      <p:bldP spid="60436" grpId="0"/>
      <p:bldP spid="60437" grpId="0"/>
      <p:bldP spid="60438" grpId="0"/>
      <p:bldP spid="60439" grpId="0"/>
      <p:bldP spid="60440" grpId="0"/>
      <p:bldP spid="60441" grpId="0"/>
      <p:bldP spid="60442" grpId="0"/>
      <p:bldP spid="60443" grpId="0"/>
      <p:bldP spid="60444" grpId="0"/>
      <p:bldP spid="60445" grpId="0"/>
      <p:bldP spid="60446" grpId="0"/>
      <p:bldP spid="60448" grpId="0"/>
      <p:bldP spid="60448" grpId="1"/>
      <p:bldP spid="60449" grpId="0"/>
      <p:bldP spid="60450" grpId="0"/>
      <p:bldP spid="60451" grpId="0"/>
      <p:bldP spid="60452" grpId="0"/>
      <p:bldP spid="60453" grpId="0"/>
      <p:bldP spid="60454" grpId="0"/>
      <p:bldP spid="604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905000" y="1600201"/>
            <a:ext cx="381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128472  6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08        21412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24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07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12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0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124200" y="16002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3124200" y="20574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7010400" y="1524001"/>
            <a:ext cx="3581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230859  5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30        46171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08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35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09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4                               </a:t>
            </a:r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8229600" y="16002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>
            <a:off x="8229600" y="20574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828800" y="4122738"/>
            <a:ext cx="861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So sánh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128472 : 6 </a:t>
            </a:r>
            <a:r>
              <a:rPr lang="en-US" altLang="en-US" sz="2400" b="1">
                <a:latin typeface="Times New Roman" panose="02020603050405020304" pitchFamily="18" charset="0"/>
              </a:rPr>
              <a:t>và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230859 : 5</a:t>
            </a:r>
            <a:r>
              <a:rPr lang="en-US" altLang="en-US" sz="2400" b="1">
                <a:latin typeface="Times New Roman" panose="02020603050405020304" pitchFamily="18" charset="0"/>
              </a:rPr>
              <a:t> có điểm gì giống và khác nhau?</a:t>
            </a:r>
            <a:endParaRPr lang="en-US" altLang="en-US" sz="2400" b="1">
              <a:latin typeface=".VnTime" pitchFamily="34" charset="0"/>
            </a:endParaRP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1676400" y="4948238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endParaRPr lang="en-US" alt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676400" y="5418139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128472 : 6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230859 :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4.</a:t>
            </a:r>
            <a:endParaRPr lang="en-US" alt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905000" y="4427538"/>
            <a:ext cx="822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ý:Trong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</a:t>
            </a:r>
            <a:endParaRPr lang="en-US" altLang="en-US" sz="24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1" y="-19470"/>
            <a:ext cx="2362199" cy="2362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664">
            <a:off x="496921" y="3533192"/>
            <a:ext cx="2103160" cy="2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9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0" grpId="1"/>
      <p:bldP spid="17436" grpId="0"/>
      <p:bldP spid="17436" grpId="1"/>
      <p:bldP spid="17437" grpId="0"/>
      <p:bldP spid="1743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1114</Words>
  <Application>Microsoft Office PowerPoint</Application>
  <PresentationFormat>Widescreen</PresentationFormat>
  <Paragraphs>275</Paragraphs>
  <Slides>17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#9Slide03 Arima Madurai Black</vt:lpstr>
      <vt:lpstr>.VnTime</vt:lpstr>
      <vt:lpstr>Arial</vt:lpstr>
      <vt:lpstr>Calibri</vt:lpstr>
      <vt:lpstr>Calibri Light</vt:lpstr>
      <vt:lpstr>Comic Sans MS</vt:lpstr>
      <vt:lpstr>HP001 4 hàng</vt:lpstr>
      <vt:lpstr>PangMenZhengDao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thinh</dc:creator>
  <cp:lastModifiedBy>Bui Nhat Vy</cp:lastModifiedBy>
  <cp:revision>25</cp:revision>
  <dcterms:created xsi:type="dcterms:W3CDTF">2021-11-30T13:59:13Z</dcterms:created>
  <dcterms:modified xsi:type="dcterms:W3CDTF">2021-12-03T16:20:45Z</dcterms:modified>
</cp:coreProperties>
</file>