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2"/>
  </p:notesMasterIdLst>
  <p:sldIdLst>
    <p:sldId id="257" r:id="rId4"/>
    <p:sldId id="291" r:id="rId5"/>
    <p:sldId id="292" r:id="rId6"/>
    <p:sldId id="293" r:id="rId7"/>
    <p:sldId id="294" r:id="rId8"/>
    <p:sldId id="295" r:id="rId9"/>
    <p:sldId id="285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D5D0-ACBB-40D2-81C0-7C4422F96AA3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708F-9739-45DD-BCCE-772F3FE5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7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6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8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7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C098-CF55-44A3-AB92-A49473F9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D041E-8D38-41C6-805E-6D8B483D9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710E-A32F-46F2-A12D-6CAA762A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570ED-DCEB-44D0-B8EF-D15A9C50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D162-2A8F-4A99-BBEB-3A6BE460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A2B0-275F-4E96-9E44-B4B6F5C7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82DE-5C04-444B-AC59-7576AC48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4EBB-76D2-4A47-9556-FF29D970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D8B4F-FAC0-4981-9995-256BB08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AE25-97DC-47B2-B789-95DF147E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8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98C0-DD53-41F9-A63B-05609B3F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E94E-199E-4517-B834-BE5936C3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5852F-F4CA-4D4F-9F45-3F6DFF11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5EAF-9F25-4190-B326-8A5E1C63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3FEA-4DD2-4579-8DF5-7168304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10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41D4-0582-4CDF-8883-D6E44E6A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CA5C-2AD4-466A-B0AB-5266BE039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EC37-1FDF-4A45-8AB4-6D26531DE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B402-2638-4E93-AECE-54F64950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78DD8-7D66-42CF-90E2-FA6FF498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DC6EC-629C-4BFE-B71E-6D5BDFBE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5A7C-01D2-4984-8AC5-F3C9437D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7DF4B-FC8D-44D0-9946-D04CED78B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D4E91-BB17-4F30-83E2-4ABB721E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5E4B2-5EDF-4E73-8D7A-82913806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33A1B-F4ED-44C4-9644-70AD5B6B3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30A1D-AA92-41D8-AA23-413A0CB7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D79CF-B868-422F-B0A9-C81FDEA3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03D5C-D118-4928-8209-73EEB26A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4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BD0A-E96F-439D-BB66-14A801B8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08C65-A857-4013-BFA9-AD8DA7CE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DCA06-3A4B-4775-97B1-43AFD3FB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64C41-8907-47A2-9FB0-FB3ABA42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77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6BBF-1DDA-436F-8493-CAB7F1BF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887DC-1DA4-40EA-8DF7-4DB31F5E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D147F-2E94-4977-A6BD-4A10BDD9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B282-64E6-4187-9795-77C3074D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EE4CA-DA22-4E7F-A347-0587D16E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8336D-5480-4050-9186-1D1826BC5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DE159-0565-4B4B-89D7-81CB58C7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AAFDC-1D58-4F8E-9B46-06EA523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76ECF-60D4-4A4B-B3A2-F52532E1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37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1AC9-C141-4B20-8C89-7EECA1FA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870D6-C9E2-4D11-AB6E-F65F1F2E6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9E5EC-4946-4192-A45D-3A818EB4E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339D7-FFC3-4E81-96D5-BE63D80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51A6B-FC00-48AD-A381-D1858478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5C433-CBE2-4A08-A325-88FD5F0F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DB5D-B15A-4694-81A2-E240C83E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7A8F1-9868-4910-97B4-778B9F4DA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5111-8BB9-460A-81BD-F32A507D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8292-2639-4D64-891E-5AD7B0C7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DBA40-51F7-42E0-BB48-5AC07945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1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3F754-4C7B-4C79-B0C7-B358D5220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FC0CD-98F7-4346-A04A-16FFC9AD3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CC18-C7B6-4687-AB6E-F3BE500C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D86A9-B2E5-4AD1-A98B-9867B214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4868-B26A-4E95-B24C-1C3D1383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2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DCDE-513F-44CA-9027-40BAE2F6EBF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1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C52FC-57DD-4E40-844A-5DFBC35AA9A5}"/>
              </a:ext>
            </a:extLst>
          </p:cNvPr>
          <p:cNvSpPr txBox="1"/>
          <p:nvPr userDrawn="1"/>
        </p:nvSpPr>
        <p:spPr>
          <a:xfrm>
            <a:off x="11518931" y="6477350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  <a:latin typeface="UVN Hai Long" panose="020D08000301080706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7594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23BA9-EBD9-4037-9CCE-6550CEB0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C4EEE-149A-42D1-AC3B-168B120A8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2DB5-C1D8-47D3-A6DD-E738798C7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86B9-9D9E-46C1-84FD-E6DF37240984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5AD1B-871D-4E72-81E0-CDC6D5285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A720-067E-4C7D-8DF9-56D5FB63B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4" y="975233"/>
            <a:ext cx="9527177" cy="24134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867" y1="64574" x2="41867" y2="64574"/>
                        <a14:foregroundMark x1="60800" y1="64574" x2="60800" y2="64574"/>
                        <a14:foregroundMark x1="28267" y1="82960" x2="28267" y2="82960"/>
                        <a14:foregroundMark x1="13067" y1="86323" x2="13067" y2="86323"/>
                        <a14:foregroundMark x1="79467" y1="90583" x2="79467" y2="90583"/>
                        <a14:foregroundMark x1="64800" y1="92152" x2="64800" y2="92152"/>
                        <a14:foregroundMark x1="18667" y1="78251" x2="18667" y2="7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01" y="2308799"/>
            <a:ext cx="3235561" cy="3848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9945" y="1531950"/>
            <a:ext cx="37224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</a:t>
            </a:r>
          </a:p>
        </p:txBody>
      </p:sp>
    </p:spTree>
    <p:extLst>
      <p:ext uri="{BB962C8B-B14F-4D97-AF65-F5344CB8AC3E}">
        <p14:creationId xmlns:p14="http://schemas.microsoft.com/office/powerpoint/2010/main" val="4340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45" y="0"/>
            <a:ext cx="9812643" cy="68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09" y="551330"/>
            <a:ext cx="10731937" cy="5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56" y="346842"/>
            <a:ext cx="11873752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8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1</a:t>
            </a:r>
            <a:r>
              <a:rPr lang="en-US" sz="28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vùng quê được tả trong bài văn là gì ?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 Thê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Hòn Đất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Không có tên</a:t>
            </a:r>
          </a:p>
          <a:p>
            <a:pPr indent="457200">
              <a:lnSpc>
                <a:spcPct val="150000"/>
              </a:lnSpc>
            </a:pPr>
            <a:r>
              <a:rPr lang="vi-VN" sz="28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8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chị Sứ là :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Thành phố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Vùng núi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Vùng biển</a:t>
            </a:r>
          </a:p>
          <a:p>
            <a:pPr indent="457200">
              <a:lnSpc>
                <a:spcPct val="150000"/>
              </a:lnSpc>
            </a:pPr>
            <a:r>
              <a:rPr lang="vi-VN" sz="28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8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nào giúp em trả lời đúng câu hỏi 2 ?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Các mái nhà chen chúc</a:t>
            </a:r>
          </a:p>
          <a:p>
            <a:pPr indent="457200"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Núi Ba Thê vòi vọi xanh lam</a:t>
            </a:r>
          </a:p>
          <a:p>
            <a:pPr indent="457200"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Sóng biển, cửa biển, xóm lưới, làng biển, lưới</a:t>
            </a:r>
          </a:p>
          <a:p>
            <a:pPr indent="457200"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Hiện trắng những cánh cò</a:t>
            </a:r>
          </a:p>
        </p:txBody>
      </p:sp>
      <p:sp>
        <p:nvSpPr>
          <p:cNvPr id="3" name="Oval 2"/>
          <p:cNvSpPr/>
          <p:nvPr/>
        </p:nvSpPr>
        <p:spPr>
          <a:xfrm>
            <a:off x="4382810" y="1119352"/>
            <a:ext cx="567559" cy="536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07210" y="2422635"/>
            <a:ext cx="567559" cy="536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40672" y="4992414"/>
            <a:ext cx="567559" cy="536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92" y="78830"/>
            <a:ext cx="11873752" cy="67710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>
                <a:solidFill>
                  <a:srgbClr val="2888E1"/>
                </a:solidFill>
                <a:latin typeface="+mj-lt"/>
              </a:rPr>
              <a:t>Câu 4</a:t>
            </a:r>
            <a:r>
              <a:rPr lang="en-US" sz="2800" b="1">
                <a:solidFill>
                  <a:srgbClr val="2888E1"/>
                </a:solidFill>
                <a:latin typeface="+mj-lt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Những từ ngữ nào cho thấy núi Ba Thê là một ngọn núi cao ?</a:t>
            </a:r>
            <a:endParaRPr lang="vi-VN" sz="28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a) Xanh lam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                         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b) Vòi vọi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          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c) Hiện trắng những cánh cò</a:t>
            </a:r>
          </a:p>
          <a:p>
            <a:pPr>
              <a:lnSpc>
                <a:spcPct val="150000"/>
              </a:lnSpc>
            </a:pPr>
            <a:r>
              <a:rPr lang="vi-VN" sz="2800" b="1">
                <a:solidFill>
                  <a:srgbClr val="2888E1"/>
                </a:solidFill>
                <a:latin typeface="+mj-lt"/>
              </a:rPr>
              <a:t>Câu 5</a:t>
            </a:r>
            <a:r>
              <a:rPr lang="en-US" sz="2800" b="1">
                <a:solidFill>
                  <a:srgbClr val="2888E1"/>
                </a:solidFill>
                <a:latin typeface="+mj-lt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Tiếng </a:t>
            </a:r>
            <a:r>
              <a:rPr lang="vi-VN" sz="2800" b="1" i="1">
                <a:solidFill>
                  <a:srgbClr val="000000"/>
                </a:solidFill>
                <a:latin typeface="+mj-lt"/>
              </a:rPr>
              <a:t>yêu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 gồm những bộ phận cấu tạo nào ?</a:t>
            </a:r>
            <a:endParaRPr lang="vi-VN" sz="28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0000"/>
                </a:solidFill>
                <a:latin typeface="+mj-lt"/>
              </a:rPr>
              <a:t>a) Chỉ có vần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              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b) Chỉ có vần và thanh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		  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c) Chỉ có âm đầu và vần</a:t>
            </a:r>
          </a:p>
          <a:p>
            <a:r>
              <a:rPr lang="vi-VN" sz="2800" b="1">
                <a:solidFill>
                  <a:srgbClr val="2888E1"/>
                </a:solidFill>
                <a:latin typeface="+mj-lt"/>
              </a:rPr>
              <a:t>Câu 6</a:t>
            </a:r>
            <a:r>
              <a:rPr lang="en-US" sz="2800" b="1">
                <a:solidFill>
                  <a:srgbClr val="2888E1"/>
                </a:solidFill>
                <a:latin typeface="+mj-lt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Bài văn trên có 8 từ láy. Theo em, tập hợp nào dưới đây thống kê đủ 8 từ láy đó ?</a:t>
            </a:r>
            <a:endParaRPr lang="vi-VN" sz="28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0000"/>
                </a:solidFill>
                <a:latin typeface="+mj-lt"/>
              </a:rPr>
              <a:t>a) Oa oa, da dẻ, vòi vọi, nghiêng nghiêng, chen chúc, phất phơ, trùi trũi, tròn trịa.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0000"/>
                </a:solidFill>
                <a:latin typeface="+mj-lt"/>
              </a:rPr>
              <a:t>b) Vòi vọi, nghiêng nghiêng, phất phơ, vàng óng, sáng lóa, trùi trũi, tròn trịa, xanh lam.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000000"/>
                </a:solidFill>
                <a:latin typeface="+mj-lt"/>
              </a:rPr>
              <a:t>c) Oa oa, da dẻ, vòi vọi, chen chúc, phất phơ, trùi trũi, tròn trịa, nhà sàn.</a:t>
            </a:r>
            <a:br>
              <a:rPr lang="vi-VN" sz="2800">
                <a:solidFill>
                  <a:srgbClr val="000000"/>
                </a:solidFill>
                <a:latin typeface="+mj-lt"/>
              </a:rPr>
            </a:br>
            <a:endParaRPr lang="en-US" sz="280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40161" y="893380"/>
            <a:ext cx="567559" cy="536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79527" y="2149366"/>
            <a:ext cx="567559" cy="536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3662855"/>
            <a:ext cx="567559" cy="536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306207" y="4713890"/>
            <a:ext cx="1056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51380" y="4713890"/>
            <a:ext cx="1056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3779" y="5339256"/>
            <a:ext cx="1056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36469" y="6017173"/>
            <a:ext cx="1056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825" y="128690"/>
            <a:ext cx="12034345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>
                <a:solidFill>
                  <a:srgbClr val="2888E1"/>
                </a:solidFill>
                <a:latin typeface="+mj-lt"/>
              </a:rPr>
              <a:t>Câu 7</a:t>
            </a:r>
            <a:r>
              <a:rPr lang="en-US" sz="2800" b="1">
                <a:solidFill>
                  <a:srgbClr val="2888E1"/>
                </a:solidFill>
                <a:latin typeface="+mj-lt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Nghĩa của chữ tiên trong đầu tiên khác nghĩa với chữ tiên nào dưới đây ?</a:t>
            </a:r>
            <a:endParaRPr lang="vi-VN" sz="28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a) Tiên tiến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b) Trước tiên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c) Thần tiên</a:t>
            </a:r>
          </a:p>
          <a:p>
            <a:pPr>
              <a:lnSpc>
                <a:spcPct val="150000"/>
              </a:lnSpc>
            </a:pPr>
            <a:r>
              <a:rPr lang="vi-VN" sz="2800" b="1">
                <a:solidFill>
                  <a:srgbClr val="2888E1"/>
                </a:solidFill>
                <a:latin typeface="+mj-lt"/>
              </a:rPr>
              <a:t>Câu 8</a:t>
            </a:r>
            <a:r>
              <a:rPr lang="en-US" sz="2800" b="1">
                <a:solidFill>
                  <a:srgbClr val="2888E1"/>
                </a:solidFill>
                <a:latin typeface="+mj-lt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+mj-lt"/>
              </a:rPr>
              <a:t>Bài văn trên có mấy danh từ riêng ?</a:t>
            </a:r>
            <a:endParaRPr lang="vi-VN" sz="28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</a:rPr>
              <a:t> 	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a) Một từ. Đó là từ 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…………………………………………………………………</a:t>
            </a:r>
            <a:endParaRPr lang="vi-VN" sz="28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b) Hai từ. Đó là những từ 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………………………………………………………..</a:t>
            </a:r>
            <a:endParaRPr lang="vi-VN" sz="28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c) Ba từ. Đó là những từ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……………………………………………………………………..</a:t>
            </a:r>
            <a:endParaRPr lang="vi-VN" sz="200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80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7100" y="2870483"/>
            <a:ext cx="567559" cy="536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7099" y="5391808"/>
            <a:ext cx="567559" cy="567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53451" y="5350668"/>
            <a:ext cx="424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Sứ, Hòn Đất, Ba Thê</a:t>
            </a:r>
          </a:p>
        </p:txBody>
      </p:sp>
    </p:spTree>
    <p:extLst>
      <p:ext uri="{BB962C8B-B14F-4D97-AF65-F5344CB8AC3E}">
        <p14:creationId xmlns:p14="http://schemas.microsoft.com/office/powerpoint/2010/main" val="12206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F6D3DE-405C-4B08-9CD3-75672218D2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8"/>
          <a:stretch/>
        </p:blipFill>
        <p:spPr>
          <a:xfrm>
            <a:off x="9339488" y="2667864"/>
            <a:ext cx="2239102" cy="3048000"/>
          </a:xfrm>
          <a:prstGeom prst="rect">
            <a:avLst/>
          </a:prstGeom>
        </p:spPr>
      </p:pic>
      <p:pic>
        <p:nvPicPr>
          <p:cNvPr id="5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70" y="2629091"/>
            <a:ext cx="4560828" cy="4904115"/>
          </a:xfrm>
          <a:prstGeom prst="rect">
            <a:avLst/>
          </a:prstGeom>
        </p:spPr>
      </p:pic>
      <p:pic>
        <p:nvPicPr>
          <p:cNvPr id="6" name="PA_图片 10">
            <a:extLst>
              <a:ext uri="{FF2B5EF4-FFF2-40B4-BE49-F238E27FC236}">
                <a16:creationId xmlns:a16="http://schemas.microsoft.com/office/drawing/2014/main" id="{FF65E65F-31EB-4D24-98AC-69DC68A0C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97" y="1854522"/>
            <a:ext cx="2337342" cy="2337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A97CED-98B0-4355-AEA4-3396701F28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36" y="101433"/>
            <a:ext cx="6845822" cy="6041148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35579A51-0A2C-4482-A39C-675ECA46F6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60817" y="2881546"/>
            <a:ext cx="5441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dò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0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325 0.85232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D27F7-7982-4298-86EE-7A6F687D719F}"/>
              </a:ext>
            </a:extLst>
          </p:cNvPr>
          <p:cNvSpPr txBox="1"/>
          <p:nvPr/>
        </p:nvSpPr>
        <p:spPr>
          <a:xfrm>
            <a:off x="2604638" y="2548337"/>
            <a:ext cx="7469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tốt!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2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57150">
          <a:solidFill>
            <a:srgbClr val="FFFF00"/>
          </a:solidFill>
          <a:miter lim="800000"/>
          <a:headEnd/>
          <a:tailEnd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none" rtlCol="0">
        <a:spAutoFit/>
      </a:bodyPr>
      <a:lstStyle>
        <a:defPPr algn="ctr" eaLnBrk="1" hangingPunct="1">
          <a:spcBef>
            <a:spcPct val="50000"/>
          </a:spcBef>
          <a:defRPr sz="2800" b="1" dirty="0" err="1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73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Times New Roman</vt:lpstr>
      <vt:lpstr>UVN Hai Long</vt:lpstr>
      <vt:lpstr>1_Office Theme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</cp:lastModifiedBy>
  <cp:revision>30</cp:revision>
  <dcterms:created xsi:type="dcterms:W3CDTF">2021-10-27T04:54:35Z</dcterms:created>
  <dcterms:modified xsi:type="dcterms:W3CDTF">2022-11-13T14:29:45Z</dcterms:modified>
</cp:coreProperties>
</file>