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53"/>
  </p:notesMasterIdLst>
  <p:sldIdLst>
    <p:sldId id="453" r:id="rId2"/>
    <p:sldId id="372" r:id="rId3"/>
    <p:sldId id="452" r:id="rId4"/>
    <p:sldId id="454" r:id="rId5"/>
    <p:sldId id="512" r:id="rId6"/>
    <p:sldId id="513" r:id="rId7"/>
    <p:sldId id="514" r:id="rId8"/>
    <p:sldId id="515" r:id="rId9"/>
    <p:sldId id="516" r:id="rId10"/>
    <p:sldId id="517" r:id="rId11"/>
    <p:sldId id="518" r:id="rId12"/>
    <p:sldId id="349" r:id="rId13"/>
    <p:sldId id="377" r:id="rId14"/>
    <p:sldId id="379" r:id="rId15"/>
    <p:sldId id="383" r:id="rId16"/>
    <p:sldId id="381" r:id="rId17"/>
    <p:sldId id="455" r:id="rId18"/>
    <p:sldId id="387" r:id="rId19"/>
    <p:sldId id="406" r:id="rId20"/>
    <p:sldId id="441" r:id="rId21"/>
    <p:sldId id="457" r:id="rId22"/>
    <p:sldId id="459" r:id="rId23"/>
    <p:sldId id="461" r:id="rId24"/>
    <p:sldId id="405" r:id="rId25"/>
    <p:sldId id="444" r:id="rId26"/>
    <p:sldId id="464" r:id="rId27"/>
    <p:sldId id="356" r:id="rId28"/>
    <p:sldId id="494" r:id="rId29"/>
    <p:sldId id="495" r:id="rId30"/>
    <p:sldId id="493" r:id="rId31"/>
    <p:sldId id="496" r:id="rId32"/>
    <p:sldId id="497" r:id="rId33"/>
    <p:sldId id="498" r:id="rId34"/>
    <p:sldId id="508" r:id="rId35"/>
    <p:sldId id="499" r:id="rId36"/>
    <p:sldId id="500" r:id="rId37"/>
    <p:sldId id="501" r:id="rId38"/>
    <p:sldId id="502" r:id="rId39"/>
    <p:sldId id="503" r:id="rId40"/>
    <p:sldId id="504" r:id="rId41"/>
    <p:sldId id="505" r:id="rId42"/>
    <p:sldId id="506" r:id="rId43"/>
    <p:sldId id="509" r:id="rId44"/>
    <p:sldId id="511" r:id="rId45"/>
    <p:sldId id="510" r:id="rId46"/>
    <p:sldId id="446" r:id="rId47"/>
    <p:sldId id="447" r:id="rId48"/>
    <p:sldId id="438" r:id="rId49"/>
    <p:sldId id="448" r:id="rId50"/>
    <p:sldId id="449" r:id="rId51"/>
    <p:sldId id="338"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FFFFCC"/>
    <a:srgbClr val="FF0000"/>
    <a:srgbClr val="99FF99"/>
    <a:srgbClr val="FFFF00"/>
    <a:srgbClr val="CCCCFF"/>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4" autoAdjust="0"/>
  </p:normalViewPr>
  <p:slideViewPr>
    <p:cSldViewPr>
      <p:cViewPr varScale="1">
        <p:scale>
          <a:sx n="79" d="100"/>
          <a:sy n="79" d="100"/>
        </p:scale>
        <p:origin x="159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33BF13F-D128-4AE6-8532-3941DB6392C3}" type="datetimeFigureOut">
              <a:rPr lang="en-US"/>
              <a:pPr>
                <a:defRPr/>
              </a:pPr>
              <a:t>13/11/2022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DE436BF-B2E9-4B0F-956B-C94A727E05F4}" type="slidenum">
              <a:rPr lang="en-US"/>
              <a:pPr>
                <a:defRPr/>
              </a:pPr>
              <a:t>‹#›</a:t>
            </a:fld>
            <a:endParaRPr lang="en-US"/>
          </a:p>
        </p:txBody>
      </p:sp>
    </p:spTree>
    <p:extLst>
      <p:ext uri="{BB962C8B-B14F-4D97-AF65-F5344CB8AC3E}">
        <p14:creationId xmlns:p14="http://schemas.microsoft.com/office/powerpoint/2010/main" val="946081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E2D450-7C39-43E3-95BD-DA03D98B420D}" type="slidenum">
              <a:rPr lang="en-US"/>
              <a:pPr/>
              <a:t>28</a:t>
            </a:fld>
            <a:endParaRPr lang="en-US"/>
          </a:p>
        </p:txBody>
      </p:sp>
    </p:spTree>
    <p:extLst>
      <p:ext uri="{BB962C8B-B14F-4D97-AF65-F5344CB8AC3E}">
        <p14:creationId xmlns:p14="http://schemas.microsoft.com/office/powerpoint/2010/main" val="399172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F8887AE-2643-4FFE-82A7-60A18DF03422}" type="datetimeFigureOut">
              <a:rPr lang="en-US"/>
              <a:pPr/>
              <a:t>13/11/2022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EDF690-4A65-4F0B-9B32-918606609489}" type="slidenum">
              <a:rPr lang="en-US"/>
              <a:pPr/>
              <a:t>‹#›</a:t>
            </a:fld>
            <a:endParaRPr lang="en-US"/>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4BE6243-E6BB-42C7-9F6A-4CC6238F268A}" type="datetimeFigureOut">
              <a:rPr lang="en-US"/>
              <a:pPr/>
              <a:t>13/11/2022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D8A5CB-FD45-4E05-8A25-EA9AC503E3E4}" type="slidenum">
              <a:rPr lang="en-US"/>
              <a:pPr/>
              <a:t>‹#›</a:t>
            </a:fld>
            <a:endParaRPr lang="en-US"/>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A6E910D-82C8-4CFF-B087-6C597033BD34}" type="datetimeFigureOut">
              <a:rPr lang="en-US"/>
              <a:pPr/>
              <a:t>13/11/2022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4F9236-0789-4B9D-B7E9-8B563C797183}" type="slidenum">
              <a:rPr lang="en-US"/>
              <a:pPr/>
              <a:t>‹#›</a:t>
            </a:fld>
            <a:endParaRPr lang="en-US"/>
          </a:p>
        </p:txBody>
      </p:sp>
    </p:spTree>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6B184F-5E8A-4603-91F1-4FFF6BC494B3}" type="slidenum">
              <a:rPr lang="en-US"/>
              <a:pPr>
                <a:defRPr/>
              </a:pPr>
              <a:t>‹#›</a:t>
            </a:fld>
            <a:endParaRPr lang="en-US"/>
          </a:p>
        </p:txBody>
      </p:sp>
    </p:spTree>
    <p:extLst>
      <p:ext uri="{BB962C8B-B14F-4D97-AF65-F5344CB8AC3E}">
        <p14:creationId xmlns:p14="http://schemas.microsoft.com/office/powerpoint/2010/main" val="3197760031"/>
      </p:ext>
    </p:extLst>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BA1FE95-0E3F-4D6D-9635-2CA532A9D8D1}" type="datetimeFigureOut">
              <a:rPr lang="en-US"/>
              <a:pPr/>
              <a:t>13/11/2022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45FFBA-8B63-4975-BE2C-7BB375B04A53}" type="slidenum">
              <a:rPr lang="en-US"/>
              <a:pPr/>
              <a:t>‹#›</a:t>
            </a:fld>
            <a:endParaRPr lang="en-US"/>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3E0173E-E663-43B1-BC55-E7B54482BE77}" type="datetimeFigureOut">
              <a:rPr lang="en-US"/>
              <a:pPr/>
              <a:t>13/11/2022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DA3960-08F7-462F-9887-A8681BAD334F}" type="slidenum">
              <a:rPr lang="en-US"/>
              <a:pPr/>
              <a:t>‹#›</a:t>
            </a:fld>
            <a:endParaRPr lang="en-US"/>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38F7F2D6-7864-4C40-9688-1E65271272F7}" type="datetimeFigureOut">
              <a:rPr lang="en-US"/>
              <a:pPr/>
              <a:t>13/11/2022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8F30B5-A098-4588-B296-C11BC1B2331A}" type="slidenum">
              <a:rPr lang="en-US"/>
              <a:pPr/>
              <a:t>‹#›</a:t>
            </a:fld>
            <a:endParaRPr lang="en-US"/>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B5B62DDF-68EA-4C29-BCD2-4F26299D9D86}" type="datetimeFigureOut">
              <a:rPr lang="en-US"/>
              <a:pPr/>
              <a:t>13/11/2022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5CBBF57-F11A-4E94-98CA-C8E40C363CB0}" type="slidenum">
              <a:rPr lang="en-US"/>
              <a:pPr/>
              <a:t>‹#›</a:t>
            </a:fld>
            <a:endParaRPr lang="en-US"/>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7D020E4D-AA3E-4FF7-8B24-FD1D6D63F72E}" type="datetimeFigureOut">
              <a:rPr lang="en-US"/>
              <a:pPr/>
              <a:t>13/11/2022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4BDD6E0-2EFB-4053-8654-B190152CF065}" type="slidenum">
              <a:rPr lang="en-US"/>
              <a:pPr/>
              <a:t>‹#›</a:t>
            </a:fld>
            <a:endParaRPr lang="en-US"/>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C120767-21CC-4300-BACC-2716564A4E7A}" type="datetimeFigureOut">
              <a:rPr lang="en-US"/>
              <a:pPr/>
              <a:t>13/11/2022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447D0B-25C7-48B7-B128-212D95F709D5}" type="slidenum">
              <a:rPr lang="en-US"/>
              <a:pPr/>
              <a:t>‹#›</a:t>
            </a:fld>
            <a:endParaRPr lang="en-US"/>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179E10E-34B5-46C3-BA22-C1E8A1C5634B}" type="datetimeFigureOut">
              <a:rPr lang="en-US"/>
              <a:pPr/>
              <a:t>13/11/2022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11CA5E-AEC1-4D6B-9FB9-81542E6BC970}" type="slidenum">
              <a:rPr lang="en-US"/>
              <a:pPr/>
              <a:t>‹#›</a:t>
            </a:fld>
            <a:endParaRPr lang="en-US"/>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0748730-B799-4667-81B4-2A71BF30E999}" type="datetimeFigureOut">
              <a:rPr lang="en-US"/>
              <a:pPr/>
              <a:t>13/11/2022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E999F9-5C03-4C52-8504-BA11824059C2}" type="slidenum">
              <a:rPr lang="en-US"/>
              <a:pPr/>
              <a:t>‹#›</a:t>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fld id="{2FEFF07C-E397-4468-AF4A-12FC42E2BC5F}" type="datetimeFigureOut">
              <a:rPr lang="en-US"/>
              <a:pPr/>
              <a:t>13/11/2022</a:t>
            </a:fld>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mn-cs"/>
              </a:defRPr>
            </a:lvl1pPr>
          </a:lstStyle>
          <a:p>
            <a:fld id="{00C61406-9142-451D-9C08-9BB6BE6F534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transition>
    <p:randomBar dir="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g"/><Relationship Id="rId7"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10.jpe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GIAO%20AN%20HOI%20GIANG%20HUYEN%20NH%2009-10/Bai%20tap%20SHC/Package%20-%20Lesson/Lesson.exe" TargetMode="Externa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video" Target="3%20-%20B.wmv" TargetMode="External"/><Relationship Id="rId7" Type="http://schemas.openxmlformats.org/officeDocument/2006/relationships/image" Target="../media/image43.png"/><Relationship Id="rId2" Type="http://schemas.openxmlformats.org/officeDocument/2006/relationships/video" Target="2%20-%20B.wmv" TargetMode="External"/><Relationship Id="rId1" Type="http://schemas.openxmlformats.org/officeDocument/2006/relationships/video" Target="1-%20B.wmv" TargetMode="External"/><Relationship Id="rId6" Type="http://schemas.openxmlformats.org/officeDocument/2006/relationships/image" Target="../media/image42.jpeg"/><Relationship Id="rId5" Type="http://schemas.openxmlformats.org/officeDocument/2006/relationships/image" Target="../media/image2.jpg"/><Relationship Id="rId4" Type="http://schemas.openxmlformats.org/officeDocument/2006/relationships/slideLayout" Target="../slideLayouts/slideLayout7.xml"/><Relationship Id="rId9" Type="http://schemas.openxmlformats.org/officeDocument/2006/relationships/image" Target="../media/image45.jpe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2050" name="Picture 4" descr="Theme2375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2069" name="WordArt 24"/>
          <p:cNvSpPr>
            <a:spLocks noChangeArrowheads="1" noChangeShapeType="1" noTextEdit="1"/>
          </p:cNvSpPr>
          <p:nvPr/>
        </p:nvSpPr>
        <p:spPr bwMode="auto">
          <a:xfrm>
            <a:off x="755576" y="1340768"/>
            <a:ext cx="7920879" cy="3024336"/>
          </a:xfrm>
          <a:prstGeom prst="rect">
            <a:avLst/>
          </a:prstGeom>
        </p:spPr>
        <p:txBody>
          <a:bodyPr wrap="none" fromWordArt="1">
            <a:prstTxWarp prst="textPlain">
              <a:avLst>
                <a:gd name="adj" fmla="val 49795"/>
              </a:avLst>
            </a:prstTxWarp>
          </a:bodyPr>
          <a:lstStyle/>
          <a:p>
            <a:pPr algn="ctr"/>
            <a:r>
              <a:rPr lang="en-US" sz="2800" b="1">
                <a:latin typeface="Times New Roman" pitchFamily="18" charset="0"/>
              </a:rPr>
              <a:t>Khoa học </a:t>
            </a:r>
            <a:endParaRPr lang="en-US" sz="2800" b="1" dirty="0">
              <a:latin typeface="Times New Roman" pitchFamily="18" charset="0"/>
            </a:endParaRPr>
          </a:p>
          <a:p>
            <a:pPr algn="ctr"/>
            <a:r>
              <a:rPr lang="en-US" sz="3600" b="1" kern="10" dirty="0">
                <a:ln w="19050">
                  <a:solidFill>
                    <a:srgbClr val="FF6600"/>
                  </a:solidFill>
                  <a:round/>
                  <a:headEnd/>
                  <a:tailEnd/>
                </a:ln>
                <a:solidFill>
                  <a:srgbClr val="FFFF00"/>
                </a:solidFill>
                <a:effectLst>
                  <a:outerShdw dist="35921" dir="2700000" algn="ctr" rotWithShape="0">
                    <a:srgbClr val="990000"/>
                  </a:outerShdw>
                </a:effectLst>
                <a:latin typeface="Times New Roman"/>
                <a:cs typeface="Times New Roman"/>
              </a:rPr>
              <a:t>NƯỚC CÓ NHỮNG TÍNH CHẤT GÌ</a:t>
            </a:r>
            <a:r>
              <a:rPr lang="en-US" sz="3600" b="1" kern="10">
                <a:ln w="19050">
                  <a:solidFill>
                    <a:srgbClr val="FF6600"/>
                  </a:solidFill>
                  <a:round/>
                  <a:headEnd/>
                  <a:tailEnd/>
                </a:ln>
                <a:solidFill>
                  <a:srgbClr val="FFFF00"/>
                </a:solidFill>
                <a:effectLst>
                  <a:outerShdw dist="35921" dir="2700000" algn="ctr" rotWithShape="0">
                    <a:srgbClr val="990000"/>
                  </a:outerShdw>
                </a:effectLst>
                <a:latin typeface="Times New Roman"/>
                <a:cs typeface="Times New Roman"/>
              </a:rPr>
              <a:t>? </a:t>
            </a:r>
          </a:p>
          <a:p>
            <a:pPr algn="ctr"/>
            <a:r>
              <a:rPr lang="en-US" sz="3600" b="1" kern="10">
                <a:ln w="19050">
                  <a:solidFill>
                    <a:srgbClr val="FF6600"/>
                  </a:solidFill>
                  <a:round/>
                  <a:headEnd/>
                  <a:tailEnd/>
                </a:ln>
                <a:solidFill>
                  <a:srgbClr val="FF0000"/>
                </a:solidFill>
                <a:effectLst>
                  <a:outerShdw dist="35921" dir="2700000" algn="ctr" rotWithShape="0">
                    <a:srgbClr val="990000"/>
                  </a:outerShdw>
                </a:effectLst>
                <a:latin typeface="Times New Roman"/>
                <a:cs typeface="Times New Roman"/>
              </a:rPr>
              <a:t>BA </a:t>
            </a:r>
            <a:r>
              <a:rPr lang="en-US" sz="3600" b="1" kern="10" dirty="0">
                <a:ln w="19050">
                  <a:solidFill>
                    <a:srgbClr val="FF6600"/>
                  </a:solidFill>
                  <a:round/>
                  <a:headEnd/>
                  <a:tailEnd/>
                </a:ln>
                <a:solidFill>
                  <a:srgbClr val="FF0000"/>
                </a:solidFill>
                <a:effectLst>
                  <a:outerShdw dist="35921" dir="2700000" algn="ctr" rotWithShape="0">
                    <a:srgbClr val="990000"/>
                  </a:outerShdw>
                </a:effectLst>
                <a:latin typeface="Times New Roman"/>
                <a:cs typeface="Times New Roman"/>
              </a:rPr>
              <a:t>THỂ CỦA NƯỚC</a:t>
            </a:r>
          </a:p>
        </p:txBody>
      </p:sp>
    </p:spTree>
    <p:extLst>
      <p:ext uri="{BB962C8B-B14F-4D97-AF65-F5344CB8AC3E}">
        <p14:creationId xmlns:p14="http://schemas.microsoft.com/office/powerpoint/2010/main" val="1869107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69"/>
                                        </p:tgtEl>
                                        <p:attrNameLst>
                                          <p:attrName>style.visibility</p:attrName>
                                        </p:attrNameLst>
                                      </p:cBhvr>
                                      <p:to>
                                        <p:strVal val="visible"/>
                                      </p:to>
                                    </p:set>
                                    <p:animEffect transition="in" filter="barn(inVertical)">
                                      <p:cBhvr>
                                        <p:cTn id="7" dur="500"/>
                                        <p:tgtEl>
                                          <p:spTgt spid="2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509412"/>
      </p:ext>
    </p:extLst>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5856" y="930450"/>
            <a:ext cx="5256584" cy="584775"/>
          </a:xfrm>
          <a:prstGeom prst="rect">
            <a:avLst/>
          </a:prstGeom>
          <a:noFill/>
        </p:spPr>
        <p:txBody>
          <a:bodyPr wrap="square" rtlCol="0">
            <a:spAutoFit/>
          </a:bodyPr>
          <a:lstStyle/>
          <a:p>
            <a:r>
              <a:rPr lang="en-US" sz="3200">
                <a:solidFill>
                  <a:srgbClr val="0000FF"/>
                </a:solidFill>
                <a:latin typeface="Times New Roman" panose="02020603050405020304" pitchFamily="18" charset="0"/>
                <a:cs typeface="Times New Roman" panose="02020603050405020304" pitchFamily="18" charset="0"/>
              </a:rPr>
              <a:t>Nước có ở ao, hồ, sông, suối…</a:t>
            </a:r>
          </a:p>
        </p:txBody>
      </p:sp>
      <p:sp>
        <p:nvSpPr>
          <p:cNvPr id="4" name="TextBox 3"/>
          <p:cNvSpPr txBox="1"/>
          <p:nvPr/>
        </p:nvSpPr>
        <p:spPr>
          <a:xfrm>
            <a:off x="3275856" y="2320019"/>
            <a:ext cx="5112568" cy="584775"/>
          </a:xfrm>
          <a:prstGeom prst="rect">
            <a:avLst/>
          </a:prstGeom>
          <a:noFill/>
        </p:spPr>
        <p:txBody>
          <a:bodyPr wrap="square" rtlCol="0">
            <a:spAutoFit/>
          </a:bodyPr>
          <a:lstStyle/>
          <a:p>
            <a:r>
              <a:rPr lang="en-US" sz="3200">
                <a:solidFill>
                  <a:srgbClr val="0000FF"/>
                </a:solidFill>
                <a:latin typeface="Times New Roman" panose="02020603050405020304" pitchFamily="18" charset="0"/>
                <a:cs typeface="Times New Roman" panose="02020603050405020304" pitchFamily="18" charset="0"/>
              </a:rPr>
              <a:t>Nước có ở biển</a:t>
            </a:r>
          </a:p>
        </p:txBody>
      </p:sp>
      <p:sp>
        <p:nvSpPr>
          <p:cNvPr id="5" name="TextBox 4"/>
          <p:cNvSpPr txBox="1"/>
          <p:nvPr/>
        </p:nvSpPr>
        <p:spPr>
          <a:xfrm>
            <a:off x="3304492" y="3709588"/>
            <a:ext cx="5463063" cy="1077218"/>
          </a:xfrm>
          <a:prstGeom prst="rect">
            <a:avLst/>
          </a:prstGeom>
          <a:noFill/>
        </p:spPr>
        <p:txBody>
          <a:bodyPr wrap="square" rtlCol="0">
            <a:spAutoFit/>
          </a:bodyPr>
          <a:lstStyle/>
          <a:p>
            <a:r>
              <a:rPr lang="en-US" sz="3200">
                <a:solidFill>
                  <a:srgbClr val="0000FF"/>
                </a:solidFill>
                <a:latin typeface="Times New Roman" panose="02020603050405020304" pitchFamily="18" charset="0"/>
                <a:cs typeface="Times New Roman" panose="02020603050405020304" pitchFamily="18" charset="0"/>
              </a:rPr>
              <a:t>Nước có ở mọi chỗ trũng trên bề mặt trái đất…</a:t>
            </a:r>
          </a:p>
        </p:txBody>
      </p:sp>
      <p:sp>
        <p:nvSpPr>
          <p:cNvPr id="6" name="Oval 5"/>
          <p:cNvSpPr/>
          <p:nvPr/>
        </p:nvSpPr>
        <p:spPr>
          <a:xfrm>
            <a:off x="14699" y="1988840"/>
            <a:ext cx="2376264" cy="2452468"/>
          </a:xfrm>
          <a:prstGeom prst="ellipse">
            <a:avLst/>
          </a:prstGeom>
          <a:solidFill>
            <a:schemeClr val="accent5"/>
          </a:solidFill>
          <a:ln>
            <a:solidFill>
              <a:srgbClr val="00B0F0"/>
            </a:solidFill>
          </a:ln>
        </p:spPr>
        <p:style>
          <a:lnRef idx="2">
            <a:schemeClr val="accent3"/>
          </a:lnRef>
          <a:fillRef idx="1">
            <a:schemeClr val="lt1"/>
          </a:fillRef>
          <a:effectRef idx="0">
            <a:schemeClr val="accent3"/>
          </a:effectRef>
          <a:fontRef idx="minor">
            <a:schemeClr val="dk1"/>
          </a:fontRef>
        </p:style>
        <p:txBody>
          <a:bodyPr lIns="91176" tIns="45589" rIns="91176" bIns="45589" anchor="ctr"/>
          <a:lstStyle/>
          <a:p>
            <a:pPr algn="ctr"/>
            <a:r>
              <a:rPr lang="en-US" sz="3200">
                <a:solidFill>
                  <a:srgbClr val="0000FF"/>
                </a:solidFill>
                <a:latin typeface="Times New Roman" panose="02020603050405020304" pitchFamily="18" charset="0"/>
                <a:cs typeface="Times New Roman" panose="02020603050405020304" pitchFamily="18" charset="0"/>
              </a:rPr>
              <a:t>Con thấy nước có ở những đâu?</a:t>
            </a:r>
          </a:p>
        </p:txBody>
      </p:sp>
      <p:cxnSp>
        <p:nvCxnSpPr>
          <p:cNvPr id="8" name="Straight Arrow Connector 7"/>
          <p:cNvCxnSpPr>
            <a:stCxn id="6" idx="6"/>
          </p:cNvCxnSpPr>
          <p:nvPr/>
        </p:nvCxnSpPr>
        <p:spPr>
          <a:xfrm flipV="1">
            <a:off x="2390963" y="1340768"/>
            <a:ext cx="884893" cy="187430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0963" y="2612406"/>
            <a:ext cx="894437" cy="606953"/>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6"/>
          </p:cNvCxnSpPr>
          <p:nvPr/>
        </p:nvCxnSpPr>
        <p:spPr>
          <a:xfrm>
            <a:off x="2390963" y="3215074"/>
            <a:ext cx="913529" cy="78690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70619"/>
      </p:ext>
    </p:extLst>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2" name="TextBox 11"/>
          <p:cNvSpPr txBox="1"/>
          <p:nvPr/>
        </p:nvSpPr>
        <p:spPr>
          <a:xfrm>
            <a:off x="467544" y="332656"/>
            <a:ext cx="7467600" cy="646331"/>
          </a:xfrm>
          <a:prstGeom prst="rect">
            <a:avLst/>
          </a:prstGeom>
          <a:noFill/>
        </p:spPr>
        <p:txBody>
          <a:bodyPr wrap="square" rtlCol="0">
            <a:spAutoFit/>
          </a:bodyPr>
          <a:lstStyle/>
          <a:p>
            <a:pPr algn="ct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lỏng</a:t>
            </a:r>
            <a:r>
              <a:rPr lang="en-US" sz="3600" dirty="0">
                <a:latin typeface="Times New Roman" pitchFamily="18" charset="0"/>
                <a:cs typeface="Times New Roman" pitchFamily="18"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470927"/>
            <a:ext cx="7107560" cy="4726527"/>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Rectangle 1"/>
          <p:cNvSpPr/>
          <p:nvPr/>
        </p:nvSpPr>
        <p:spPr>
          <a:xfrm>
            <a:off x="1115616" y="2710190"/>
            <a:ext cx="8610600" cy="523220"/>
          </a:xfrm>
          <a:prstGeom prst="rect">
            <a:avLst/>
          </a:prstGeom>
        </p:spPr>
        <p:txBody>
          <a:bodyPr wrap="square">
            <a:spAutoFit/>
          </a:bodyPr>
          <a:lstStyle/>
          <a:p>
            <a:pPr eaLnBrk="1" fontAlgn="auto" hangingPunct="1">
              <a:spcBef>
                <a:spcPts val="0"/>
              </a:spcBef>
              <a:spcAft>
                <a:spcPts val="0"/>
              </a:spcAft>
              <a:defRPr/>
            </a:pP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màu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mùi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 </a:t>
            </a:r>
          </a:p>
        </p:txBody>
      </p:sp>
      <p:sp>
        <p:nvSpPr>
          <p:cNvPr id="3" name="Title 2"/>
          <p:cNvSpPr>
            <a:spLocks noGrp="1"/>
          </p:cNvSpPr>
          <p:nvPr>
            <p:ph type="title"/>
          </p:nvPr>
        </p:nvSpPr>
        <p:spPr>
          <a:xfrm>
            <a:off x="114300" y="2182704"/>
            <a:ext cx="9144000" cy="527486"/>
          </a:xfrm>
        </p:spPr>
        <p:txBody>
          <a:bodyPr/>
          <a:lstStyle/>
          <a:p>
            <a:r>
              <a:rPr lang="en-US" sz="2800" dirty="0">
                <a:solidFill>
                  <a:srgbClr val="FF0000"/>
                </a:solidFill>
                <a:latin typeface="+mn-lt"/>
              </a:rPr>
              <a:t>    </a:t>
            </a:r>
            <a:r>
              <a:rPr lang="en-US" sz="2800" b="1" dirty="0">
                <a:solidFill>
                  <a:srgbClr val="FF0000"/>
                </a:solidFill>
                <a:latin typeface="+mn-lt"/>
              </a:rPr>
              <a:t>THÍ NGHIỆM 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284984"/>
            <a:ext cx="3429000" cy="3586664"/>
          </a:xfrm>
          <a:prstGeom prst="rect">
            <a:avLst/>
          </a:prstGeom>
        </p:spPr>
      </p:pic>
      <p:sp>
        <p:nvSpPr>
          <p:cNvPr id="4" name="TextBox 3"/>
          <p:cNvSpPr txBox="1"/>
          <p:nvPr/>
        </p:nvSpPr>
        <p:spPr>
          <a:xfrm>
            <a:off x="114300" y="1628800"/>
            <a:ext cx="8346132"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Màu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mùi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nước</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652120" y="4002851"/>
            <a:ext cx="3072780" cy="1508105"/>
          </a:xfrm>
          <a:prstGeom prst="rect">
            <a:avLst/>
          </a:prstGeom>
          <a:noFill/>
        </p:spPr>
        <p:txBody>
          <a:bodyPr wrap="squar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HÃY </a:t>
            </a:r>
          </a:p>
          <a:p>
            <a:pPr algn="ctr"/>
            <a:r>
              <a:rPr lang="en-US" sz="36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DỰ ĐOÁN</a:t>
            </a:r>
          </a:p>
          <a:p>
            <a:pPr algn="ctr"/>
            <a:endParaRPr lang="en-US" sz="2000" b="1" cap="none" spc="0" dirty="0">
              <a:ln w="22225">
                <a:solidFill>
                  <a:schemeClr val="accent2"/>
                </a:solidFill>
                <a:prstDash val="solid"/>
              </a:ln>
              <a:solidFill>
                <a:schemeClr val="accent2">
                  <a:lumMod val="40000"/>
                  <a:lumOff val="60000"/>
                </a:schemeClr>
              </a:solidFill>
              <a:effectLst/>
            </a:endParaRPr>
          </a:p>
        </p:txBody>
      </p:sp>
      <p:sp>
        <p:nvSpPr>
          <p:cNvPr id="12" name="Text Box 13"/>
          <p:cNvSpPr txBox="1">
            <a:spLocks noChangeArrowheads="1"/>
          </p:cNvSpPr>
          <p:nvPr/>
        </p:nvSpPr>
        <p:spPr bwMode="auto">
          <a:xfrm>
            <a:off x="0" y="44624"/>
            <a:ext cx="9144001" cy="1384995"/>
          </a:xfrm>
          <a:prstGeom prst="rect">
            <a:avLst/>
          </a:prstGeom>
          <a:noFill/>
          <a:ln w="57150">
            <a:noFill/>
            <a:miter lim="800000"/>
            <a:headEnd/>
            <a:tailEnd/>
          </a:ln>
          <a:effectLst>
            <a:prstShdw prst="shdw17" dist="17961" dir="2700000">
              <a:schemeClr val="accent2">
                <a:gamma/>
                <a:shade val="60000"/>
                <a:invGamma/>
              </a:schemeClr>
            </a:prstShdw>
          </a:effectLst>
        </p:spPr>
        <p:txBody>
          <a:bodyPr wrap="square">
            <a:spAutoFit/>
          </a:bodyPr>
          <a:lstStyle/>
          <a:p>
            <a:pPr algn="ctr" eaLnBrk="1" hangingPunct="1">
              <a:defRPr/>
            </a:pPr>
            <a:r>
              <a:rPr lang="en-US" sz="2800" b="1" dirty="0" err="1">
                <a:latin typeface="Times New Roman" pitchFamily="18" charset="0"/>
              </a:rPr>
              <a:t>Thứ</a:t>
            </a:r>
            <a:r>
              <a:rPr lang="en-US" sz="2800" b="1" dirty="0">
                <a:latin typeface="Times New Roman" pitchFamily="18" charset="0"/>
              </a:rPr>
              <a:t> </a:t>
            </a:r>
            <a:r>
              <a:rPr lang="en-US" sz="2800" b="1" dirty="0" err="1">
                <a:latin typeface="Times New Roman" pitchFamily="18" charset="0"/>
              </a:rPr>
              <a:t>ba</a:t>
            </a:r>
            <a:r>
              <a:rPr lang="en-US" sz="2800" b="1" dirty="0">
                <a:latin typeface="Times New Roman" pitchFamily="18" charset="0"/>
              </a:rPr>
              <a:t> </a:t>
            </a:r>
            <a:r>
              <a:rPr lang="en-US" sz="2800" b="1" dirty="0" err="1">
                <a:latin typeface="Times New Roman" pitchFamily="18" charset="0"/>
              </a:rPr>
              <a:t>ngày</a:t>
            </a:r>
            <a:r>
              <a:rPr lang="en-US" sz="2800" b="1" dirty="0">
                <a:latin typeface="Times New Roman" pitchFamily="18" charset="0"/>
              </a:rPr>
              <a:t> 8 </a:t>
            </a:r>
            <a:r>
              <a:rPr lang="en-US" sz="2800" b="1" dirty="0" err="1">
                <a:latin typeface="Times New Roman" pitchFamily="18" charset="0"/>
              </a:rPr>
              <a:t>tháng</a:t>
            </a:r>
            <a:r>
              <a:rPr lang="en-US" sz="2800" b="1" dirty="0">
                <a:latin typeface="Times New Roman" pitchFamily="18" charset="0"/>
              </a:rPr>
              <a:t> 11 </a:t>
            </a:r>
            <a:r>
              <a:rPr lang="en-US" sz="2800" b="1" dirty="0" err="1">
                <a:latin typeface="Times New Roman" pitchFamily="18" charset="0"/>
              </a:rPr>
              <a:t>năm</a:t>
            </a:r>
            <a:r>
              <a:rPr lang="en-US" sz="2800" b="1" dirty="0">
                <a:latin typeface="Times New Roman" pitchFamily="18" charset="0"/>
              </a:rPr>
              <a:t> 2021</a:t>
            </a:r>
          </a:p>
          <a:p>
            <a:pPr algn="ctr" eaLnBrk="1" hangingPunct="1">
              <a:defRPr/>
            </a:pPr>
            <a:r>
              <a:rPr lang="en-US" sz="2800" b="1" dirty="0" err="1">
                <a:latin typeface="Times New Roman" pitchFamily="18" charset="0"/>
              </a:rPr>
              <a:t>Khoa</a:t>
            </a:r>
            <a:r>
              <a:rPr lang="en-US" sz="2800" b="1" dirty="0">
                <a:latin typeface="Times New Roman" pitchFamily="18" charset="0"/>
              </a:rPr>
              <a:t> </a:t>
            </a:r>
            <a:r>
              <a:rPr lang="en-US" sz="2800" b="1" dirty="0" err="1">
                <a:latin typeface="Times New Roman" pitchFamily="18" charset="0"/>
              </a:rPr>
              <a:t>học</a:t>
            </a:r>
            <a:endParaRPr lang="en-US" sz="2800" b="1" dirty="0">
              <a:latin typeface="Times New Roman" pitchFamily="18" charset="0"/>
            </a:endParaRPr>
          </a:p>
          <a:p>
            <a:pPr algn="ctr" eaLnBrk="1" hangingPunct="1">
              <a:defRPr/>
            </a:pPr>
            <a:r>
              <a:rPr lang="en-US" sz="2800" b="1" dirty="0" err="1">
                <a:solidFill>
                  <a:srgbClr val="FF0000"/>
                </a:solidFill>
                <a:latin typeface="Times New Roman" pitchFamily="18" charset="0"/>
              </a:rPr>
              <a:t>Nước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có</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những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tính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chất</a:t>
            </a:r>
            <a:r>
              <a:rPr lang="en-US" sz="2800" b="1" dirty="0">
                <a:solidFill>
                  <a:srgbClr val="FF0000"/>
                </a:solidFill>
                <a:latin typeface="Times New Roman" pitchFamily="18" charset="0"/>
              </a:rPr>
              <a:t> </a:t>
            </a:r>
            <a:r>
              <a:rPr lang="en-US" sz="2800" b="1" err="1">
                <a:solidFill>
                  <a:srgbClr val="FF0000"/>
                </a:solidFill>
                <a:latin typeface="Times New Roman" pitchFamily="18" charset="0"/>
              </a:rPr>
              <a:t>gì</a:t>
            </a:r>
            <a:r>
              <a:rPr lang="en-US" sz="2800" b="1">
                <a:solidFill>
                  <a:srgbClr val="FF0000"/>
                </a:solidFill>
                <a:latin typeface="Times New Roman" pitchFamily="18" charset="0"/>
              </a:rPr>
              <a:t>? </a:t>
            </a:r>
            <a:r>
              <a:rPr lang="en-US" sz="2800" b="1" dirty="0">
                <a:solidFill>
                  <a:srgbClr val="FF0000"/>
                </a:solidFill>
                <a:latin typeface="Times New Roman" pitchFamily="18" charset="0"/>
              </a:rPr>
              <a:t>Ba </a:t>
            </a:r>
            <a:r>
              <a:rPr lang="en-US" sz="2800" b="1" dirty="0" err="1">
                <a:solidFill>
                  <a:srgbClr val="FF0000"/>
                </a:solidFill>
                <a:latin typeface="Times New Roman" pitchFamily="18" charset="0"/>
              </a:rPr>
              <a:t>thể</a:t>
            </a:r>
            <a:r>
              <a:rPr lang="en-US" sz="2800" b="1" dirty="0">
                <a:solidFill>
                  <a:srgbClr val="FF0000"/>
                </a:solidFill>
                <a:latin typeface="Times New Roman" pitchFamily="18" charset="0"/>
              </a:rPr>
              <a:t> </a:t>
            </a:r>
            <a:r>
              <a:rPr lang="en-US" sz="2800" b="1" err="1">
                <a:solidFill>
                  <a:srgbClr val="FF0000"/>
                </a:solidFill>
                <a:latin typeface="Times New Roman" pitchFamily="18" charset="0"/>
              </a:rPr>
              <a:t>của</a:t>
            </a:r>
            <a:r>
              <a:rPr lang="en-US" sz="2800" b="1">
                <a:solidFill>
                  <a:srgbClr val="FF0000"/>
                </a:solidFill>
                <a:latin typeface="Times New Roman" pitchFamily="18" charset="0"/>
              </a:rPr>
              <a:t> nước.</a:t>
            </a:r>
            <a:endParaRPr lang="en-US" sz="2800" b="1" dirty="0">
              <a:solidFill>
                <a:srgbClr val="FF0000"/>
              </a:solidFill>
              <a:latin typeface="Times New Roman" pitchFamily="18" charset="0"/>
            </a:endParaRPr>
          </a:p>
        </p:txBody>
      </p:sp>
    </p:spTree>
    <p:extLst>
      <p:ext uri="{BB962C8B-B14F-4D97-AF65-F5344CB8AC3E}">
        <p14:creationId xmlns:p14="http://schemas.microsoft.com/office/powerpoint/2010/main" val="337870226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 calcmode="lin" valueType="num">
                                      <p:cBhvr>
                                        <p:cTn id="32" dur="1000" fill="hold"/>
                                        <p:tgtEl>
                                          <p:spTgt spid="11"/>
                                        </p:tgtEl>
                                        <p:attrNameLst>
                                          <p:attrName>style.rotation</p:attrName>
                                        </p:attrNameLst>
                                      </p:cBhvr>
                                      <p:tavLst>
                                        <p:tav tm="0">
                                          <p:val>
                                            <p:fltVal val="90"/>
                                          </p:val>
                                        </p:tav>
                                        <p:tav tm="100000">
                                          <p:val>
                                            <p:fltVal val="0"/>
                                          </p:val>
                                        </p:tav>
                                      </p:tavLst>
                                    </p:anim>
                                    <p:animEffect transition="in" filter="fade">
                                      <p:cBhvr>
                                        <p:cTn id="3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 name="Rectangle 5"/>
          <p:cNvSpPr/>
          <p:nvPr/>
        </p:nvSpPr>
        <p:spPr>
          <a:xfrm>
            <a:off x="0" y="1198493"/>
            <a:ext cx="9144000" cy="584775"/>
          </a:xfrm>
          <a:prstGeom prst="rect">
            <a:avLst/>
          </a:prstGeom>
          <a:noFill/>
        </p:spPr>
        <p:txBody>
          <a:bodyPr wrap="square" lIns="91440" tIns="45720" rIns="91440" bIns="45720">
            <a:spAutoFit/>
          </a:bodyPr>
          <a:lstStyle/>
          <a:p>
            <a:pPr algn="ctr"/>
            <a:r>
              <a:rPr lang="en-US" sz="3200" b="1" dirty="0">
                <a:ln w="22225">
                  <a:solidFill>
                    <a:schemeClr val="accent2"/>
                  </a:solidFill>
                  <a:prstDash val="solid"/>
                </a:ln>
                <a:solidFill>
                  <a:srgbClr val="C00000"/>
                </a:solidFill>
              </a:rPr>
              <a:t>HÃY SO SÁNH LY NƯỚC VÀ LY SỮA</a:t>
            </a:r>
          </a:p>
        </p:txBody>
      </p:sp>
      <p:pic>
        <p:nvPicPr>
          <p:cNvPr id="7" name="Picture 6" descr="Tha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671" y="2051864"/>
            <a:ext cx="7248525"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3"/>
          <p:cNvSpPr>
            <a:spLocks noChangeArrowheads="1"/>
          </p:cNvSpPr>
          <p:nvPr/>
        </p:nvSpPr>
        <p:spPr bwMode="auto">
          <a:xfrm>
            <a:off x="2511233" y="6109514"/>
            <a:ext cx="384175"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9" name="Text Box 15"/>
          <p:cNvSpPr txBox="1">
            <a:spLocks noChangeArrowheads="1"/>
          </p:cNvSpPr>
          <p:nvPr/>
        </p:nvSpPr>
        <p:spPr bwMode="auto">
          <a:xfrm>
            <a:off x="2514408" y="6074589"/>
            <a:ext cx="382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a:t>1</a:t>
            </a:r>
            <a:endParaRPr lang="vi-VN" sz="2000"/>
          </a:p>
        </p:txBody>
      </p:sp>
      <p:sp>
        <p:nvSpPr>
          <p:cNvPr id="10" name="Oval 18"/>
          <p:cNvSpPr>
            <a:spLocks noChangeArrowheads="1"/>
          </p:cNvSpPr>
          <p:nvPr/>
        </p:nvSpPr>
        <p:spPr bwMode="auto">
          <a:xfrm>
            <a:off x="6551421" y="6166664"/>
            <a:ext cx="384175" cy="304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1" name="Text Box 24"/>
          <p:cNvSpPr txBox="1">
            <a:spLocks noChangeArrowheads="1"/>
          </p:cNvSpPr>
          <p:nvPr/>
        </p:nvSpPr>
        <p:spPr bwMode="auto">
          <a:xfrm>
            <a:off x="6573646" y="6130152"/>
            <a:ext cx="288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000"/>
              <a:t>2</a:t>
            </a:r>
            <a:endParaRPr lang="vi-VN" sz="2000"/>
          </a:p>
        </p:txBody>
      </p:sp>
    </p:spTree>
    <p:extLst>
      <p:ext uri="{BB962C8B-B14F-4D97-AF65-F5344CB8AC3E}">
        <p14:creationId xmlns:p14="http://schemas.microsoft.com/office/powerpoint/2010/main" val="276896882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76200" y="1138535"/>
            <a:ext cx="92202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1. MÀU, MÙI VỊ CỦA NƯỚC</a:t>
            </a:r>
          </a:p>
        </p:txBody>
      </p:sp>
      <p:sp>
        <p:nvSpPr>
          <p:cNvPr id="4" name="Text Box 11"/>
          <p:cNvSpPr txBox="1">
            <a:spLocks noChangeArrowheads="1"/>
          </p:cNvSpPr>
          <p:nvPr/>
        </p:nvSpPr>
        <p:spPr bwMode="auto">
          <a:xfrm>
            <a:off x="5715000" y="1600200"/>
            <a:ext cx="1524000" cy="396875"/>
          </a:xfrm>
          <a:prstGeom prst="rect">
            <a:avLst/>
          </a:prstGeom>
          <a:noFill/>
          <a:ln w="9525">
            <a:noFill/>
            <a:miter lim="800000"/>
            <a:headEnd/>
            <a:tailEnd/>
          </a:ln>
        </p:spPr>
        <p:txBody>
          <a:bodyPr>
            <a:spAutoFit/>
          </a:bodyPr>
          <a:lstStyle/>
          <a:p>
            <a:pPr eaLnBrk="1" hangingPunct="1">
              <a:spcBef>
                <a:spcPct val="50000"/>
              </a:spcBef>
            </a:pPr>
            <a:endParaRPr lang="vi-VN" sz="2000" b="1">
              <a:latin typeface="Times New Roman" pitchFamily="18" charset="0"/>
            </a:endParaRPr>
          </a:p>
        </p:txBody>
      </p:sp>
      <p:graphicFrame>
        <p:nvGraphicFramePr>
          <p:cNvPr id="5" name="Group 105"/>
          <p:cNvGraphicFramePr>
            <a:graphicFrameLocks/>
          </p:cNvGraphicFramePr>
          <p:nvPr>
            <p:extLst>
              <p:ext uri="{D42A27DB-BD31-4B8C-83A1-F6EECF244321}">
                <p14:modId xmlns:p14="http://schemas.microsoft.com/office/powerpoint/2010/main" val="3105630488"/>
              </p:ext>
            </p:extLst>
          </p:nvPr>
        </p:nvGraphicFramePr>
        <p:xfrm>
          <a:off x="228600" y="1523999"/>
          <a:ext cx="8763000" cy="4953001"/>
        </p:xfrm>
        <a:graphic>
          <a:graphicData uri="http://schemas.openxmlformats.org/drawingml/2006/table">
            <a:tbl>
              <a:tblPr/>
              <a:tblGrid>
                <a:gridCol w="3352800">
                  <a:extLst>
                    <a:ext uri="{9D8B030D-6E8A-4147-A177-3AD203B41FA5}">
                      <a16:colId xmlns:a16="http://schemas.microsoft.com/office/drawing/2014/main" val="20000"/>
                    </a:ext>
                  </a:extLst>
                </a:gridCol>
                <a:gridCol w="2456380">
                  <a:extLst>
                    <a:ext uri="{9D8B030D-6E8A-4147-A177-3AD203B41FA5}">
                      <a16:colId xmlns:a16="http://schemas.microsoft.com/office/drawing/2014/main" val="20001"/>
                    </a:ext>
                  </a:extLst>
                </a:gridCol>
                <a:gridCol w="2953820">
                  <a:extLst>
                    <a:ext uri="{9D8B030D-6E8A-4147-A177-3AD203B41FA5}">
                      <a16:colId xmlns:a16="http://schemas.microsoft.com/office/drawing/2014/main" val="20002"/>
                    </a:ext>
                  </a:extLst>
                </a:gridCol>
              </a:tblGrid>
              <a:tr h="11862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99"/>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99"/>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943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62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62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 name="Rectangle 46"/>
          <p:cNvSpPr>
            <a:spLocks noChangeArrowheads="1"/>
          </p:cNvSpPr>
          <p:nvPr/>
        </p:nvSpPr>
        <p:spPr bwMode="auto">
          <a:xfrm>
            <a:off x="228600" y="6553200"/>
            <a:ext cx="1371600" cy="457200"/>
          </a:xfrm>
          <a:prstGeom prst="rect">
            <a:avLst/>
          </a:prstGeom>
          <a:noFill/>
          <a:ln w="9525" algn="ctr">
            <a:noFill/>
            <a:miter lim="800000"/>
            <a:headEnd/>
            <a:tailEnd/>
          </a:ln>
        </p:spPr>
        <p:txBody>
          <a:bodyPr wrap="none" anchor="ctr">
            <a:spAutoFit/>
          </a:bodyPr>
          <a:lstStyle/>
          <a:p>
            <a:endParaRPr lang="vi-VN" b="1"/>
          </a:p>
        </p:txBody>
      </p:sp>
      <p:sp>
        <p:nvSpPr>
          <p:cNvPr id="7" name="Text Box 65"/>
          <p:cNvSpPr txBox="1">
            <a:spLocks noChangeArrowheads="1"/>
          </p:cNvSpPr>
          <p:nvPr/>
        </p:nvSpPr>
        <p:spPr bwMode="auto">
          <a:xfrm>
            <a:off x="304800" y="1600200"/>
            <a:ext cx="3657600" cy="1169551"/>
          </a:xfrm>
          <a:prstGeom prst="rect">
            <a:avLst/>
          </a:prstGeom>
          <a:noFill/>
          <a:ln w="9525">
            <a:noFill/>
            <a:miter lim="800000"/>
            <a:headEnd/>
            <a:tailEnd/>
          </a:ln>
        </p:spPr>
        <p:txBody>
          <a:bodyPr wrap="square">
            <a:spAutoFit/>
          </a:bodyPr>
          <a:lstStyle/>
          <a:p>
            <a:pPr eaLnBrk="1" hangingPunct="1">
              <a:spcBef>
                <a:spcPct val="50000"/>
              </a:spcBef>
            </a:pPr>
            <a:r>
              <a:rPr lang="en-US" sz="2800" b="1" dirty="0" err="1">
                <a:solidFill>
                  <a:srgbClr val="000099"/>
                </a:solidFill>
                <a:latin typeface="Times New Roman" pitchFamily="18" charset="0"/>
              </a:rPr>
              <a:t>Các</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giác</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quan</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cần</a:t>
            </a:r>
            <a:endParaRPr lang="en-US" sz="2800" b="1" dirty="0">
              <a:solidFill>
                <a:srgbClr val="000099"/>
              </a:solidFill>
              <a:latin typeface="Times New Roman" pitchFamily="18" charset="0"/>
            </a:endParaRPr>
          </a:p>
          <a:p>
            <a:pPr eaLnBrk="1" hangingPunct="1">
              <a:spcBef>
                <a:spcPct val="50000"/>
              </a:spcBef>
            </a:pP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sử</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dụng</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để</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quan</a:t>
            </a:r>
            <a:r>
              <a:rPr lang="en-US" sz="2800" b="1" dirty="0">
                <a:solidFill>
                  <a:srgbClr val="000099"/>
                </a:solidFill>
                <a:latin typeface="Times New Roman" pitchFamily="18" charset="0"/>
              </a:rPr>
              <a:t> </a:t>
            </a:r>
            <a:r>
              <a:rPr lang="en-US" sz="2800" b="1" dirty="0" err="1">
                <a:solidFill>
                  <a:srgbClr val="000099"/>
                </a:solidFill>
                <a:latin typeface="Times New Roman" pitchFamily="18" charset="0"/>
              </a:rPr>
              <a:t>sát</a:t>
            </a:r>
            <a:r>
              <a:rPr lang="en-US" sz="2800" b="1" dirty="0">
                <a:solidFill>
                  <a:srgbClr val="000099"/>
                </a:solidFill>
                <a:latin typeface="Times New Roman" pitchFamily="18" charset="0"/>
              </a:rPr>
              <a:t> </a:t>
            </a:r>
          </a:p>
        </p:txBody>
      </p:sp>
      <p:sp>
        <p:nvSpPr>
          <p:cNvPr id="8" name="Text Box 66"/>
          <p:cNvSpPr txBox="1">
            <a:spLocks noChangeArrowheads="1"/>
          </p:cNvSpPr>
          <p:nvPr/>
        </p:nvSpPr>
        <p:spPr bwMode="auto">
          <a:xfrm>
            <a:off x="457200" y="3124200"/>
            <a:ext cx="2971800" cy="523220"/>
          </a:xfrm>
          <a:prstGeom prst="rect">
            <a:avLst/>
          </a:prstGeom>
          <a:noFill/>
          <a:ln w="9525">
            <a:noFill/>
            <a:miter lim="800000"/>
            <a:headEnd/>
            <a:tailEnd/>
          </a:ln>
        </p:spPr>
        <p:txBody>
          <a:bodyPr wrap="square">
            <a:spAutoFit/>
          </a:bodyPr>
          <a:lstStyle/>
          <a:p>
            <a:pPr eaLnBrk="1" hangingPunct="1">
              <a:spcBef>
                <a:spcPct val="50000"/>
              </a:spcBef>
            </a:pPr>
            <a:r>
              <a:rPr lang="en-US" sz="2800" b="1" dirty="0">
                <a:solidFill>
                  <a:srgbClr val="C00000"/>
                </a:solidFill>
                <a:latin typeface="Times New Roman" pitchFamily="18" charset="0"/>
              </a:rPr>
              <a:t>1</a:t>
            </a:r>
            <a:r>
              <a:rPr lang="en-US" sz="2800" b="1" dirty="0">
                <a:solidFill>
                  <a:srgbClr val="000099"/>
                </a:solidFill>
                <a:latin typeface="Times New Roman" pitchFamily="18" charset="0"/>
              </a:rPr>
              <a:t>. </a:t>
            </a:r>
            <a:r>
              <a:rPr lang="en-US" sz="2800" b="1" dirty="0" err="1">
                <a:solidFill>
                  <a:srgbClr val="FF0000"/>
                </a:solidFill>
                <a:latin typeface="Times New Roman" pitchFamily="18" charset="0"/>
              </a:rPr>
              <a:t>Mắt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nhìn</a:t>
            </a:r>
            <a:r>
              <a:rPr lang="en-US" sz="2800" b="1" dirty="0">
                <a:solidFill>
                  <a:srgbClr val="FF0000"/>
                </a:solidFill>
                <a:latin typeface="Times New Roman" pitchFamily="18" charset="0"/>
              </a:rPr>
              <a:t> </a:t>
            </a:r>
          </a:p>
        </p:txBody>
      </p:sp>
      <p:grpSp>
        <p:nvGrpSpPr>
          <p:cNvPr id="14" name="Group 16"/>
          <p:cNvGrpSpPr/>
          <p:nvPr/>
        </p:nvGrpSpPr>
        <p:grpSpPr>
          <a:xfrm>
            <a:off x="925879" y="0"/>
            <a:ext cx="8294321" cy="1112080"/>
            <a:chOff x="1383079" y="314980"/>
            <a:chExt cx="7608521" cy="1906988"/>
          </a:xfrm>
        </p:grpSpPr>
        <p:sp>
          <p:nvSpPr>
            <p:cNvPr id="20" name="Text Box 13"/>
            <p:cNvSpPr txBox="1">
              <a:spLocks noChangeArrowheads="1"/>
            </p:cNvSpPr>
            <p:nvPr/>
          </p:nvSpPr>
          <p:spPr bwMode="auto">
            <a:xfrm>
              <a:off x="1828800" y="314980"/>
              <a:ext cx="7162800" cy="791660"/>
            </a:xfrm>
            <a:prstGeom prst="rect">
              <a:avLst/>
            </a:prstGeom>
            <a:noFill/>
            <a:ln w="57150">
              <a:noFill/>
              <a:miter lim="800000"/>
              <a:headEnd/>
              <a:tailEnd/>
            </a:ln>
            <a:effectLst>
              <a:prstShdw prst="shdw17" dist="17961" dir="2700000">
                <a:schemeClr val="accent2">
                  <a:gamma/>
                  <a:shade val="60000"/>
                  <a:invGamma/>
                </a:schemeClr>
              </a:prstShdw>
            </a:effectLst>
          </p:spPr>
          <p:txBody>
            <a:bodyPr wrap="square">
              <a:spAutoFit/>
            </a:bodyPr>
            <a:lstStyle/>
            <a:p>
              <a:pPr eaLnBrk="1" hangingPunct="1">
                <a:defRPr/>
              </a:pPr>
              <a:endParaRPr lang="en-US" sz="2400" b="1" dirty="0">
                <a:solidFill>
                  <a:srgbClr val="000099"/>
                </a:solidFill>
                <a:latin typeface="Times New Roman" pitchFamily="18" charset="0"/>
              </a:endParaRPr>
            </a:p>
          </p:txBody>
        </p:sp>
        <p:sp>
          <p:nvSpPr>
            <p:cNvPr id="19" name="Rectangle 18"/>
            <p:cNvSpPr/>
            <p:nvPr/>
          </p:nvSpPr>
          <p:spPr>
            <a:xfrm>
              <a:off x="1383079" y="1219199"/>
              <a:ext cx="6770321" cy="1002769"/>
            </a:xfrm>
            <a:prstGeom prst="rect">
              <a:avLst/>
            </a:prstGeom>
            <a:noFill/>
            <a:ln>
              <a:noFill/>
            </a:ln>
          </p:spPr>
          <p:txBody>
            <a:bodyPr wrap="square" lIns="91440" tIns="45720" rIns="91440" bIns="45720">
              <a:spAutoFit/>
            </a:bodyPr>
            <a:lstStyle/>
            <a:p>
              <a:pPr algn="ctr"/>
              <a:r>
                <a:rPr lang="en-US" sz="3200" b="1" cap="none" spc="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Nước</a:t>
              </a:r>
              <a:r>
                <a:rPr lang="en-US" sz="32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3200" b="1" cap="none" spc="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có</a:t>
              </a:r>
              <a:r>
                <a:rPr lang="en-US" sz="32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3200" b="1" cap="none" spc="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những</a:t>
              </a:r>
              <a:r>
                <a:rPr lang="en-US" sz="32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3200" b="1" cap="none" spc="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tính</a:t>
              </a:r>
              <a:r>
                <a:rPr lang="en-US" sz="32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3200" b="1" cap="none" spc="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chất</a:t>
              </a:r>
              <a:r>
                <a:rPr lang="en-US" sz="32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3200" b="1" cap="none" spc="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gì</a:t>
              </a:r>
              <a:r>
                <a:rPr lang="en-US" sz="32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gr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51148" t="18960" r="4130" b="11297"/>
          <a:stretch/>
        </p:blipFill>
        <p:spPr>
          <a:xfrm>
            <a:off x="3733800" y="1600200"/>
            <a:ext cx="1066800" cy="1107108"/>
          </a:xfrm>
          <a:prstGeom prst="rect">
            <a:avLst/>
          </a:prstGeom>
        </p:spPr>
      </p:pic>
      <p:sp>
        <p:nvSpPr>
          <p:cNvPr id="18" name="Text Box 70"/>
          <p:cNvSpPr txBox="1">
            <a:spLocks noChangeArrowheads="1"/>
          </p:cNvSpPr>
          <p:nvPr/>
        </p:nvSpPr>
        <p:spPr bwMode="auto">
          <a:xfrm>
            <a:off x="4419600" y="2286000"/>
            <a:ext cx="2362200" cy="396875"/>
          </a:xfrm>
          <a:prstGeom prst="rect">
            <a:avLst/>
          </a:prstGeom>
          <a:noFill/>
          <a:ln w="9525">
            <a:noFill/>
            <a:miter lim="800000"/>
            <a:headEnd/>
            <a:tailEnd/>
          </a:ln>
        </p:spPr>
        <p:txBody>
          <a:bodyPr>
            <a:spAutoFit/>
          </a:bodyPr>
          <a:lstStyle/>
          <a:p>
            <a:pPr algn="ctr" eaLnBrk="1" hangingPunct="1">
              <a:spcBef>
                <a:spcPct val="50000"/>
              </a:spcBef>
            </a:pPr>
            <a:r>
              <a:rPr lang="en-US" sz="2000" b="1" dirty="0">
                <a:solidFill>
                  <a:srgbClr val="000099"/>
                </a:solidFill>
                <a:latin typeface="Times New Roman" pitchFamily="18" charset="0"/>
              </a:rPr>
              <a:t>Ly 1</a:t>
            </a: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0350" t="19849" r="19089"/>
          <a:stretch/>
        </p:blipFill>
        <p:spPr>
          <a:xfrm>
            <a:off x="6553200" y="1600200"/>
            <a:ext cx="762000" cy="1070268"/>
          </a:xfrm>
          <a:prstGeom prst="rect">
            <a:avLst/>
          </a:prstGeom>
        </p:spPr>
      </p:pic>
      <p:sp>
        <p:nvSpPr>
          <p:cNvPr id="22" name="Text Box 70"/>
          <p:cNvSpPr txBox="1">
            <a:spLocks noChangeArrowheads="1"/>
          </p:cNvSpPr>
          <p:nvPr/>
        </p:nvSpPr>
        <p:spPr bwMode="auto">
          <a:xfrm>
            <a:off x="6781800" y="2286000"/>
            <a:ext cx="2362200" cy="396875"/>
          </a:xfrm>
          <a:prstGeom prst="rect">
            <a:avLst/>
          </a:prstGeom>
          <a:noFill/>
          <a:ln w="9525">
            <a:noFill/>
            <a:miter lim="800000"/>
            <a:headEnd/>
            <a:tailEnd/>
          </a:ln>
        </p:spPr>
        <p:txBody>
          <a:bodyPr>
            <a:spAutoFit/>
          </a:bodyPr>
          <a:lstStyle/>
          <a:p>
            <a:pPr algn="ctr" eaLnBrk="1" hangingPunct="1">
              <a:spcBef>
                <a:spcPct val="50000"/>
              </a:spcBef>
            </a:pPr>
            <a:r>
              <a:rPr lang="en-US" sz="2000" b="1" dirty="0">
                <a:solidFill>
                  <a:srgbClr val="000099"/>
                </a:solidFill>
                <a:latin typeface="Times New Roman" pitchFamily="18" charset="0"/>
              </a:rPr>
              <a:t>Ly 2</a:t>
            </a:r>
          </a:p>
        </p:txBody>
      </p:sp>
      <p:sp>
        <p:nvSpPr>
          <p:cNvPr id="25" name="Text Box 66"/>
          <p:cNvSpPr txBox="1">
            <a:spLocks noChangeArrowheads="1"/>
          </p:cNvSpPr>
          <p:nvPr/>
        </p:nvSpPr>
        <p:spPr bwMode="auto">
          <a:xfrm>
            <a:off x="381000" y="4343400"/>
            <a:ext cx="2971800" cy="523220"/>
          </a:xfrm>
          <a:prstGeom prst="rect">
            <a:avLst/>
          </a:prstGeom>
          <a:noFill/>
          <a:ln w="9525">
            <a:noFill/>
            <a:miter lim="800000"/>
            <a:headEnd/>
            <a:tailEnd/>
          </a:ln>
        </p:spPr>
        <p:txBody>
          <a:bodyPr wrap="square">
            <a:spAutoFit/>
          </a:bodyPr>
          <a:lstStyle/>
          <a:p>
            <a:pPr eaLnBrk="1" hangingPunct="1">
              <a:spcBef>
                <a:spcPct val="50000"/>
              </a:spcBef>
            </a:pPr>
            <a:r>
              <a:rPr lang="en-US" sz="2800" b="1" dirty="0">
                <a:solidFill>
                  <a:srgbClr val="C00000"/>
                </a:solidFill>
                <a:latin typeface="Times New Roman" pitchFamily="18" charset="0"/>
              </a:rPr>
              <a:t>2. </a:t>
            </a:r>
            <a:r>
              <a:rPr lang="en-US" sz="2800" b="1" dirty="0" err="1">
                <a:solidFill>
                  <a:srgbClr val="C00000"/>
                </a:solidFill>
                <a:latin typeface="Times New Roman" pitchFamily="18" charset="0"/>
              </a:rPr>
              <a:t>Lưỡi</a:t>
            </a:r>
            <a:r>
              <a:rPr lang="en-US" sz="2800" b="1" dirty="0">
                <a:solidFill>
                  <a:srgbClr val="C00000"/>
                </a:solidFill>
                <a:latin typeface="Times New Roman" pitchFamily="18" charset="0"/>
              </a:rPr>
              <a:t> - </a:t>
            </a:r>
            <a:r>
              <a:rPr lang="en-US" sz="2800" b="1" dirty="0" err="1">
                <a:solidFill>
                  <a:srgbClr val="C00000"/>
                </a:solidFill>
                <a:latin typeface="Times New Roman" pitchFamily="18" charset="0"/>
              </a:rPr>
              <a:t>nếm</a:t>
            </a:r>
            <a:r>
              <a:rPr lang="en-US" sz="2800" b="1" dirty="0">
                <a:solidFill>
                  <a:srgbClr val="000099"/>
                </a:solidFill>
                <a:latin typeface="Times New Roman" pitchFamily="18" charset="0"/>
              </a:rPr>
              <a:t> </a:t>
            </a:r>
          </a:p>
        </p:txBody>
      </p:sp>
      <p:sp>
        <p:nvSpPr>
          <p:cNvPr id="27" name="Text Box 66"/>
          <p:cNvSpPr txBox="1">
            <a:spLocks noChangeArrowheads="1"/>
          </p:cNvSpPr>
          <p:nvPr/>
        </p:nvSpPr>
        <p:spPr bwMode="auto">
          <a:xfrm>
            <a:off x="457200" y="5562600"/>
            <a:ext cx="2971800" cy="523220"/>
          </a:xfrm>
          <a:prstGeom prst="rect">
            <a:avLst/>
          </a:prstGeom>
          <a:noFill/>
          <a:ln w="9525">
            <a:noFill/>
            <a:miter lim="800000"/>
            <a:headEnd/>
            <a:tailEnd/>
          </a:ln>
        </p:spPr>
        <p:txBody>
          <a:bodyPr wrap="square">
            <a:spAutoFit/>
          </a:bodyPr>
          <a:lstStyle/>
          <a:p>
            <a:pPr eaLnBrk="1" hangingPunct="1">
              <a:spcBef>
                <a:spcPct val="50000"/>
              </a:spcBef>
            </a:pPr>
            <a:r>
              <a:rPr lang="en-US" sz="2800" b="1" dirty="0">
                <a:solidFill>
                  <a:srgbClr val="C00000"/>
                </a:solidFill>
                <a:latin typeface="Times New Roman" pitchFamily="18" charset="0"/>
              </a:rPr>
              <a:t>3. </a:t>
            </a:r>
            <a:r>
              <a:rPr lang="en-US" sz="2800" b="1" dirty="0" err="1">
                <a:solidFill>
                  <a:srgbClr val="C00000"/>
                </a:solidFill>
                <a:latin typeface="Times New Roman" pitchFamily="18" charset="0"/>
              </a:rPr>
              <a:t>Mũi</a:t>
            </a:r>
            <a:r>
              <a:rPr lang="en-US" sz="2800" b="1" dirty="0">
                <a:solidFill>
                  <a:srgbClr val="C00000"/>
                </a:solidFill>
                <a:latin typeface="Times New Roman" pitchFamily="18" charset="0"/>
              </a:rPr>
              <a:t> – </a:t>
            </a:r>
            <a:r>
              <a:rPr lang="en-US" sz="2800" b="1" dirty="0" err="1">
                <a:solidFill>
                  <a:srgbClr val="C00000"/>
                </a:solidFill>
                <a:latin typeface="Times New Roman" pitchFamily="18" charset="0"/>
              </a:rPr>
              <a:t>ngửi</a:t>
            </a:r>
            <a:r>
              <a:rPr lang="en-US" sz="2800" b="1" dirty="0">
                <a:solidFill>
                  <a:srgbClr val="000099"/>
                </a:solidFill>
                <a:latin typeface="Times New Roman" pitchFamily="18" charset="0"/>
              </a:rPr>
              <a:t> </a:t>
            </a:r>
          </a:p>
        </p:txBody>
      </p:sp>
      <p:sp>
        <p:nvSpPr>
          <p:cNvPr id="3" name="Rectangle 2"/>
          <p:cNvSpPr/>
          <p:nvPr/>
        </p:nvSpPr>
        <p:spPr>
          <a:xfrm>
            <a:off x="3500430" y="3000372"/>
            <a:ext cx="2057400" cy="1040285"/>
          </a:xfrm>
          <a:prstGeom prst="rect">
            <a:avLst/>
          </a:prstGeom>
        </p:spPr>
        <p:txBody>
          <a:bodyPr wrap="square">
            <a:spAutoFit/>
          </a:bodyPr>
          <a:lstStyle/>
          <a:p>
            <a:pPr lvl="0" algn="ctr" eaLnBrk="1" hangingPunct="1">
              <a:spcBef>
                <a:spcPct val="20000"/>
              </a:spcBef>
            </a:pPr>
            <a:r>
              <a:rPr lang="en-US" sz="2800" dirty="0" err="1">
                <a:solidFill>
                  <a:srgbClr val="000099"/>
                </a:solidFill>
                <a:latin typeface="Times New Roman" panose="02020603050405020304" pitchFamily="18" charset="0"/>
                <a:cs typeface="Times New Roman" panose="02020603050405020304" pitchFamily="18" charset="0"/>
              </a:rPr>
              <a:t>Nước</a:t>
            </a:r>
            <a:r>
              <a:rPr lang="en-US" sz="2800" dirty="0">
                <a:solidFill>
                  <a:srgbClr val="000099"/>
                </a:solidFill>
                <a:latin typeface="Times New Roman" panose="02020603050405020304" pitchFamily="18" charset="0"/>
                <a:cs typeface="Times New Roman" panose="02020603050405020304" pitchFamily="18" charset="0"/>
              </a:rPr>
              <a:t> </a:t>
            </a:r>
          </a:p>
          <a:p>
            <a:pPr lvl="0" algn="ctr" eaLnBrk="1" hangingPunct="1">
              <a:spcBef>
                <a:spcPct val="20000"/>
              </a:spcBef>
            </a:pPr>
            <a:r>
              <a:rPr lang="en-US" sz="2800" dirty="0" err="1">
                <a:solidFill>
                  <a:srgbClr val="000099"/>
                </a:solidFill>
                <a:latin typeface="Times New Roman" panose="02020603050405020304" pitchFamily="18" charset="0"/>
                <a:cs typeface="Times New Roman" panose="02020603050405020304" pitchFamily="18" charset="0"/>
              </a:rPr>
              <a:t>trong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suốt</a:t>
            </a:r>
            <a:endParaRPr lang="vi-VN" sz="2800" dirty="0">
              <a:solidFill>
                <a:srgbClr val="000099"/>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3500430" y="4643446"/>
            <a:ext cx="2286000" cy="523220"/>
          </a:xfrm>
          <a:prstGeom prst="rect">
            <a:avLst/>
          </a:prstGeom>
        </p:spPr>
        <p:txBody>
          <a:bodyPr wrap="square">
            <a:spAutoFit/>
          </a:bodyPr>
          <a:lstStyle/>
          <a:p>
            <a:pPr lvl="0" algn="ctr" eaLnBrk="1" hangingPunct="1">
              <a:spcBef>
                <a:spcPct val="20000"/>
              </a:spcBef>
            </a:pPr>
            <a:r>
              <a:rPr lang="en-US" sz="2800" dirty="0" err="1">
                <a:solidFill>
                  <a:srgbClr val="000099"/>
                </a:solidFill>
                <a:latin typeface="Times New Roman" panose="02020603050405020304" pitchFamily="18" charset="0"/>
                <a:cs typeface="Times New Roman" panose="02020603050405020304" pitchFamily="18" charset="0"/>
              </a:rPr>
              <a:t>Không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có</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vị</a:t>
            </a:r>
            <a:endParaRPr lang="vi-VN" sz="2800" dirty="0">
              <a:solidFill>
                <a:srgbClr val="000099"/>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6705600" y="4495800"/>
            <a:ext cx="1752600" cy="523220"/>
          </a:xfrm>
          <a:prstGeom prst="rect">
            <a:avLst/>
          </a:prstGeom>
        </p:spPr>
        <p:txBody>
          <a:bodyPr wrap="square">
            <a:spAutoFit/>
          </a:bodyPr>
          <a:lstStyle/>
          <a:p>
            <a:pPr lvl="0" algn="ctr" eaLnBrk="1" hangingPunct="1">
              <a:spcBef>
                <a:spcPct val="20000"/>
              </a:spcBef>
            </a:pPr>
            <a:r>
              <a:rPr lang="en-US" sz="2800" dirty="0" err="1">
                <a:solidFill>
                  <a:srgbClr val="000099"/>
                </a:solidFill>
                <a:latin typeface="Times New Roman" panose="02020603050405020304" pitchFamily="18" charset="0"/>
                <a:cs typeface="Times New Roman" panose="02020603050405020304" pitchFamily="18" charset="0"/>
              </a:rPr>
              <a:t>Có</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vị</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ngọt</a:t>
            </a:r>
            <a:endParaRPr lang="vi-VN" sz="2800" dirty="0">
              <a:solidFill>
                <a:srgbClr val="000099"/>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429000" y="5798665"/>
            <a:ext cx="2590800" cy="1040285"/>
          </a:xfrm>
          <a:prstGeom prst="rect">
            <a:avLst/>
          </a:prstGeom>
        </p:spPr>
        <p:txBody>
          <a:bodyPr wrap="square">
            <a:spAutoFit/>
          </a:bodyPr>
          <a:lstStyle/>
          <a:p>
            <a:pPr lvl="0" algn="ctr" eaLnBrk="1" hangingPunct="1">
              <a:spcBef>
                <a:spcPct val="20000"/>
              </a:spcBef>
              <a:defRPr/>
            </a:pPr>
            <a:r>
              <a:rPr lang="en-US" sz="2800" dirty="0" err="1">
                <a:solidFill>
                  <a:srgbClr val="000099"/>
                </a:solidFill>
                <a:latin typeface="Times New Roman" panose="02020603050405020304" pitchFamily="18" charset="0"/>
                <a:cs typeface="Times New Roman" panose="02020603050405020304" pitchFamily="18" charset="0"/>
              </a:rPr>
              <a:t>Không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có</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mùi</a:t>
            </a:r>
            <a:r>
              <a:rPr lang="en-US" sz="2800" dirty="0">
                <a:solidFill>
                  <a:srgbClr val="000099"/>
                </a:solidFill>
                <a:latin typeface="Times New Roman" panose="02020603050405020304" pitchFamily="18" charset="0"/>
                <a:cs typeface="Times New Roman" panose="02020603050405020304" pitchFamily="18" charset="0"/>
              </a:rPr>
              <a:t> </a:t>
            </a:r>
            <a:endParaRPr lang="vi-VN" sz="2800" dirty="0">
              <a:solidFill>
                <a:srgbClr val="000099"/>
              </a:solidFill>
              <a:latin typeface="Times New Roman" panose="02020603050405020304" pitchFamily="18" charset="0"/>
              <a:cs typeface="Times New Roman" panose="02020603050405020304" pitchFamily="18" charset="0"/>
            </a:endParaRPr>
          </a:p>
          <a:p>
            <a:pPr lvl="0" algn="ctr" eaLnBrk="1" hangingPunct="1">
              <a:spcBef>
                <a:spcPct val="20000"/>
              </a:spcBef>
            </a:pPr>
            <a:endParaRPr lang="vi-VN" sz="2800" dirty="0">
              <a:solidFill>
                <a:srgbClr val="000099"/>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629400" y="5562600"/>
            <a:ext cx="1981200" cy="954107"/>
          </a:xfrm>
          <a:prstGeom prst="rect">
            <a:avLst/>
          </a:prstGeom>
        </p:spPr>
        <p:txBody>
          <a:bodyPr wrap="square">
            <a:spAutoFit/>
          </a:bodyPr>
          <a:lstStyle/>
          <a:p>
            <a:pPr lvl="0" algn="ctr" eaLnBrk="1" hangingPunct="1">
              <a:spcBef>
                <a:spcPct val="20000"/>
              </a:spcBef>
              <a:defRPr/>
            </a:pPr>
            <a:r>
              <a:rPr lang="en-US" sz="2800" dirty="0" err="1">
                <a:solidFill>
                  <a:srgbClr val="000099"/>
                </a:solidFill>
                <a:latin typeface="Times New Roman" panose="02020603050405020304" pitchFamily="18" charset="0"/>
                <a:cs typeface="Times New Roman" panose="02020603050405020304" pitchFamily="18" charset="0"/>
              </a:rPr>
              <a:t>Mùi</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thơm</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béo</a:t>
            </a:r>
            <a:r>
              <a:rPr lang="en-US" sz="2800" dirty="0">
                <a:solidFill>
                  <a:srgbClr val="000099"/>
                </a:solidFill>
                <a:latin typeface="Times New Roman" panose="02020603050405020304" pitchFamily="18" charset="0"/>
                <a:cs typeface="Times New Roman" panose="02020603050405020304" pitchFamily="18" charset="0"/>
              </a:rPr>
              <a:t> </a:t>
            </a:r>
            <a:endParaRPr lang="vi-VN" sz="2800" dirty="0">
              <a:solidFill>
                <a:srgbClr val="000099"/>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257800" y="2971800"/>
            <a:ext cx="4572000" cy="1040285"/>
          </a:xfrm>
          <a:prstGeom prst="rect">
            <a:avLst/>
          </a:prstGeom>
        </p:spPr>
        <p:txBody>
          <a:bodyPr>
            <a:spAutoFit/>
          </a:bodyPr>
          <a:lstStyle/>
          <a:p>
            <a:pPr lvl="0" algn="ctr" eaLnBrk="1" hangingPunct="1">
              <a:spcBef>
                <a:spcPct val="20000"/>
              </a:spcBef>
            </a:pPr>
            <a:r>
              <a:rPr lang="en-US" sz="2800" dirty="0" err="1">
                <a:solidFill>
                  <a:srgbClr val="000099"/>
                </a:solidFill>
                <a:latin typeface="Times New Roman" panose="02020603050405020304" pitchFamily="18" charset="0"/>
                <a:cs typeface="Times New Roman" panose="02020603050405020304" pitchFamily="18" charset="0"/>
              </a:rPr>
              <a:t>Sữa</a:t>
            </a:r>
            <a:endParaRPr lang="en-US" sz="2800" dirty="0">
              <a:solidFill>
                <a:srgbClr val="000099"/>
              </a:solidFill>
              <a:latin typeface="Times New Roman" panose="02020603050405020304" pitchFamily="18" charset="0"/>
              <a:cs typeface="Times New Roman" panose="02020603050405020304" pitchFamily="18" charset="0"/>
            </a:endParaRPr>
          </a:p>
          <a:p>
            <a:pPr lvl="0" algn="ctr" eaLnBrk="1" hangingPunct="1">
              <a:spcBef>
                <a:spcPct val="20000"/>
              </a:spcBef>
            </a:pP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màu</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trắng</a:t>
            </a:r>
            <a:r>
              <a:rPr lang="en-US" sz="2800" dirty="0">
                <a:solidFill>
                  <a:srgbClr val="000099"/>
                </a:solidFill>
                <a:latin typeface="Times New Roman" panose="02020603050405020304" pitchFamily="18" charset="0"/>
                <a:cs typeface="Times New Roman" panose="02020603050405020304" pitchFamily="18" charset="0"/>
              </a:rPr>
              <a:t> </a:t>
            </a:r>
            <a:r>
              <a:rPr lang="en-US" sz="2800" dirty="0" err="1">
                <a:solidFill>
                  <a:srgbClr val="000099"/>
                </a:solidFill>
                <a:latin typeface="Times New Roman" panose="02020603050405020304" pitchFamily="18" charset="0"/>
                <a:cs typeface="Times New Roman" panose="02020603050405020304" pitchFamily="18" charset="0"/>
              </a:rPr>
              <a:t>đục</a:t>
            </a:r>
            <a:endParaRPr lang="vi-VN" sz="2800" dirty="0">
              <a:solidFill>
                <a:srgbClr val="000099"/>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0" y="0"/>
            <a:ext cx="9144000" cy="1077218"/>
          </a:xfrm>
          <a:prstGeom prst="rect">
            <a:avLst/>
          </a:prstGeom>
          <a:noFill/>
        </p:spPr>
        <p:txBody>
          <a:bodyPr wrap="square" lIns="91440" tIns="45720" rIns="91440" bIns="45720">
            <a:spAutoFit/>
          </a:bodyPr>
          <a:lstStyle/>
          <a:p>
            <a:pPr algn="just"/>
            <a:r>
              <a:rPr lang="en-US" sz="3200" b="1" dirty="0">
                <a:ln w="22225">
                  <a:solidFill>
                    <a:schemeClr val="accent2"/>
                  </a:solidFill>
                  <a:prstDash val="solid"/>
                </a:ln>
                <a:solidFill>
                  <a:schemeClr val="accent2"/>
                </a:solidFill>
              </a:rPr>
              <a:t>        </a:t>
            </a:r>
            <a:r>
              <a:rPr lang="en-US" sz="3200" b="1" dirty="0">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Qua </a:t>
            </a:r>
            <a:r>
              <a:rPr lang="en-US" sz="3200" b="1" dirty="0" err="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thí</a:t>
            </a:r>
            <a:r>
              <a:rPr lang="en-US" sz="3200" b="1" dirty="0">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nhiệm</a:t>
            </a:r>
            <a:r>
              <a:rPr lang="en-US" sz="3200" b="1" dirty="0">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trên.Em</a:t>
            </a:r>
            <a:r>
              <a:rPr lang="en-US" sz="3200" b="1" dirty="0">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hãy</a:t>
            </a:r>
            <a:r>
              <a:rPr lang="en-US" sz="3200" b="1" dirty="0">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cho</a:t>
            </a:r>
            <a:r>
              <a:rPr lang="en-US" sz="3200" b="1" dirty="0">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biết</a:t>
            </a:r>
            <a:r>
              <a:rPr lang="en-US" sz="3200" b="1" dirty="0">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những</a:t>
            </a:r>
            <a:r>
              <a:rPr lang="en-US" sz="3200" b="1" dirty="0">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tính</a:t>
            </a:r>
            <a:r>
              <a:rPr lang="en-US" sz="3200" b="1" dirty="0">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chất</a:t>
            </a:r>
            <a:r>
              <a:rPr lang="en-US" sz="3200" b="1" dirty="0">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của</a:t>
            </a:r>
            <a:r>
              <a:rPr lang="en-US" sz="3200" b="1" dirty="0">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nước</a:t>
            </a:r>
            <a:r>
              <a:rPr lang="en-US" sz="3200" b="1" dirty="0">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 ?</a:t>
            </a: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4942" y="2714620"/>
            <a:ext cx="1238250" cy="923925"/>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0694" y="4071942"/>
            <a:ext cx="1238250" cy="923925"/>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8" y="5429264"/>
            <a:ext cx="1238250" cy="923925"/>
          </a:xfrm>
          <a:prstGeom prst="rect">
            <a:avLst/>
          </a:prstGeom>
        </p:spPr>
      </p:pic>
    </p:spTree>
    <p:extLst>
      <p:ext uri="{BB962C8B-B14F-4D97-AF65-F5344CB8AC3E}">
        <p14:creationId xmlns:p14="http://schemas.microsoft.com/office/powerpoint/2010/main" val="213012278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diamond(in)">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ircle(in)">
                                      <p:cBhvr>
                                        <p:cTn id="47" dur="500"/>
                                        <p:tgtEl>
                                          <p:spTgt spid="28"/>
                                        </p:tgtEl>
                                      </p:cBhvr>
                                    </p:animEffect>
                                  </p:childTnLst>
                                </p:cTn>
                              </p:par>
                              <p:par>
                                <p:cTn id="48" presetID="6" presetClass="entr" presetSubtype="16"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circle(in)">
                                      <p:cBhvr>
                                        <p:cTn id="50" dur="500"/>
                                        <p:tgtEl>
                                          <p:spTgt spid="29"/>
                                        </p:tgtEl>
                                      </p:cBhvr>
                                    </p:animEffect>
                                  </p:childTnLst>
                                </p:cTn>
                              </p:par>
                              <p:par>
                                <p:cTn id="51" presetID="6" presetClass="entr" presetSubtype="16"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circle(in)">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4" grpId="0"/>
      <p:bldP spid="10" grpId="0"/>
      <p:bldP spid="11" grpId="0"/>
      <p:bldP spid="12"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 name="Rectangle 5"/>
          <p:cNvSpPr/>
          <p:nvPr/>
        </p:nvSpPr>
        <p:spPr>
          <a:xfrm>
            <a:off x="0" y="233353"/>
            <a:ext cx="9144000" cy="1200329"/>
          </a:xfrm>
          <a:prstGeom prst="rect">
            <a:avLst/>
          </a:prstGeom>
          <a:noFill/>
        </p:spPr>
        <p:txBody>
          <a:bodyPr wrap="square" lIns="91440" tIns="45720" rIns="91440" bIns="45720">
            <a:spAutoFit/>
          </a:bodyPr>
          <a:lstStyle/>
          <a:p>
            <a:pPr algn="just"/>
            <a:r>
              <a:rPr lang="en-US" sz="4000" b="1" dirty="0">
                <a:ln w="22225">
                  <a:solidFill>
                    <a:schemeClr val="accent2"/>
                  </a:solidFill>
                  <a:prstDash val="solid"/>
                </a:ln>
                <a:solidFill>
                  <a:schemeClr val="tx2"/>
                </a:solidFill>
              </a:rPr>
              <a:t>     </a:t>
            </a:r>
            <a:r>
              <a:rPr lang="en-US" sz="3200" b="1" dirty="0">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Qua </a:t>
            </a:r>
            <a:r>
              <a:rPr lang="en-US" sz="3200" b="1" dirty="0" err="1">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thí</a:t>
            </a:r>
            <a:r>
              <a:rPr lang="en-US" sz="3200" b="1" dirty="0">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nhiệm</a:t>
            </a:r>
            <a:r>
              <a:rPr lang="en-US" sz="3200" b="1" dirty="0">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trên</a:t>
            </a:r>
            <a:r>
              <a:rPr lang="en-US" sz="3200" b="1" dirty="0">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cho</a:t>
            </a:r>
            <a:r>
              <a:rPr lang="en-US" sz="3200" b="1" dirty="0">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biết</a:t>
            </a:r>
            <a:r>
              <a:rPr lang="en-US" sz="3200" b="1" dirty="0">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những</a:t>
            </a:r>
            <a:r>
              <a:rPr lang="en-US" sz="3200" b="1" dirty="0">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tính</a:t>
            </a:r>
            <a:r>
              <a:rPr lang="en-US" sz="3200" b="1" dirty="0">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chất</a:t>
            </a:r>
            <a:r>
              <a:rPr lang="en-US" sz="3200" b="1" dirty="0">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của</a:t>
            </a:r>
            <a:r>
              <a:rPr lang="en-US" sz="3200" b="1" dirty="0">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nước</a:t>
            </a:r>
            <a:r>
              <a:rPr lang="en-US" sz="3200" b="1" dirty="0">
                <a:ln w="22225">
                  <a:solidFill>
                    <a:schemeClr val="accent2"/>
                  </a:solidFill>
                  <a:prstDash val="solid"/>
                </a:ln>
                <a:solidFill>
                  <a:schemeClr val="tx2"/>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0" y="2308563"/>
            <a:ext cx="9144000" cy="1200329"/>
          </a:xfrm>
          <a:prstGeom prst="rect">
            <a:avLst/>
          </a:prstGeom>
          <a:noFill/>
        </p:spPr>
        <p:txBody>
          <a:bodyPr wrap="square" lIns="91440" tIns="45720" rIns="91440" bIns="45720">
            <a:spAutoFit/>
          </a:bodyPr>
          <a:lstStyle/>
          <a:p>
            <a:pPr algn="just"/>
            <a:r>
              <a:rPr lang="en-US" sz="3600" b="0" cap="none" spc="0" dirty="0">
                <a:ln w="0"/>
                <a:solidFill>
                  <a:schemeClr val="tx1"/>
                </a:solidFill>
                <a:effectLst>
                  <a:outerShdw blurRad="38100" dist="19050" dir="2700000" algn="tl" rotWithShape="0">
                    <a:schemeClr val="dk1">
                      <a:alpha val="40000"/>
                    </a:schemeClr>
                  </a:outerShdw>
                </a:effectLst>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chất</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lỏng</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rong</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suốt</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b="0"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màu</a:t>
            </a: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mùi</a:t>
            </a:r>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6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vị</a:t>
            </a:r>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748578" y="1700808"/>
            <a:ext cx="1835759" cy="584775"/>
          </a:xfrm>
          <a:prstGeom prst="rect">
            <a:avLst/>
          </a:prstGeom>
          <a:noFill/>
        </p:spPr>
        <p:txBody>
          <a:bodyPr wrap="none" lIns="91440" tIns="45720" rIns="91440" bIns="45720">
            <a:spAutoFit/>
          </a:bodyPr>
          <a:lstStyle/>
          <a:p>
            <a:pPr algn="ctr"/>
            <a:r>
              <a:rPr lang="en-US" sz="3200" b="1" u="sng"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Kết</a:t>
            </a:r>
            <a:r>
              <a:rPr lang="en-US" sz="3200" b="1" u="sng"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u="sng"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luận</a:t>
            </a:r>
            <a:r>
              <a:rPr lang="en-US" sz="3200" b="1" u="sng"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3200" b="1" u="sng"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023336"/>
      </p:ext>
    </p:extLst>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56792"/>
            <a:ext cx="8435280" cy="1143000"/>
          </a:xfrm>
        </p:spPr>
        <p:txBody>
          <a:bodyPr/>
          <a:lstStyle/>
          <a:p>
            <a:pPr algn="l"/>
            <a:r>
              <a:rPr lang="en-US" sz="3200" b="1" dirty="0">
                <a:solidFill>
                  <a:schemeClr val="tx1"/>
                </a:solidFill>
                <a:latin typeface="Times New Roman" panose="02020603050405020304" pitchFamily="18" charset="0"/>
                <a:cs typeface="Times New Roman" panose="02020603050405020304" pitchFamily="18" charset="0"/>
              </a:rPr>
              <a:t>1. </a:t>
            </a:r>
            <a:r>
              <a:rPr lang="en-US" sz="3200" b="1" dirty="0" err="1">
                <a:solidFill>
                  <a:schemeClr val="tx1"/>
                </a:solidFill>
                <a:latin typeface="Times New Roman" panose="02020603050405020304" pitchFamily="18" charset="0"/>
                <a:cs typeface="Times New Roman" panose="02020603050405020304" pitchFamily="18" charset="0"/>
              </a:rPr>
              <a:t>Màu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mùi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vị</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2420888"/>
            <a:ext cx="9144000" cy="1138773"/>
          </a:xfrm>
          <a:prstGeom prst="rect">
            <a:avLst/>
          </a:prstGeom>
          <a:noFill/>
        </p:spPr>
        <p:txBody>
          <a:bodyPr wrap="square" lIns="91440" tIns="45720" rIns="91440" bIns="45720">
            <a:spAutoFit/>
          </a:bodyPr>
          <a:lstStyle/>
          <a:p>
            <a:r>
              <a:rPr lang="en-US" sz="3600" b="0" cap="none" spc="0" dirty="0">
                <a:ln w="0"/>
                <a:solidFill>
                  <a:schemeClr val="tx1"/>
                </a:solidFill>
                <a:effectLst>
                  <a:outerShdw blurRad="38100" dist="19050" dir="2700000" algn="tl" rotWithShape="0">
                    <a:schemeClr val="dk1">
                      <a:alpha val="40000"/>
                    </a:schemeClr>
                  </a:outerShdw>
                </a:effectLst>
              </a:rPr>
              <a:t>    </a:t>
            </a:r>
            <a:r>
              <a:rPr lang="en-US" sz="3200" cap="none" spc="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3200" cap="none" spc="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cap="none" spc="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a:t>
            </a:r>
            <a:r>
              <a:rPr lang="en-US" sz="3200" cap="none" spc="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cap="none" spc="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a:t>
            </a:r>
            <a:r>
              <a:rPr lang="en-US" sz="3200" cap="none" spc="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cap="none" spc="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chất</a:t>
            </a:r>
            <a:r>
              <a:rPr lang="en-US" sz="3200" cap="none" spc="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cap="none" spc="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lỏng</a:t>
            </a:r>
            <a:r>
              <a:rPr lang="en-US" sz="3200" cap="none" spc="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a:t>
            </a:r>
            <a:r>
              <a:rPr lang="en-US" sz="3200" cap="none" spc="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rong</a:t>
            </a:r>
            <a:r>
              <a:rPr lang="en-US" sz="3200" cap="none" spc="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cap="none" spc="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suốt</a:t>
            </a:r>
            <a:r>
              <a:rPr lang="en-US" sz="3200" cap="none" spc="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cap="none" spc="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200" cap="none" spc="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cap="none" spc="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màu</a:t>
            </a:r>
            <a:r>
              <a:rPr lang="en-US" sz="3200" cap="none" spc="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2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mùi</a:t>
            </a:r>
            <a:r>
              <a:rPr lang="en-US" sz="32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2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dirty="0" err="1">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vị</a:t>
            </a:r>
            <a:r>
              <a:rPr lang="en-US" sz="320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3200" cap="none" spc="0" dirty="0">
              <a:ln w="0"/>
              <a:solidFill>
                <a:srgbClr val="0000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14736" y="3583525"/>
            <a:ext cx="7056784"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endParaRPr lang="en-US" sz="3200" b="1" dirty="0">
              <a:latin typeface="Times New Roman" panose="02020603050405020304" pitchFamily="18" charset="0"/>
              <a:cs typeface="Times New Roman" panose="02020603050405020304" pitchFamily="18" charset="0"/>
            </a:endParaRPr>
          </a:p>
        </p:txBody>
      </p:sp>
      <p:sp>
        <p:nvSpPr>
          <p:cNvPr id="7" name="Text Box 13"/>
          <p:cNvSpPr txBox="1">
            <a:spLocks noChangeArrowheads="1"/>
          </p:cNvSpPr>
          <p:nvPr/>
        </p:nvSpPr>
        <p:spPr bwMode="auto">
          <a:xfrm>
            <a:off x="0" y="44624"/>
            <a:ext cx="9144001" cy="1569660"/>
          </a:xfrm>
          <a:prstGeom prst="rect">
            <a:avLst/>
          </a:prstGeom>
          <a:noFill/>
          <a:ln w="57150">
            <a:noFill/>
            <a:miter lim="800000"/>
            <a:headEnd/>
            <a:tailEnd/>
          </a:ln>
          <a:effectLst>
            <a:prstShdw prst="shdw17" dist="17961" dir="2700000">
              <a:schemeClr val="accent2">
                <a:gamma/>
                <a:shade val="60000"/>
                <a:invGamma/>
              </a:schemeClr>
            </a:prstShdw>
          </a:effectLst>
        </p:spPr>
        <p:txBody>
          <a:bodyPr wrap="square">
            <a:spAutoFit/>
          </a:bodyPr>
          <a:lstStyle/>
          <a:p>
            <a:pPr algn="ctr" eaLnBrk="1" hangingPunct="1">
              <a:defRPr/>
            </a:pPr>
            <a:r>
              <a:rPr lang="en-US" sz="3200" b="1" dirty="0" err="1">
                <a:latin typeface="Times New Roman" pitchFamily="18" charset="0"/>
              </a:rPr>
              <a:t>Thứ</a:t>
            </a:r>
            <a:r>
              <a:rPr lang="en-US" sz="3200" b="1" dirty="0">
                <a:latin typeface="Times New Roman" pitchFamily="18" charset="0"/>
              </a:rPr>
              <a:t> </a:t>
            </a:r>
            <a:r>
              <a:rPr lang="en-US" sz="3200" b="1" dirty="0" err="1">
                <a:latin typeface="Times New Roman" pitchFamily="18" charset="0"/>
              </a:rPr>
              <a:t>ba</a:t>
            </a:r>
            <a:r>
              <a:rPr lang="en-US" sz="3200" b="1" dirty="0">
                <a:latin typeface="Times New Roman" pitchFamily="18" charset="0"/>
              </a:rPr>
              <a:t> </a:t>
            </a:r>
            <a:r>
              <a:rPr lang="en-US" sz="3200" b="1" dirty="0" err="1">
                <a:latin typeface="Times New Roman" pitchFamily="18" charset="0"/>
              </a:rPr>
              <a:t>ngày</a:t>
            </a:r>
            <a:r>
              <a:rPr lang="en-US" sz="3200" b="1" dirty="0">
                <a:latin typeface="Times New Roman" pitchFamily="18" charset="0"/>
              </a:rPr>
              <a:t> 8 </a:t>
            </a:r>
            <a:r>
              <a:rPr lang="en-US" sz="3200" b="1" dirty="0" err="1">
                <a:latin typeface="Times New Roman" pitchFamily="18" charset="0"/>
              </a:rPr>
              <a:t>tháng</a:t>
            </a:r>
            <a:r>
              <a:rPr lang="en-US" sz="3200" b="1" dirty="0">
                <a:latin typeface="Times New Roman" pitchFamily="18" charset="0"/>
              </a:rPr>
              <a:t> 11 </a:t>
            </a:r>
            <a:r>
              <a:rPr lang="en-US" sz="3200" b="1" dirty="0" err="1">
                <a:latin typeface="Times New Roman" pitchFamily="18" charset="0"/>
              </a:rPr>
              <a:t>năm</a:t>
            </a:r>
            <a:r>
              <a:rPr lang="en-US" sz="3200" b="1" dirty="0">
                <a:latin typeface="Times New Roman" pitchFamily="18" charset="0"/>
              </a:rPr>
              <a:t> 2021</a:t>
            </a:r>
          </a:p>
          <a:p>
            <a:pPr algn="ctr" eaLnBrk="1" hangingPunct="1">
              <a:defRPr/>
            </a:pPr>
            <a:r>
              <a:rPr lang="en-US" sz="3200" b="1" dirty="0" err="1">
                <a:latin typeface="Times New Roman" pitchFamily="18" charset="0"/>
              </a:rPr>
              <a:t>Khoa</a:t>
            </a:r>
            <a:r>
              <a:rPr lang="en-US" sz="3200" b="1" dirty="0">
                <a:latin typeface="Times New Roman" pitchFamily="18" charset="0"/>
              </a:rPr>
              <a:t> </a:t>
            </a:r>
            <a:r>
              <a:rPr lang="en-US" sz="3200" b="1" dirty="0" err="1">
                <a:latin typeface="Times New Roman" pitchFamily="18" charset="0"/>
              </a:rPr>
              <a:t>học</a:t>
            </a:r>
            <a:endParaRPr lang="en-US" sz="3200" b="1" dirty="0">
              <a:latin typeface="Times New Roman" pitchFamily="18" charset="0"/>
            </a:endParaRPr>
          </a:p>
          <a:p>
            <a:pPr algn="ctr" eaLnBrk="1" hangingPunct="1">
              <a:defRPr/>
            </a:pPr>
            <a:r>
              <a:rPr lang="en-US" sz="3200" b="1" dirty="0" err="1">
                <a:solidFill>
                  <a:srgbClr val="FF0000"/>
                </a:solidFill>
                <a:latin typeface="Times New Roman" pitchFamily="18" charset="0"/>
              </a:rPr>
              <a:t>Nước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có</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những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tính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chất</a:t>
            </a:r>
            <a:r>
              <a:rPr lang="en-US" sz="3200" b="1" dirty="0">
                <a:solidFill>
                  <a:srgbClr val="FF0000"/>
                </a:solidFill>
                <a:latin typeface="Times New Roman" pitchFamily="18" charset="0"/>
              </a:rPr>
              <a:t> </a:t>
            </a:r>
            <a:r>
              <a:rPr lang="en-US" sz="3200" b="1" err="1">
                <a:solidFill>
                  <a:srgbClr val="FF0000"/>
                </a:solidFill>
                <a:latin typeface="Times New Roman" pitchFamily="18" charset="0"/>
              </a:rPr>
              <a:t>gì</a:t>
            </a:r>
            <a:r>
              <a:rPr lang="en-US" sz="3200" b="1">
                <a:solidFill>
                  <a:srgbClr val="FF0000"/>
                </a:solidFill>
                <a:latin typeface="Times New Roman" pitchFamily="18" charset="0"/>
              </a:rPr>
              <a:t>? </a:t>
            </a:r>
            <a:r>
              <a:rPr lang="en-US" sz="3200" b="1" dirty="0">
                <a:solidFill>
                  <a:srgbClr val="FF0000"/>
                </a:solidFill>
                <a:latin typeface="Times New Roman" pitchFamily="18" charset="0"/>
              </a:rPr>
              <a:t>Ba </a:t>
            </a:r>
            <a:r>
              <a:rPr lang="en-US" sz="3200" b="1" dirty="0" err="1">
                <a:solidFill>
                  <a:srgbClr val="FF0000"/>
                </a:solidFill>
                <a:latin typeface="Times New Roman" pitchFamily="18" charset="0"/>
              </a:rPr>
              <a:t>thể</a:t>
            </a:r>
            <a:r>
              <a:rPr lang="en-US" sz="3200" b="1" dirty="0">
                <a:solidFill>
                  <a:srgbClr val="FF0000"/>
                </a:solidFill>
                <a:latin typeface="Times New Roman" pitchFamily="18" charset="0"/>
              </a:rPr>
              <a:t> </a:t>
            </a:r>
            <a:r>
              <a:rPr lang="en-US" sz="3200" b="1" err="1">
                <a:solidFill>
                  <a:srgbClr val="FF0000"/>
                </a:solidFill>
                <a:latin typeface="Times New Roman" pitchFamily="18" charset="0"/>
              </a:rPr>
              <a:t>của</a:t>
            </a:r>
            <a:r>
              <a:rPr lang="en-US" sz="3200" b="1">
                <a:solidFill>
                  <a:srgbClr val="FF0000"/>
                </a:solidFill>
                <a:latin typeface="Times New Roman" pitchFamily="18" charset="0"/>
              </a:rPr>
              <a:t> nước.</a:t>
            </a:r>
            <a:endParaRPr lang="en-US" sz="3200" b="1" dirty="0">
              <a:solidFill>
                <a:srgbClr val="FF0000"/>
              </a:solidFill>
              <a:latin typeface="Times New Roman" pitchFamily="18" charset="0"/>
            </a:endParaRPr>
          </a:p>
        </p:txBody>
      </p:sp>
    </p:spTree>
    <p:extLst>
      <p:ext uri="{BB962C8B-B14F-4D97-AF65-F5344CB8AC3E}">
        <p14:creationId xmlns:p14="http://schemas.microsoft.com/office/powerpoint/2010/main" val="138278629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solidFill>
                  <a:srgbClr val="FF0000"/>
                </a:solidFill>
              </a:rPr>
              <a:t>THÍ NGHIỆM 2:</a:t>
            </a:r>
          </a:p>
        </p:txBody>
      </p:sp>
      <p:sp>
        <p:nvSpPr>
          <p:cNvPr id="6" name="Rectangle 5"/>
          <p:cNvSpPr/>
          <p:nvPr/>
        </p:nvSpPr>
        <p:spPr>
          <a:xfrm>
            <a:off x="251520" y="1295400"/>
            <a:ext cx="8784976" cy="707886"/>
          </a:xfrm>
          <a:prstGeom prst="rect">
            <a:avLst/>
          </a:prstGeom>
          <a:noFill/>
        </p:spPr>
        <p:txBody>
          <a:bodyPr wrap="square" lIns="91440" tIns="45720" rIns="91440" bIns="45720">
            <a:spAutoFit/>
          </a:bodyPr>
          <a:lstStyle/>
          <a:p>
            <a:pPr algn="ctr"/>
            <a:r>
              <a:rPr lang="en-US" sz="4000" b="1" dirty="0" err="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Nước</a:t>
            </a:r>
            <a:r>
              <a:rPr lang="en-US" sz="4000" b="1" dirty="0">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 </a:t>
            </a:r>
            <a:r>
              <a:rPr lang="en-US" sz="4000" b="1" err="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có</a:t>
            </a:r>
            <a:r>
              <a:rPr lang="en-US" sz="4000" b="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 hình dạng nhất </a:t>
            </a:r>
            <a:r>
              <a:rPr lang="en-US" sz="4000" b="1" err="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định</a:t>
            </a:r>
            <a:r>
              <a:rPr lang="en-US" sz="4000" b="1">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rPr>
              <a:t> không?</a:t>
            </a:r>
            <a:endParaRPr lang="en-US" sz="4000" b="1" dirty="0">
              <a:ln w="22225">
                <a:solidFill>
                  <a:schemeClr val="accent2"/>
                </a:solidFill>
                <a:prstDash val="solid"/>
              </a:ln>
              <a:solidFill>
                <a:schemeClr val="accent2"/>
              </a:solidFill>
              <a:latin typeface="Times New Roman" panose="02020603050405020304" pitchFamily="18" charset="0"/>
              <a:cs typeface="Times New Roman" panose="02020603050405020304" pitchFamily="18" charset="0"/>
            </a:endParaRPr>
          </a:p>
        </p:txBody>
      </p:sp>
      <p:sp>
        <p:nvSpPr>
          <p:cNvPr id="5" name="Rectangle 4"/>
          <p:cNvSpPr/>
          <p:nvPr/>
        </p:nvSpPr>
        <p:spPr>
          <a:xfrm>
            <a:off x="1905000" y="2276872"/>
            <a:ext cx="5334000" cy="1754326"/>
          </a:xfrm>
          <a:prstGeom prst="rect">
            <a:avLst/>
          </a:prstGeom>
          <a:noFill/>
        </p:spPr>
        <p:txBody>
          <a:bodyPr wrap="square" lIns="91440" tIns="45720" rIns="91440" bIns="45720">
            <a:spAutoFit/>
          </a:bodyPr>
          <a:lstStyle/>
          <a:p>
            <a:pPr algn="ct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Hãy</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dự</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đoán</a:t>
            </a:r>
            <a:endPar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endParaRPr lang="en-US" sz="5400" b="1" u="sng"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99250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886200"/>
            <a:ext cx="6523581" cy="2752725"/>
          </a:xfrm>
          <a:prstGeom prst="rect">
            <a:avLst/>
          </a:prstGeom>
        </p:spPr>
      </p:pic>
      <p:sp>
        <p:nvSpPr>
          <p:cNvPr id="4" name="Horizontal Scroll 3"/>
          <p:cNvSpPr/>
          <p:nvPr/>
        </p:nvSpPr>
        <p:spPr>
          <a:xfrm>
            <a:off x="381000" y="-152400"/>
            <a:ext cx="8305800" cy="3429000"/>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marL="57150" indent="346075" algn="just"/>
            <a:r>
              <a:rPr lang="en-US" sz="4000" b="1" dirty="0" err="1">
                <a:solidFill>
                  <a:srgbClr val="000099"/>
                </a:solidFill>
                <a:latin typeface="Times New Roman" pitchFamily="18" charset="0"/>
              </a:rPr>
              <a:t>Đổ</a:t>
            </a:r>
            <a:r>
              <a:rPr lang="en-US" sz="4000" b="1" dirty="0">
                <a:solidFill>
                  <a:srgbClr val="000099"/>
                </a:solidFill>
                <a:latin typeface="Times New Roman" pitchFamily="18" charset="0"/>
              </a:rPr>
              <a:t> </a:t>
            </a:r>
            <a:r>
              <a:rPr lang="en-US" sz="4000" b="1" dirty="0" err="1">
                <a:solidFill>
                  <a:srgbClr val="000099"/>
                </a:solidFill>
                <a:latin typeface="Times New Roman" pitchFamily="18" charset="0"/>
              </a:rPr>
              <a:t>nước</a:t>
            </a:r>
            <a:r>
              <a:rPr lang="en-US" sz="4000" b="1" dirty="0">
                <a:solidFill>
                  <a:srgbClr val="000099"/>
                </a:solidFill>
                <a:latin typeface="Times New Roman" pitchFamily="18" charset="0"/>
              </a:rPr>
              <a:t> </a:t>
            </a:r>
            <a:r>
              <a:rPr lang="en-US" sz="4000" b="1" dirty="0" err="1">
                <a:solidFill>
                  <a:srgbClr val="000099"/>
                </a:solidFill>
                <a:latin typeface="Times New Roman" pitchFamily="18" charset="0"/>
              </a:rPr>
              <a:t>đầy</a:t>
            </a:r>
            <a:r>
              <a:rPr lang="en-US" sz="4000" b="1" dirty="0">
                <a:solidFill>
                  <a:srgbClr val="000099"/>
                </a:solidFill>
                <a:latin typeface="Times New Roman" pitchFamily="18" charset="0"/>
              </a:rPr>
              <a:t> </a:t>
            </a:r>
            <a:r>
              <a:rPr lang="en-US" sz="4000" b="1" dirty="0" err="1">
                <a:solidFill>
                  <a:srgbClr val="000099"/>
                </a:solidFill>
                <a:latin typeface="Times New Roman" pitchFamily="18" charset="0"/>
              </a:rPr>
              <a:t>vào</a:t>
            </a:r>
            <a:r>
              <a:rPr lang="en-US" sz="4000" b="1" dirty="0">
                <a:solidFill>
                  <a:srgbClr val="000099"/>
                </a:solidFill>
                <a:latin typeface="Times New Roman" pitchFamily="18" charset="0"/>
              </a:rPr>
              <a:t> </a:t>
            </a:r>
            <a:r>
              <a:rPr lang="en-US" sz="4000" b="1" dirty="0" err="1">
                <a:solidFill>
                  <a:srgbClr val="000099"/>
                </a:solidFill>
                <a:latin typeface="Times New Roman" pitchFamily="18" charset="0"/>
              </a:rPr>
              <a:t>một</a:t>
            </a:r>
            <a:r>
              <a:rPr lang="en-US" sz="4000" b="1" dirty="0">
                <a:solidFill>
                  <a:srgbClr val="000099"/>
                </a:solidFill>
                <a:latin typeface="Times New Roman" pitchFamily="18" charset="0"/>
              </a:rPr>
              <a:t> </a:t>
            </a:r>
            <a:r>
              <a:rPr lang="en-US" sz="4000" b="1" dirty="0" err="1">
                <a:solidFill>
                  <a:srgbClr val="000099"/>
                </a:solidFill>
                <a:latin typeface="Times New Roman" pitchFamily="18" charset="0"/>
              </a:rPr>
              <a:t>số</a:t>
            </a:r>
            <a:r>
              <a:rPr lang="en-US" sz="4000" b="1" dirty="0">
                <a:solidFill>
                  <a:srgbClr val="000099"/>
                </a:solidFill>
                <a:latin typeface="Times New Roman" pitchFamily="18" charset="0"/>
              </a:rPr>
              <a:t> chai, </a:t>
            </a:r>
            <a:r>
              <a:rPr lang="en-US" sz="4000" b="1" dirty="0" err="1">
                <a:solidFill>
                  <a:srgbClr val="000099"/>
                </a:solidFill>
                <a:latin typeface="Times New Roman" pitchFamily="18" charset="0"/>
              </a:rPr>
              <a:t>ly</a:t>
            </a:r>
            <a:r>
              <a:rPr lang="en-US" sz="4000" b="1" dirty="0">
                <a:solidFill>
                  <a:srgbClr val="000099"/>
                </a:solidFill>
                <a:latin typeface="Times New Roman" pitchFamily="18" charset="0"/>
              </a:rPr>
              <a:t> </a:t>
            </a:r>
            <a:r>
              <a:rPr lang="en-US" sz="4000" b="1" dirty="0" err="1">
                <a:solidFill>
                  <a:srgbClr val="000099"/>
                </a:solidFill>
                <a:latin typeface="Times New Roman" pitchFamily="18" charset="0"/>
              </a:rPr>
              <a:t>có</a:t>
            </a:r>
            <a:r>
              <a:rPr lang="en-US" sz="4000" b="1" dirty="0">
                <a:solidFill>
                  <a:srgbClr val="000099"/>
                </a:solidFill>
                <a:latin typeface="Times New Roman" pitchFamily="18" charset="0"/>
              </a:rPr>
              <a:t> </a:t>
            </a:r>
            <a:r>
              <a:rPr lang="en-US" sz="4000" b="1" dirty="0" err="1">
                <a:solidFill>
                  <a:srgbClr val="000099"/>
                </a:solidFill>
                <a:latin typeface="Times New Roman" pitchFamily="18" charset="0"/>
              </a:rPr>
              <a:t>hình</a:t>
            </a:r>
            <a:r>
              <a:rPr lang="en-US" sz="4000" b="1" dirty="0">
                <a:solidFill>
                  <a:srgbClr val="000099"/>
                </a:solidFill>
                <a:latin typeface="Times New Roman" pitchFamily="18" charset="0"/>
              </a:rPr>
              <a:t> </a:t>
            </a:r>
            <a:r>
              <a:rPr lang="en-US" sz="4000" b="1" dirty="0" err="1">
                <a:solidFill>
                  <a:srgbClr val="000099"/>
                </a:solidFill>
                <a:latin typeface="Times New Roman" pitchFamily="18" charset="0"/>
              </a:rPr>
              <a:t>dạng</a:t>
            </a:r>
            <a:r>
              <a:rPr lang="en-US" sz="4000" b="1" dirty="0">
                <a:solidFill>
                  <a:srgbClr val="000099"/>
                </a:solidFill>
                <a:latin typeface="Times New Roman" pitchFamily="18" charset="0"/>
              </a:rPr>
              <a:t> </a:t>
            </a:r>
            <a:r>
              <a:rPr lang="en-US" sz="4000" b="1" dirty="0" err="1">
                <a:solidFill>
                  <a:srgbClr val="000099"/>
                </a:solidFill>
                <a:latin typeface="Times New Roman" pitchFamily="18" charset="0"/>
              </a:rPr>
              <a:t>kích</a:t>
            </a:r>
            <a:r>
              <a:rPr lang="en-US" sz="4000" b="1" dirty="0">
                <a:solidFill>
                  <a:srgbClr val="000099"/>
                </a:solidFill>
                <a:latin typeface="Times New Roman" pitchFamily="18" charset="0"/>
              </a:rPr>
              <a:t> </a:t>
            </a:r>
            <a:r>
              <a:rPr lang="en-US" sz="4000" b="1" dirty="0" err="1">
                <a:solidFill>
                  <a:srgbClr val="000099"/>
                </a:solidFill>
                <a:latin typeface="Times New Roman" pitchFamily="18" charset="0"/>
              </a:rPr>
              <a:t>thước</a:t>
            </a:r>
            <a:r>
              <a:rPr lang="en-US" sz="4000" b="1" dirty="0">
                <a:solidFill>
                  <a:srgbClr val="000099"/>
                </a:solidFill>
                <a:latin typeface="Times New Roman" pitchFamily="18" charset="0"/>
              </a:rPr>
              <a:t> </a:t>
            </a:r>
            <a:r>
              <a:rPr lang="en-US" sz="4000" b="1" dirty="0" err="1">
                <a:solidFill>
                  <a:srgbClr val="000099"/>
                </a:solidFill>
                <a:latin typeface="Times New Roman" pitchFamily="18" charset="0"/>
              </a:rPr>
              <a:t>khác</a:t>
            </a:r>
            <a:r>
              <a:rPr lang="en-US" sz="4000" b="1" dirty="0">
                <a:solidFill>
                  <a:srgbClr val="000099"/>
                </a:solidFill>
                <a:latin typeface="Times New Roman" pitchFamily="18" charset="0"/>
              </a:rPr>
              <a:t> </a:t>
            </a:r>
            <a:r>
              <a:rPr lang="en-US" sz="4000" b="1" dirty="0" err="1">
                <a:solidFill>
                  <a:srgbClr val="000099"/>
                </a:solidFill>
                <a:latin typeface="Times New Roman" pitchFamily="18" charset="0"/>
              </a:rPr>
              <a:t>nhau</a:t>
            </a:r>
            <a:r>
              <a:rPr lang="en-US" sz="4000" b="1" dirty="0">
                <a:solidFill>
                  <a:srgbClr val="000099"/>
                </a:solidFill>
                <a:latin typeface="Times New Roman" pitchFamily="18" charset="0"/>
              </a:rPr>
              <a:t>. </a:t>
            </a:r>
            <a:r>
              <a:rPr lang="en-US" sz="4000" b="1" dirty="0" err="1">
                <a:solidFill>
                  <a:srgbClr val="C00000"/>
                </a:solidFill>
                <a:latin typeface="Times New Roman" pitchFamily="18" charset="0"/>
              </a:rPr>
              <a:t>Em</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thấy</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nước</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có</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hình</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dạng</a:t>
            </a:r>
            <a:r>
              <a:rPr lang="en-US" sz="4000" b="1" dirty="0">
                <a:solidFill>
                  <a:srgbClr val="C00000"/>
                </a:solidFill>
                <a:latin typeface="Times New Roman" pitchFamily="18" charset="0"/>
              </a:rPr>
              <a:t> </a:t>
            </a:r>
            <a:r>
              <a:rPr lang="en-US" sz="4000" b="1" dirty="0" err="1">
                <a:solidFill>
                  <a:srgbClr val="C00000"/>
                </a:solidFill>
                <a:latin typeface="Times New Roman" pitchFamily="18" charset="0"/>
              </a:rPr>
              <a:t>gì</a:t>
            </a:r>
            <a:r>
              <a:rPr lang="en-US" sz="4000" b="1" dirty="0">
                <a:solidFill>
                  <a:srgbClr val="C00000"/>
                </a:solidFill>
                <a:latin typeface="Times New Roman" pitchFamily="18" charset="0"/>
              </a:rPr>
              <a:t>? </a:t>
            </a:r>
            <a:endParaRPr lang="en-US" sz="4000" b="1" dirty="0">
              <a:solidFill>
                <a:srgbClr val="000099"/>
              </a:solidFill>
              <a:latin typeface="Times New Roman" pitchFamily="18" charset="0"/>
            </a:endParaRPr>
          </a:p>
        </p:txBody>
      </p:sp>
      <p:sp>
        <p:nvSpPr>
          <p:cNvPr id="5" name="Rectangle 4"/>
          <p:cNvSpPr/>
          <p:nvPr/>
        </p:nvSpPr>
        <p:spPr>
          <a:xfrm>
            <a:off x="2003717" y="785794"/>
            <a:ext cx="2252540" cy="707886"/>
          </a:xfrm>
          <a:prstGeom prst="rect">
            <a:avLst/>
          </a:prstGeom>
          <a:noFill/>
        </p:spPr>
        <p:txBody>
          <a:bodyPr wrap="none" lIns="91440" tIns="45720" rIns="91440" bIns="45720">
            <a:spAutoFit/>
          </a:bodyPr>
          <a:lstStyle/>
          <a:p>
            <a:pPr algn="ctr"/>
            <a:r>
              <a:rPr lang="en-US" sz="40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Kết</a:t>
            </a:r>
            <a:r>
              <a:rPr lang="en-US" sz="40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luận</a:t>
            </a:r>
            <a:r>
              <a:rPr lang="en-US" sz="40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en-US" sz="4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071538" y="1571612"/>
            <a:ext cx="7892950" cy="584775"/>
          </a:xfrm>
          <a:prstGeom prst="rect">
            <a:avLst/>
          </a:prstGeom>
          <a:noFill/>
        </p:spPr>
        <p:txBody>
          <a:bodyPr wrap="square" lIns="91440" tIns="45720" rIns="91440" bIns="45720">
            <a:spAutoFit/>
          </a:bodyPr>
          <a:lstStyle/>
          <a:p>
            <a:pPr algn="just"/>
            <a:r>
              <a:rPr lang="en-US" sz="3200" b="1" cap="none" spc="0" dirty="0">
                <a:ln w="0"/>
                <a:solidFill>
                  <a:schemeClr val="tx1"/>
                </a:solidFill>
                <a:effectLst>
                  <a:outerShdw blurRad="38100" dist="19050" dir="2700000" algn="tl" rotWithShape="0">
                    <a:schemeClr val="dk1">
                      <a:alpha val="40000"/>
                    </a:schemeClr>
                  </a:outerShdw>
                </a:effectLst>
              </a:rPr>
              <a:t>   </a:t>
            </a:r>
            <a:r>
              <a:rPr lang="en-US" sz="32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3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3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3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hình</a:t>
            </a:r>
            <a:r>
              <a:rPr lang="en-US" sz="3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dạng</a:t>
            </a:r>
            <a:r>
              <a:rPr lang="en-US" sz="3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nhất</a:t>
            </a:r>
            <a:r>
              <a:rPr lang="en-US" sz="3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200" b="1" cap="none" spc="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định</a:t>
            </a:r>
            <a:r>
              <a:rPr lang="en-US" sz="32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621801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400" decel="100000"/>
                                        <p:tgtEl>
                                          <p:spTgt spid="5">
                                            <p:txEl>
                                              <p:pRg st="0" end="0"/>
                                            </p:txEl>
                                          </p:spTgt>
                                        </p:tgtEl>
                                      </p:cBhvr>
                                    </p:animEffect>
                                    <p:anim calcmode="lin" valueType="num">
                                      <p:cBhvr>
                                        <p:cTn id="13" dur="4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14" dur="4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5" dur="4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0" y="228600"/>
            <a:ext cx="9372600" cy="6857999"/>
            <a:chOff x="0" y="197884"/>
            <a:chExt cx="9060180" cy="5936520"/>
          </a:xfrm>
        </p:grpSpPr>
        <p:pic>
          <p:nvPicPr>
            <p:cNvPr id="5" name="Picture 4" descr="bucthu.png"/>
            <p:cNvPicPr>
              <a:picLocks noChangeAspect="1"/>
            </p:cNvPicPr>
            <p:nvPr/>
          </p:nvPicPr>
          <p:blipFill>
            <a:blip r:embed="rId3"/>
            <a:stretch>
              <a:fillRect/>
            </a:stretch>
          </p:blipFill>
          <p:spPr>
            <a:xfrm>
              <a:off x="0" y="197884"/>
              <a:ext cx="8839200" cy="5936520"/>
            </a:xfrm>
            <a:prstGeom prst="rect">
              <a:avLst/>
            </a:prstGeom>
          </p:spPr>
        </p:pic>
        <p:sp>
          <p:nvSpPr>
            <p:cNvPr id="6" name="Cloud 5"/>
            <p:cNvSpPr/>
            <p:nvPr/>
          </p:nvSpPr>
          <p:spPr>
            <a:xfrm>
              <a:off x="2578100" y="1253265"/>
              <a:ext cx="6482080" cy="2748719"/>
            </a:xfrm>
            <a:prstGeom prst="cloud">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FF0000"/>
                  </a:solidFill>
                  <a:latin typeface="Times New Roman" pitchFamily="18" charset="0"/>
                  <a:cs typeface="Times New Roman" pitchFamily="18" charset="0"/>
                </a:rPr>
                <a:t>Chương</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trước</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chúng</a:t>
              </a:r>
              <a:r>
                <a:rPr lang="en-US" sz="5400" b="1" dirty="0">
                  <a:solidFill>
                    <a:srgbClr val="FF0000"/>
                  </a:solidFill>
                  <a:latin typeface="Times New Roman" pitchFamily="18" charset="0"/>
                  <a:cs typeface="Times New Roman" pitchFamily="18" charset="0"/>
                </a:rPr>
                <a:t> ta </a:t>
              </a:r>
              <a:r>
                <a:rPr lang="en-US" sz="5400" b="1" dirty="0" err="1">
                  <a:solidFill>
                    <a:srgbClr val="FF0000"/>
                  </a:solidFill>
                  <a:latin typeface="Times New Roman" pitchFamily="18" charset="0"/>
                  <a:cs typeface="Times New Roman" pitchFamily="18" charset="0"/>
                </a:rPr>
                <a:t>học</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chủ</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đề</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gì</a:t>
              </a:r>
              <a:r>
                <a:rPr lang="en-US" sz="5400" b="1" dirty="0">
                  <a:solidFill>
                    <a:srgbClr val="FF0000"/>
                  </a:solidFill>
                  <a:latin typeface="Times New Roman" pitchFamily="18" charset="0"/>
                  <a:cs typeface="Times New Roman" pitchFamily="18" charset="0"/>
                </a:rPr>
                <a:t>?</a:t>
              </a:r>
            </a:p>
          </p:txBody>
        </p:sp>
      </p:grpSp>
    </p:spTree>
  </p:cSld>
  <p:clrMapOvr>
    <a:masterClrMapping/>
  </p:clrMapOvr>
  <p:transition>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467544" y="260648"/>
            <a:ext cx="9143999"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THÍ NGHIỆM 3:  VỀ VIỆC CHẢY CỦA NƯỚC</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678" y="2183539"/>
            <a:ext cx="4214810" cy="2809873"/>
          </a:xfrm>
          <a:prstGeom prst="rect">
            <a:avLst/>
          </a:prstGeom>
        </p:spPr>
      </p:pic>
      <p:sp>
        <p:nvSpPr>
          <p:cNvPr id="16" name="Rectangle 15"/>
          <p:cNvSpPr/>
          <p:nvPr/>
        </p:nvSpPr>
        <p:spPr>
          <a:xfrm>
            <a:off x="35496" y="908720"/>
            <a:ext cx="9108504" cy="1569660"/>
          </a:xfrm>
          <a:prstGeom prst="rect">
            <a:avLst/>
          </a:prstGeom>
        </p:spPr>
        <p:txBody>
          <a:bodyPr wrap="square">
            <a:spAutoFit/>
          </a:bodyPr>
          <a:lstStyle/>
          <a:p>
            <a:pPr eaLnBrk="1" fontAlgn="auto" hangingPunct="1">
              <a:spcBef>
                <a:spcPts val="0"/>
              </a:spcBef>
              <a:spcAft>
                <a:spcPts val="0"/>
              </a:spcAft>
              <a:defRPr/>
            </a:pPr>
            <a:r>
              <a:rPr lang="en-US" sz="3200" dirty="0" err="1">
                <a:latin typeface="Times New Roman" pitchFamily="18" charset="0"/>
                <a:cs typeface="Times New Roman" pitchFamily="18" charset="0"/>
              </a:rPr>
              <a:t>Đổ</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nằm</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ngang</a:t>
            </a:r>
            <a:r>
              <a:rPr lang="en-US" sz="3200">
                <a:latin typeface="Times New Roman" pitchFamily="18" charset="0"/>
                <a:cs typeface="Times New Roman" pitchFamily="18" charset="0"/>
              </a:rPr>
              <a:t>. Em </a:t>
            </a:r>
            <a:r>
              <a:rPr lang="en-US" sz="3200" dirty="0" err="1">
                <a:latin typeface="Times New Roman" pitchFamily="18" charset="0"/>
                <a:cs typeface="Times New Roman" pitchFamily="18" charset="0"/>
              </a:rPr>
              <a:t>thấy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err="1">
                <a:latin typeface="Times New Roman" pitchFamily="18" charset="0"/>
                <a:cs typeface="Times New Roman" pitchFamily="18" charset="0"/>
              </a:rPr>
              <a:t>thế</a:t>
            </a:r>
            <a:r>
              <a:rPr lang="en-US" sz="3200">
                <a:latin typeface="Times New Roman" pitchFamily="18" charset="0"/>
                <a:cs typeface="Times New Roman" pitchFamily="18" charset="0"/>
              </a:rPr>
              <a:t> nào? </a:t>
            </a:r>
            <a:endParaRPr lang="en-US" sz="3200" dirty="0"/>
          </a:p>
        </p:txBody>
      </p:sp>
      <p:sp>
        <p:nvSpPr>
          <p:cNvPr id="17" name="Rectangle 16"/>
          <p:cNvSpPr/>
          <p:nvPr/>
        </p:nvSpPr>
        <p:spPr>
          <a:xfrm>
            <a:off x="179512" y="5301208"/>
            <a:ext cx="9324528" cy="584775"/>
          </a:xfrm>
          <a:prstGeom prst="rect">
            <a:avLst/>
          </a:prstGeom>
        </p:spPr>
        <p:txBody>
          <a:bodyPr wrap="square">
            <a:spAutoFit/>
          </a:bodyPr>
          <a:lstStyle/>
          <a:p>
            <a:r>
              <a:rPr lang="en-US" sz="31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1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31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1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1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31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31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31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tràn</a:t>
            </a:r>
            <a:r>
              <a:rPr lang="en-US" sz="31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1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31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100" b="1" dirty="0" err="1">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phía</a:t>
            </a:r>
            <a:r>
              <a:rPr lang="en-US" sz="3100" b="1" dirty="0">
                <a:solidFill>
                  <a:srgbClr val="000099"/>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100" b="1" dirty="0">
              <a:solidFill>
                <a:srgbClr val="000099"/>
              </a:solidFill>
            </a:endParaRPr>
          </a:p>
        </p:txBody>
      </p:sp>
    </p:spTree>
    <p:extLst>
      <p:ext uri="{BB962C8B-B14F-4D97-AF65-F5344CB8AC3E}">
        <p14:creationId xmlns:p14="http://schemas.microsoft.com/office/powerpoint/2010/main" val="52907543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800" decel="100000"/>
                                        <p:tgtEl>
                                          <p:spTgt spid="15"/>
                                        </p:tgtEl>
                                      </p:cBhvr>
                                    </p:animEffect>
                                    <p:anim calcmode="lin" valueType="num">
                                      <p:cBhvr>
                                        <p:cTn id="13" dur="800" decel="100000" fill="hold"/>
                                        <p:tgtEl>
                                          <p:spTgt spid="15"/>
                                        </p:tgtEl>
                                        <p:attrNameLst>
                                          <p:attrName>style.rotation</p:attrName>
                                        </p:attrNameLst>
                                      </p:cBhvr>
                                      <p:tavLst>
                                        <p:tav tm="0">
                                          <p:val>
                                            <p:fltVal val="-90"/>
                                          </p:val>
                                        </p:tav>
                                        <p:tav tm="100000">
                                          <p:val>
                                            <p:fltVal val="0"/>
                                          </p:val>
                                        </p:tav>
                                      </p:tavLst>
                                    </p:anim>
                                    <p:anim calcmode="lin" valueType="num">
                                      <p:cBhvr>
                                        <p:cTn id="14" dur="800" decel="100000" fill="hold"/>
                                        <p:tgtEl>
                                          <p:spTgt spid="15"/>
                                        </p:tgtEl>
                                        <p:attrNameLst>
                                          <p:attrName>ppt_x</p:attrName>
                                        </p:attrNameLst>
                                      </p:cBhvr>
                                      <p:tavLst>
                                        <p:tav tm="0">
                                          <p:val>
                                            <p:strVal val="#ppt_x+0.4"/>
                                          </p:val>
                                        </p:tav>
                                        <p:tav tm="100000">
                                          <p:val>
                                            <p:strVal val="#ppt_x-0.05"/>
                                          </p:val>
                                        </p:tav>
                                      </p:tavLst>
                                    </p:anim>
                                    <p:anim calcmode="lin" valueType="num">
                                      <p:cBhvr>
                                        <p:cTn id="15" dur="800" decel="100000" fill="hold"/>
                                        <p:tgtEl>
                                          <p:spTgt spid="1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down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7173" name="Text Box 11"/>
          <p:cNvSpPr txBox="1">
            <a:spLocks noChangeArrowheads="1"/>
          </p:cNvSpPr>
          <p:nvPr/>
        </p:nvSpPr>
        <p:spPr bwMode="auto">
          <a:xfrm>
            <a:off x="-18236" y="548680"/>
            <a:ext cx="79198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3200" b="1" dirty="0">
                <a:solidFill>
                  <a:srgbClr val="0000FF"/>
                </a:solidFill>
                <a:latin typeface="Times New Roman" pitchFamily="18" charset="0"/>
                <a:cs typeface="Times New Roman" panose="02020603050405020304" pitchFamily="18" charset="0"/>
              </a:rPr>
              <a:t>2. </a:t>
            </a:r>
            <a:r>
              <a:rPr lang="en-US" altLang="en-US" sz="3200" b="1" dirty="0" err="1">
                <a:solidFill>
                  <a:srgbClr val="0000FF"/>
                </a:solidFill>
                <a:latin typeface="Times New Roman" pitchFamily="18" charset="0"/>
                <a:cs typeface="Times New Roman" panose="02020603050405020304" pitchFamily="18" charset="0"/>
              </a:rPr>
              <a:t>Hình</a:t>
            </a:r>
            <a:r>
              <a:rPr lang="en-US" altLang="en-US" sz="3200" b="1" dirty="0">
                <a:solidFill>
                  <a:srgbClr val="0000FF"/>
                </a:solidFill>
                <a:latin typeface="Times New Roman" pitchFamily="18" charset="0"/>
                <a:cs typeface="Times New Roman" panose="02020603050405020304" pitchFamily="18" charset="0"/>
              </a:rPr>
              <a:t> </a:t>
            </a:r>
            <a:r>
              <a:rPr lang="en-US" altLang="en-US" sz="3200" b="1" dirty="0" err="1">
                <a:solidFill>
                  <a:srgbClr val="0000FF"/>
                </a:solidFill>
                <a:latin typeface="Times New Roman" pitchFamily="18" charset="0"/>
                <a:cs typeface="Times New Roman" panose="02020603050405020304" pitchFamily="18" charset="0"/>
              </a:rPr>
              <a:t>dạng</a:t>
            </a:r>
            <a:r>
              <a:rPr lang="en-US" altLang="en-US" sz="3200" b="1" dirty="0">
                <a:solidFill>
                  <a:srgbClr val="0000FF"/>
                </a:solidFill>
                <a:latin typeface="Times New Roman" pitchFamily="18" charset="0"/>
                <a:cs typeface="Times New Roman" panose="02020603050405020304" pitchFamily="18" charset="0"/>
              </a:rPr>
              <a:t> </a:t>
            </a:r>
            <a:r>
              <a:rPr lang="en-US" altLang="en-US" sz="3200" b="1" dirty="0" err="1">
                <a:solidFill>
                  <a:srgbClr val="0000FF"/>
                </a:solidFill>
                <a:latin typeface="Times New Roman" pitchFamily="18" charset="0"/>
                <a:cs typeface="Times New Roman" panose="02020603050405020304" pitchFamily="18" charset="0"/>
              </a:rPr>
              <a:t>và</a:t>
            </a:r>
            <a:r>
              <a:rPr lang="en-US" altLang="en-US" sz="3200" b="1" dirty="0">
                <a:solidFill>
                  <a:srgbClr val="0000FF"/>
                </a:solidFill>
                <a:latin typeface="Times New Roman" pitchFamily="18" charset="0"/>
                <a:cs typeface="Times New Roman" panose="02020603050405020304" pitchFamily="18" charset="0"/>
              </a:rPr>
              <a:t> </a:t>
            </a:r>
            <a:r>
              <a:rPr lang="en-US" altLang="en-US" sz="3200" b="1" dirty="0" err="1">
                <a:solidFill>
                  <a:srgbClr val="0000FF"/>
                </a:solidFill>
                <a:latin typeface="Times New Roman" pitchFamily="18" charset="0"/>
                <a:cs typeface="Times New Roman" panose="02020603050405020304" pitchFamily="18" charset="0"/>
              </a:rPr>
              <a:t>sư</a:t>
            </a:r>
            <a:r>
              <a:rPr lang="en-US" altLang="en-US" sz="3200" b="1" dirty="0">
                <a:solidFill>
                  <a:srgbClr val="0000FF"/>
                </a:solidFill>
                <a:latin typeface="Times New Roman" pitchFamily="18" charset="0"/>
                <a:cs typeface="Times New Roman" panose="02020603050405020304" pitchFamily="18" charset="0"/>
              </a:rPr>
              <a:t>̣ </a:t>
            </a:r>
            <a:r>
              <a:rPr lang="en-US" altLang="en-US" sz="3200" b="1" dirty="0" err="1">
                <a:solidFill>
                  <a:srgbClr val="0000FF"/>
                </a:solidFill>
                <a:latin typeface="Times New Roman" pitchFamily="18" charset="0"/>
                <a:cs typeface="Times New Roman" panose="02020603050405020304" pitchFamily="18" charset="0"/>
              </a:rPr>
              <a:t>lan</a:t>
            </a:r>
            <a:r>
              <a:rPr lang="en-US" altLang="en-US" sz="3200" b="1" dirty="0">
                <a:solidFill>
                  <a:srgbClr val="0000FF"/>
                </a:solidFill>
                <a:latin typeface="Times New Roman" pitchFamily="18" charset="0"/>
                <a:cs typeface="Times New Roman" panose="02020603050405020304" pitchFamily="18" charset="0"/>
              </a:rPr>
              <a:t> </a:t>
            </a:r>
            <a:r>
              <a:rPr lang="en-US" altLang="en-US" sz="3200" b="1" dirty="0" err="1">
                <a:solidFill>
                  <a:srgbClr val="0000FF"/>
                </a:solidFill>
                <a:latin typeface="Times New Roman" pitchFamily="18" charset="0"/>
                <a:cs typeface="Times New Roman" panose="02020603050405020304" pitchFamily="18" charset="0"/>
              </a:rPr>
              <a:t>chảy</a:t>
            </a:r>
            <a:r>
              <a:rPr lang="en-US" altLang="en-US" sz="3200" b="1" dirty="0">
                <a:solidFill>
                  <a:srgbClr val="0000FF"/>
                </a:solidFill>
                <a:latin typeface="Times New Roman" pitchFamily="18" charset="0"/>
                <a:cs typeface="Times New Roman" panose="02020603050405020304" pitchFamily="18" charset="0"/>
              </a:rPr>
              <a:t> </a:t>
            </a:r>
            <a:r>
              <a:rPr lang="en-US" altLang="en-US" sz="3200" b="1" dirty="0" err="1">
                <a:solidFill>
                  <a:srgbClr val="0000FF"/>
                </a:solidFill>
                <a:latin typeface="Times New Roman" pitchFamily="18" charset="0"/>
                <a:cs typeface="Times New Roman" panose="02020603050405020304" pitchFamily="18" charset="0"/>
              </a:rPr>
              <a:t>của</a:t>
            </a:r>
            <a:r>
              <a:rPr lang="en-US" altLang="en-US" sz="3200" b="1" dirty="0">
                <a:solidFill>
                  <a:srgbClr val="0000FF"/>
                </a:solidFill>
                <a:latin typeface="Times New Roman" pitchFamily="18" charset="0"/>
                <a:cs typeface="Times New Roman" panose="02020603050405020304" pitchFamily="18" charset="0"/>
              </a:rPr>
              <a:t> </a:t>
            </a:r>
            <a:r>
              <a:rPr lang="en-US" altLang="en-US" sz="3200" b="1" dirty="0" err="1">
                <a:solidFill>
                  <a:srgbClr val="0000FF"/>
                </a:solidFill>
                <a:latin typeface="Times New Roman" pitchFamily="18" charset="0"/>
                <a:cs typeface="Times New Roman" panose="02020603050405020304" pitchFamily="18" charset="0"/>
              </a:rPr>
              <a:t>nước</a:t>
            </a:r>
            <a:r>
              <a:rPr lang="en-US" altLang="en-US" sz="3200" b="1" dirty="0">
                <a:solidFill>
                  <a:srgbClr val="0000FF"/>
                </a:solidFill>
                <a:latin typeface="Times New Roman" pitchFamily="18" charset="0"/>
                <a:cs typeface="Times New Roman" panose="02020603050405020304" pitchFamily="18" charset="0"/>
              </a:rPr>
              <a:t>.</a:t>
            </a:r>
            <a:endParaRPr lang="vi-VN" altLang="en-US" sz="3200" b="1" dirty="0">
              <a:solidFill>
                <a:srgbClr val="0000FF"/>
              </a:solidFill>
              <a:latin typeface="Times New Roman" pitchFamily="18" charset="0"/>
              <a:cs typeface="Times New Roman" panose="02020603050405020304" pitchFamily="18" charset="0"/>
            </a:endParaRPr>
          </a:p>
        </p:txBody>
      </p:sp>
      <p:pic>
        <p:nvPicPr>
          <p:cNvPr id="6" name="Picture 4" descr="ngoi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586" y="1484784"/>
            <a:ext cx="2898918" cy="5144616"/>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descr="20090901164107_viipipdotcom_1185thuy d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1" y="1484784"/>
            <a:ext cx="2665845" cy="5144616"/>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6" descr="article127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139" y="1484784"/>
            <a:ext cx="3172305" cy="5144616"/>
          </a:xfrm>
          <a:prstGeom prst="rect">
            <a:avLst/>
          </a:prstGeom>
          <a:noFill/>
          <a:ln w="5715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52578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101" name="Text Box 11"/>
          <p:cNvSpPr txBox="1">
            <a:spLocks noChangeArrowheads="1"/>
          </p:cNvSpPr>
          <p:nvPr/>
        </p:nvSpPr>
        <p:spPr bwMode="auto">
          <a:xfrm>
            <a:off x="0" y="116632"/>
            <a:ext cx="79198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3200" b="1" dirty="0">
                <a:solidFill>
                  <a:srgbClr val="0000FF"/>
                </a:solidFill>
                <a:latin typeface="Times New Roman" pitchFamily="18" charset="0"/>
              </a:rPr>
              <a:t>2. </a:t>
            </a:r>
            <a:r>
              <a:rPr lang="en-US" altLang="en-US" sz="3200" b="1" dirty="0" err="1">
                <a:solidFill>
                  <a:srgbClr val="0000FF"/>
                </a:solidFill>
                <a:latin typeface="Times New Roman" pitchFamily="18" charset="0"/>
              </a:rPr>
              <a:t>Hình</a:t>
            </a:r>
            <a:r>
              <a:rPr lang="en-US" altLang="en-US" sz="3200" b="1" dirty="0">
                <a:solidFill>
                  <a:srgbClr val="0000FF"/>
                </a:solidFill>
                <a:latin typeface="Times New Roman" pitchFamily="18" charset="0"/>
              </a:rPr>
              <a:t> </a:t>
            </a:r>
            <a:r>
              <a:rPr lang="en-US" altLang="en-US" sz="3200" b="1" dirty="0" err="1">
                <a:solidFill>
                  <a:srgbClr val="0000FF"/>
                </a:solidFill>
                <a:latin typeface="Times New Roman" pitchFamily="18" charset="0"/>
              </a:rPr>
              <a:t>dạng</a:t>
            </a:r>
            <a:r>
              <a:rPr lang="en-US" altLang="en-US" sz="3200" b="1" dirty="0">
                <a:solidFill>
                  <a:srgbClr val="0000FF"/>
                </a:solidFill>
                <a:latin typeface="Times New Roman" pitchFamily="18" charset="0"/>
              </a:rPr>
              <a:t> </a:t>
            </a:r>
            <a:r>
              <a:rPr lang="en-US" altLang="en-US" sz="3200" b="1" dirty="0" err="1">
                <a:solidFill>
                  <a:srgbClr val="0000FF"/>
                </a:solidFill>
                <a:latin typeface="Times New Roman" pitchFamily="18" charset="0"/>
              </a:rPr>
              <a:t>và</a:t>
            </a:r>
            <a:r>
              <a:rPr lang="en-US" altLang="en-US" sz="3200" b="1" dirty="0">
                <a:solidFill>
                  <a:srgbClr val="0000FF"/>
                </a:solidFill>
                <a:latin typeface="Times New Roman" pitchFamily="18" charset="0"/>
              </a:rPr>
              <a:t> </a:t>
            </a:r>
            <a:r>
              <a:rPr lang="en-US" altLang="en-US" sz="3200" b="1" dirty="0" err="1">
                <a:solidFill>
                  <a:srgbClr val="0000FF"/>
                </a:solidFill>
                <a:latin typeface="Times New Roman" pitchFamily="18" charset="0"/>
              </a:rPr>
              <a:t>sư</a:t>
            </a:r>
            <a:r>
              <a:rPr lang="en-US" altLang="en-US" sz="3200" b="1" dirty="0">
                <a:solidFill>
                  <a:srgbClr val="0000FF"/>
                </a:solidFill>
                <a:latin typeface="Times New Roman" pitchFamily="18" charset="0"/>
              </a:rPr>
              <a:t>̣ </a:t>
            </a:r>
            <a:r>
              <a:rPr lang="en-US" altLang="en-US" sz="3200" b="1" dirty="0" err="1">
                <a:solidFill>
                  <a:srgbClr val="0000FF"/>
                </a:solidFill>
                <a:latin typeface="Times New Roman" pitchFamily="18" charset="0"/>
              </a:rPr>
              <a:t>lan</a:t>
            </a:r>
            <a:r>
              <a:rPr lang="en-US" altLang="en-US" sz="3200" b="1" dirty="0">
                <a:solidFill>
                  <a:srgbClr val="0000FF"/>
                </a:solidFill>
                <a:latin typeface="Times New Roman" pitchFamily="18" charset="0"/>
              </a:rPr>
              <a:t> </a:t>
            </a:r>
            <a:r>
              <a:rPr lang="en-US" altLang="en-US" sz="3200" b="1" dirty="0" err="1">
                <a:solidFill>
                  <a:srgbClr val="0000FF"/>
                </a:solidFill>
                <a:latin typeface="Times New Roman" pitchFamily="18" charset="0"/>
              </a:rPr>
              <a:t>chảy</a:t>
            </a:r>
            <a:r>
              <a:rPr lang="en-US" altLang="en-US" sz="3200" b="1" dirty="0">
                <a:solidFill>
                  <a:srgbClr val="0000FF"/>
                </a:solidFill>
                <a:latin typeface="Times New Roman" pitchFamily="18" charset="0"/>
              </a:rPr>
              <a:t> </a:t>
            </a:r>
            <a:r>
              <a:rPr lang="en-US" altLang="en-US" sz="3200" b="1" dirty="0" err="1">
                <a:solidFill>
                  <a:srgbClr val="0000FF"/>
                </a:solidFill>
                <a:latin typeface="Times New Roman" pitchFamily="18" charset="0"/>
              </a:rPr>
              <a:t>của</a:t>
            </a:r>
            <a:r>
              <a:rPr lang="en-US" altLang="en-US" sz="3200" b="1" dirty="0">
                <a:solidFill>
                  <a:srgbClr val="0000FF"/>
                </a:solidFill>
                <a:latin typeface="Times New Roman" pitchFamily="18" charset="0"/>
              </a:rPr>
              <a:t> </a:t>
            </a:r>
            <a:r>
              <a:rPr lang="en-US" altLang="en-US" sz="3200" b="1" dirty="0" err="1">
                <a:solidFill>
                  <a:srgbClr val="0000FF"/>
                </a:solidFill>
                <a:latin typeface="Times New Roman" pitchFamily="18" charset="0"/>
              </a:rPr>
              <a:t>nước</a:t>
            </a:r>
            <a:r>
              <a:rPr lang="en-US" altLang="en-US" sz="3200" b="1" dirty="0">
                <a:solidFill>
                  <a:srgbClr val="0000FF"/>
                </a:solidFill>
                <a:latin typeface="Times New Roman" pitchFamily="18" charset="0"/>
              </a:rPr>
              <a:t>.</a:t>
            </a:r>
            <a:endParaRPr lang="vi-VN" altLang="en-US" sz="3200" b="1" dirty="0">
              <a:solidFill>
                <a:srgbClr val="0000FF"/>
              </a:solidFill>
              <a:latin typeface="Times New Roman" pitchFamily="18" charset="0"/>
            </a:endParaRPr>
          </a:p>
        </p:txBody>
      </p:sp>
      <p:pic>
        <p:nvPicPr>
          <p:cNvPr id="7" name="Picture 5" descr="DSC020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463247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
          <p:cNvSpPr txBox="1">
            <a:spLocks noChangeArrowheads="1"/>
          </p:cNvSpPr>
          <p:nvPr/>
        </p:nvSpPr>
        <p:spPr bwMode="auto">
          <a:xfrm>
            <a:off x="405623" y="820394"/>
            <a:ext cx="84536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r>
              <a:rPr lang="en-US" altLang="en-US" sz="3200" b="1">
                <a:solidFill>
                  <a:srgbClr val="C00000"/>
                </a:solidFill>
                <a:latin typeface="Times New Roman" pitchFamily="18" charset="0"/>
                <a:cs typeface="Times New Roman" pitchFamily="18" charset="0"/>
              </a:rPr>
              <a:t>Qua các thí nghiệm trên bạn nào cho cô biết?</a:t>
            </a:r>
            <a:br>
              <a:rPr lang="en-US" altLang="en-US" sz="3200" b="1">
                <a:solidFill>
                  <a:srgbClr val="C00000"/>
                </a:solidFill>
                <a:latin typeface="Times New Roman" pitchFamily="18" charset="0"/>
                <a:cs typeface="Times New Roman" pitchFamily="18" charset="0"/>
              </a:rPr>
            </a:br>
            <a:r>
              <a:rPr lang="en-US" altLang="en-US" sz="3200" b="1">
                <a:solidFill>
                  <a:srgbClr val="C00000"/>
                </a:solidFill>
                <a:latin typeface="Times New Roman" pitchFamily="18" charset="0"/>
                <a:cs typeface="Times New Roman" pitchFamily="18" charset="0"/>
              </a:rPr>
              <a:t>+  </a:t>
            </a:r>
            <a:r>
              <a:rPr lang="en-US" altLang="en-US" sz="3200" b="1" dirty="0" err="1">
                <a:solidFill>
                  <a:srgbClr val="C00000"/>
                </a:solidFill>
                <a:latin typeface="Times New Roman" pitchFamily="18" charset="0"/>
                <a:cs typeface="Times New Roman" pitchFamily="18" charset="0"/>
              </a:rPr>
              <a:t>Nước</a:t>
            </a:r>
            <a:r>
              <a:rPr lang="en-US" altLang="en-US" sz="3200" b="1" dirty="0">
                <a:solidFill>
                  <a:srgbClr val="C00000"/>
                </a:solidFill>
                <a:latin typeface="Times New Roman" pitchFamily="18" charset="0"/>
                <a:cs typeface="Times New Roman" pitchFamily="18" charset="0"/>
              </a:rPr>
              <a:t> có </a:t>
            </a:r>
            <a:r>
              <a:rPr lang="en-US" altLang="en-US" sz="3200" b="1" err="1">
                <a:solidFill>
                  <a:srgbClr val="C00000"/>
                </a:solidFill>
                <a:latin typeface="Times New Roman" pitchFamily="18" charset="0"/>
                <a:cs typeface="Times New Roman" pitchFamily="18" charset="0"/>
              </a:rPr>
              <a:t>hình</a:t>
            </a:r>
            <a:r>
              <a:rPr lang="en-US" altLang="en-US" sz="3200" b="1">
                <a:solidFill>
                  <a:srgbClr val="C00000"/>
                </a:solidFill>
                <a:latin typeface="Times New Roman" pitchFamily="18" charset="0"/>
                <a:cs typeface="Times New Roman" pitchFamily="18" charset="0"/>
              </a:rPr>
              <a:t> gì?</a:t>
            </a:r>
            <a:endParaRPr lang="en-US" altLang="en-US" sz="3200" b="1" dirty="0">
              <a:solidFill>
                <a:srgbClr val="C00000"/>
              </a:solidFill>
              <a:latin typeface="Times New Roman" pitchFamily="18" charset="0"/>
              <a:cs typeface="Times New Roman" pitchFamily="18" charset="0"/>
            </a:endParaRPr>
          </a:p>
          <a:p>
            <a:pPr algn="just" eaLnBrk="1" hangingPunct="1"/>
            <a:r>
              <a:rPr lang="en-US" altLang="en-US" sz="3200" b="1" dirty="0">
                <a:solidFill>
                  <a:srgbClr val="C00000"/>
                </a:solidFill>
                <a:latin typeface="Times New Roman" pitchFamily="18" charset="0"/>
                <a:cs typeface="Times New Roman" pitchFamily="18" charset="0"/>
              </a:rPr>
              <a:t>+ </a:t>
            </a:r>
            <a:r>
              <a:rPr lang="en-US" altLang="en-US" sz="3200" b="1" dirty="0" err="1">
                <a:solidFill>
                  <a:srgbClr val="C00000"/>
                </a:solidFill>
                <a:latin typeface="Times New Roman" pitchFamily="18" charset="0"/>
                <a:cs typeface="Times New Roman" pitchFamily="18" charset="0"/>
              </a:rPr>
              <a:t>Nước</a:t>
            </a:r>
            <a:r>
              <a:rPr lang="en-US" altLang="en-US" sz="3200" b="1" dirty="0">
                <a:solidFill>
                  <a:srgbClr val="C00000"/>
                </a:solidFill>
                <a:latin typeface="Times New Roman" pitchFamily="18" charset="0"/>
                <a:cs typeface="Times New Roman" pitchFamily="18" charset="0"/>
              </a:rPr>
              <a:t> </a:t>
            </a:r>
            <a:r>
              <a:rPr lang="en-US" altLang="en-US" sz="3200" b="1" dirty="0" err="1">
                <a:solidFill>
                  <a:srgbClr val="C00000"/>
                </a:solidFill>
                <a:latin typeface="Times New Roman" pitchFamily="18" charset="0"/>
                <a:cs typeface="Times New Roman" pitchFamily="18" charset="0"/>
              </a:rPr>
              <a:t>chảy</a:t>
            </a:r>
            <a:r>
              <a:rPr lang="en-US" altLang="en-US" sz="3200" b="1" dirty="0">
                <a:solidFill>
                  <a:srgbClr val="C00000"/>
                </a:solidFill>
                <a:latin typeface="Times New Roman" pitchFamily="18" charset="0"/>
                <a:cs typeface="Times New Roman" pitchFamily="18" charset="0"/>
              </a:rPr>
              <a:t> </a:t>
            </a:r>
            <a:r>
              <a:rPr lang="en-US" altLang="en-US" sz="3200" b="1" dirty="0" err="1">
                <a:solidFill>
                  <a:srgbClr val="C00000"/>
                </a:solidFill>
                <a:latin typeface="Times New Roman" pitchFamily="18" charset="0"/>
                <a:cs typeface="Times New Roman" pitchFamily="18" charset="0"/>
              </a:rPr>
              <a:t>như</a:t>
            </a:r>
            <a:r>
              <a:rPr lang="en-US" altLang="en-US" sz="3200" b="1" dirty="0">
                <a:solidFill>
                  <a:srgbClr val="C00000"/>
                </a:solidFill>
                <a:latin typeface="Times New Roman" pitchFamily="18" charset="0"/>
                <a:cs typeface="Times New Roman" pitchFamily="18" charset="0"/>
              </a:rPr>
              <a:t> </a:t>
            </a:r>
            <a:r>
              <a:rPr lang="en-US" altLang="en-US" sz="3200" b="1" dirty="0" err="1">
                <a:solidFill>
                  <a:srgbClr val="C00000"/>
                </a:solidFill>
                <a:latin typeface="Times New Roman" pitchFamily="18" charset="0"/>
                <a:cs typeface="Times New Roman" pitchFamily="18" charset="0"/>
              </a:rPr>
              <a:t>thê</a:t>
            </a:r>
            <a:r>
              <a:rPr lang="en-US" altLang="en-US" sz="3200" b="1" dirty="0">
                <a:solidFill>
                  <a:srgbClr val="C00000"/>
                </a:solidFill>
                <a:latin typeface="Times New Roman" pitchFamily="18" charset="0"/>
                <a:cs typeface="Times New Roman" pitchFamily="18" charset="0"/>
              </a:rPr>
              <a:t>́ </a:t>
            </a:r>
            <a:r>
              <a:rPr lang="en-US" altLang="en-US" sz="3200" b="1" dirty="0" err="1">
                <a:solidFill>
                  <a:srgbClr val="C00000"/>
                </a:solidFill>
                <a:latin typeface="Times New Roman" pitchFamily="18" charset="0"/>
                <a:cs typeface="Times New Roman" pitchFamily="18" charset="0"/>
              </a:rPr>
              <a:t>nào</a:t>
            </a:r>
            <a:r>
              <a:rPr lang="en-US" altLang="en-US" sz="3200" b="1" dirty="0">
                <a:solidFill>
                  <a:srgbClr val="C00000"/>
                </a:solidFill>
                <a:latin typeface="Times New Roman" pitchFamily="18" charset="0"/>
                <a:cs typeface="Times New Roman" pitchFamily="18" charset="0"/>
              </a:rPr>
              <a:t> ?</a:t>
            </a:r>
          </a:p>
        </p:txBody>
      </p:sp>
      <p:sp>
        <p:nvSpPr>
          <p:cNvPr id="12" name="Text Box 11"/>
          <p:cNvSpPr txBox="1">
            <a:spLocks noChangeArrowheads="1"/>
          </p:cNvSpPr>
          <p:nvPr/>
        </p:nvSpPr>
        <p:spPr bwMode="auto">
          <a:xfrm>
            <a:off x="0" y="812776"/>
            <a:ext cx="8865572" cy="181588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Nước</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không</a:t>
            </a:r>
            <a:r>
              <a:rPr lang="en-US" altLang="en-US" sz="3200" b="1" dirty="0">
                <a:solidFill>
                  <a:srgbClr val="FF0000"/>
                </a:solidFill>
                <a:latin typeface="Times New Roman" pitchFamily="18" charset="0"/>
                <a:cs typeface="Times New Roman" pitchFamily="18" charset="0"/>
              </a:rPr>
              <a:t> có </a:t>
            </a:r>
            <a:r>
              <a:rPr lang="en-US" altLang="en-US" sz="3200" b="1" dirty="0" err="1">
                <a:solidFill>
                  <a:srgbClr val="FF0000"/>
                </a:solidFill>
                <a:latin typeface="Times New Roman" pitchFamily="18" charset="0"/>
                <a:cs typeface="Times New Roman" pitchFamily="18" charset="0"/>
              </a:rPr>
              <a:t>hình</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dạng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nhất</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định</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Nước</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chảy</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tư</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cao</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xuống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thấp</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chảy</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lan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ra</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khắp</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mọi</a:t>
            </a:r>
            <a:r>
              <a:rPr lang="en-US" altLang="en-US" sz="3200" b="1" dirty="0">
                <a:solidFill>
                  <a:srgbClr val="FF0000"/>
                </a:solidFill>
                <a:latin typeface="Times New Roman" pitchFamily="18" charset="0"/>
                <a:cs typeface="Times New Roman" pitchFamily="18" charset="0"/>
              </a:rPr>
              <a:t> </a:t>
            </a:r>
            <a:r>
              <a:rPr lang="en-US" altLang="en-US" sz="3200" b="1" err="1">
                <a:solidFill>
                  <a:srgbClr val="FF0000"/>
                </a:solidFill>
                <a:latin typeface="Times New Roman" pitchFamily="18" charset="0"/>
                <a:cs typeface="Times New Roman" pitchFamily="18" charset="0"/>
              </a:rPr>
              <a:t>phía</a:t>
            </a:r>
            <a:r>
              <a:rPr lang="en-US" altLang="en-US" sz="3200" b="1">
                <a:solidFill>
                  <a:srgbClr val="FF0000"/>
                </a:solidFill>
                <a:latin typeface="Times New Roman" pitchFamily="18" charset="0"/>
                <a:cs typeface="Times New Roman" pitchFamily="18" charset="0"/>
              </a:rPr>
              <a:t>.</a:t>
            </a:r>
          </a:p>
          <a:p>
            <a:pPr algn="just" eaLnBrk="1" hangingPunct="1">
              <a:spcBef>
                <a:spcPct val="50000"/>
              </a:spcBef>
            </a:pPr>
            <a:endParaRPr lang="en-US" altLang="en-US" sz="3200" b="1" dirty="0">
              <a:solidFill>
                <a:srgbClr val="FF0000"/>
              </a:solidFill>
              <a:latin typeface="Times New Roman" pitchFamily="18" charset="0"/>
              <a:cs typeface="Times New Roman" pitchFamily="18" charset="0"/>
            </a:endParaRPr>
          </a:p>
        </p:txBody>
      </p:sp>
      <p:pic>
        <p:nvPicPr>
          <p:cNvPr id="13" name="Picture 6" descr="Tha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2473" y="3048000"/>
            <a:ext cx="4535464"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7"/>
          <p:cNvSpPr>
            <a:spLocks noChangeArrowheads="1"/>
          </p:cNvSpPr>
          <p:nvPr/>
        </p:nvSpPr>
        <p:spPr bwMode="auto">
          <a:xfrm>
            <a:off x="8139899" y="6516688"/>
            <a:ext cx="304884" cy="304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15" name="Text Box 22"/>
          <p:cNvSpPr txBox="1">
            <a:spLocks noChangeArrowheads="1"/>
          </p:cNvSpPr>
          <p:nvPr/>
        </p:nvSpPr>
        <p:spPr bwMode="auto">
          <a:xfrm>
            <a:off x="8139899" y="6461126"/>
            <a:ext cx="30488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t>4</a:t>
            </a:r>
            <a:endParaRPr lang="vi-VN" altLang="en-US" sz="2000"/>
          </a:p>
        </p:txBody>
      </p:sp>
    </p:spTree>
    <p:extLst>
      <p:ext uri="{BB962C8B-B14F-4D97-AF65-F5344CB8AC3E}">
        <p14:creationId xmlns:p14="http://schemas.microsoft.com/office/powerpoint/2010/main" val="190391618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par>
                                <p:cTn id="12" presetID="3" presetClass="entr" presetSubtype="1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500"/>
                                        <p:tgtEl>
                                          <p:spTgt spid="13"/>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xit" presetSubtype="0" fill="hold" grpId="1" nodeType="clickEffect">
                                  <p:stCondLst>
                                    <p:cond delay="0"/>
                                  </p:stCondLst>
                                  <p:childTnLst>
                                    <p:animEffect transition="out" filter="dissolv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nodeType="afterGroup">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animBg="1"/>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18220"/>
            <a:ext cx="8435280" cy="1143000"/>
          </a:xfrm>
        </p:spPr>
        <p:txBody>
          <a:bodyPr/>
          <a:lstStyle/>
          <a:p>
            <a:pPr algn="l"/>
            <a:r>
              <a:rPr lang="en-US" sz="3200" b="1" dirty="0">
                <a:solidFill>
                  <a:schemeClr val="tx1"/>
                </a:solidFill>
                <a:latin typeface="Times New Roman" panose="02020603050405020304" pitchFamily="18" charset="0"/>
                <a:cs typeface="Times New Roman" panose="02020603050405020304" pitchFamily="18" charset="0"/>
              </a:rPr>
              <a:t>1. </a:t>
            </a:r>
            <a:r>
              <a:rPr lang="en-US" sz="3200" b="1" dirty="0" err="1">
                <a:solidFill>
                  <a:schemeClr val="tx1"/>
                </a:solidFill>
                <a:latin typeface="Times New Roman" panose="02020603050405020304" pitchFamily="18" charset="0"/>
                <a:cs typeface="Times New Roman" panose="02020603050405020304" pitchFamily="18" charset="0"/>
              </a:rPr>
              <a:t>Màu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mùi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vị</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9557" y="2204864"/>
            <a:ext cx="9144000" cy="1077218"/>
          </a:xfrm>
          <a:prstGeom prst="rect">
            <a:avLst/>
          </a:prstGeom>
          <a:noFill/>
        </p:spPr>
        <p:txBody>
          <a:bodyPr wrap="square" lIns="91440" tIns="45720" rIns="91440" bIns="45720">
            <a:spAutoFit/>
          </a:bodyPr>
          <a:lstStyle/>
          <a:p>
            <a:r>
              <a:rPr lang="en-US" sz="3200" cap="none" spc="0" dirty="0">
                <a:ln w="0"/>
                <a:solidFill>
                  <a:srgbClr val="0000FF"/>
                </a:solidFill>
              </a:rPr>
              <a:t>    </a:t>
            </a:r>
            <a:r>
              <a:rPr lang="en-US" sz="3200" cap="none" spc="0" dirty="0" err="1">
                <a:ln w="0"/>
                <a:solidFill>
                  <a:srgbClr val="0000FF"/>
                </a:solidFill>
                <a:latin typeface="Times New Roman" panose="02020603050405020304" pitchFamily="18" charset="0"/>
                <a:cs typeface="Times New Roman" panose="02020603050405020304" pitchFamily="18" charset="0"/>
              </a:rPr>
              <a:t>Nước</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cap="none" spc="0" dirty="0" err="1">
                <a:ln w="0"/>
                <a:solidFill>
                  <a:srgbClr val="0000FF"/>
                </a:solidFill>
                <a:latin typeface="Times New Roman" panose="02020603050405020304" pitchFamily="18" charset="0"/>
                <a:cs typeface="Times New Roman" panose="02020603050405020304" pitchFamily="18" charset="0"/>
              </a:rPr>
              <a:t>là</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cap="none" spc="0" dirty="0" err="1">
                <a:ln w="0"/>
                <a:solidFill>
                  <a:srgbClr val="0000FF"/>
                </a:solidFill>
                <a:latin typeface="Times New Roman" panose="02020603050405020304" pitchFamily="18" charset="0"/>
                <a:cs typeface="Times New Roman" panose="02020603050405020304" pitchFamily="18" charset="0"/>
              </a:rPr>
              <a:t>một</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cap="none" spc="0" dirty="0" err="1">
                <a:ln w="0"/>
                <a:solidFill>
                  <a:srgbClr val="0000FF"/>
                </a:solidFill>
                <a:latin typeface="Times New Roman" panose="02020603050405020304" pitchFamily="18" charset="0"/>
                <a:cs typeface="Times New Roman" panose="02020603050405020304" pitchFamily="18" charset="0"/>
              </a:rPr>
              <a:t>chất</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cap="none" spc="0" dirty="0" err="1">
                <a:ln w="0"/>
                <a:solidFill>
                  <a:srgbClr val="0000FF"/>
                </a:solidFill>
                <a:latin typeface="Times New Roman" panose="02020603050405020304" pitchFamily="18" charset="0"/>
                <a:cs typeface="Times New Roman" panose="02020603050405020304" pitchFamily="18" charset="0"/>
              </a:rPr>
              <a:t>lỏng</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dirty="0" err="1">
                <a:ln w="0"/>
                <a:solidFill>
                  <a:srgbClr val="0000FF"/>
                </a:solidFill>
                <a:latin typeface="Times New Roman" panose="02020603050405020304" pitchFamily="18" charset="0"/>
                <a:cs typeface="Times New Roman" panose="02020603050405020304" pitchFamily="18" charset="0"/>
              </a:rPr>
              <a:t>t</a:t>
            </a:r>
            <a:r>
              <a:rPr lang="en-US" sz="3200" cap="none" spc="0" dirty="0" err="1">
                <a:ln w="0"/>
                <a:solidFill>
                  <a:srgbClr val="0000FF"/>
                </a:solidFill>
                <a:latin typeface="Times New Roman" panose="02020603050405020304" pitchFamily="18" charset="0"/>
                <a:cs typeface="Times New Roman" panose="02020603050405020304" pitchFamily="18" charset="0"/>
              </a:rPr>
              <a:t>rong</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cap="none" spc="0" dirty="0" err="1">
                <a:ln w="0"/>
                <a:solidFill>
                  <a:srgbClr val="0000FF"/>
                </a:solidFill>
                <a:latin typeface="Times New Roman" panose="02020603050405020304" pitchFamily="18" charset="0"/>
                <a:cs typeface="Times New Roman" panose="02020603050405020304" pitchFamily="18" charset="0"/>
              </a:rPr>
              <a:t>suốt</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cap="none" spc="0" dirty="0" err="1">
                <a:ln w="0"/>
                <a:solidFill>
                  <a:srgbClr val="0000FF"/>
                </a:solidFill>
                <a:latin typeface="Times New Roman" panose="02020603050405020304" pitchFamily="18" charset="0"/>
                <a:cs typeface="Times New Roman" panose="02020603050405020304" pitchFamily="18" charset="0"/>
              </a:rPr>
              <a:t>không</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cap="none" spc="0" dirty="0" err="1">
                <a:ln w="0"/>
                <a:solidFill>
                  <a:srgbClr val="0000FF"/>
                </a:solidFill>
                <a:latin typeface="Times New Roman" panose="02020603050405020304" pitchFamily="18" charset="0"/>
                <a:cs typeface="Times New Roman" panose="02020603050405020304" pitchFamily="18" charset="0"/>
              </a:rPr>
              <a:t>màu</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dirty="0" err="1">
                <a:ln w="0"/>
                <a:solidFill>
                  <a:srgbClr val="0000FF"/>
                </a:solidFill>
                <a:latin typeface="Times New Roman" panose="02020603050405020304" pitchFamily="18" charset="0"/>
                <a:cs typeface="Times New Roman" panose="02020603050405020304" pitchFamily="18" charset="0"/>
              </a:rPr>
              <a:t>không</a:t>
            </a:r>
            <a:r>
              <a:rPr lang="en-US" sz="3200" dirty="0">
                <a:ln w="0"/>
                <a:solidFill>
                  <a:srgbClr val="0000FF"/>
                </a:solidFill>
                <a:latin typeface="Times New Roman" panose="02020603050405020304" pitchFamily="18" charset="0"/>
                <a:cs typeface="Times New Roman" panose="02020603050405020304" pitchFamily="18" charset="0"/>
              </a:rPr>
              <a:t> </a:t>
            </a:r>
            <a:r>
              <a:rPr lang="en-US" sz="3200" dirty="0" err="1">
                <a:ln w="0"/>
                <a:solidFill>
                  <a:srgbClr val="0000FF"/>
                </a:solidFill>
                <a:latin typeface="Times New Roman" panose="02020603050405020304" pitchFamily="18" charset="0"/>
                <a:cs typeface="Times New Roman" panose="02020603050405020304" pitchFamily="18" charset="0"/>
              </a:rPr>
              <a:t>mùi</a:t>
            </a:r>
            <a:r>
              <a:rPr lang="en-US" sz="3200" dirty="0">
                <a:ln w="0"/>
                <a:solidFill>
                  <a:srgbClr val="0000FF"/>
                </a:solidFill>
                <a:latin typeface="Times New Roman" panose="02020603050405020304" pitchFamily="18" charset="0"/>
                <a:cs typeface="Times New Roman" panose="02020603050405020304" pitchFamily="18" charset="0"/>
              </a:rPr>
              <a:t>, </a:t>
            </a:r>
            <a:r>
              <a:rPr lang="en-US" sz="3200" dirty="0" err="1">
                <a:ln w="0"/>
                <a:solidFill>
                  <a:srgbClr val="0000FF"/>
                </a:solidFill>
                <a:latin typeface="Times New Roman" panose="02020603050405020304" pitchFamily="18" charset="0"/>
                <a:cs typeface="Times New Roman" panose="02020603050405020304" pitchFamily="18" charset="0"/>
              </a:rPr>
              <a:t>không</a:t>
            </a:r>
            <a:r>
              <a:rPr lang="en-US" sz="3200" dirty="0">
                <a:ln w="0"/>
                <a:solidFill>
                  <a:srgbClr val="0000FF"/>
                </a:solidFill>
                <a:latin typeface="Times New Roman" panose="02020603050405020304" pitchFamily="18" charset="0"/>
                <a:cs typeface="Times New Roman" panose="02020603050405020304" pitchFamily="18" charset="0"/>
              </a:rPr>
              <a:t> </a:t>
            </a:r>
            <a:r>
              <a:rPr lang="en-US" sz="3200" dirty="0" err="1">
                <a:ln w="0"/>
                <a:solidFill>
                  <a:srgbClr val="0000FF"/>
                </a:solidFill>
                <a:latin typeface="Times New Roman" panose="02020603050405020304" pitchFamily="18" charset="0"/>
                <a:cs typeface="Times New Roman" panose="02020603050405020304" pitchFamily="18" charset="0"/>
              </a:rPr>
              <a:t>vị</a:t>
            </a:r>
            <a:r>
              <a:rPr lang="en-US" sz="3200" dirty="0">
                <a:ln w="0"/>
                <a:solidFill>
                  <a:srgbClr val="0000FF"/>
                </a:solidFill>
                <a:latin typeface="Times New Roman" panose="02020603050405020304" pitchFamily="18" charset="0"/>
                <a:cs typeface="Times New Roman" panose="02020603050405020304" pitchFamily="18" charset="0"/>
              </a:rPr>
              <a:t>.</a:t>
            </a:r>
            <a:endParaRPr lang="en-US" sz="3200" cap="none" spc="0" dirty="0">
              <a:ln w="0"/>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269106"/>
            <a:ext cx="7056784"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endParaRPr lang="en-US" sz="3200" b="1" dirty="0">
              <a:latin typeface="Times New Roman" panose="02020603050405020304" pitchFamily="18" charset="0"/>
              <a:cs typeface="Times New Roman" panose="02020603050405020304" pitchFamily="18" charset="0"/>
            </a:endParaRPr>
          </a:p>
        </p:txBody>
      </p:sp>
      <p:sp>
        <p:nvSpPr>
          <p:cNvPr id="7" name="Text Box 13"/>
          <p:cNvSpPr txBox="1">
            <a:spLocks noChangeArrowheads="1"/>
          </p:cNvSpPr>
          <p:nvPr/>
        </p:nvSpPr>
        <p:spPr bwMode="auto">
          <a:xfrm>
            <a:off x="0" y="44624"/>
            <a:ext cx="9144001" cy="1569660"/>
          </a:xfrm>
          <a:prstGeom prst="rect">
            <a:avLst/>
          </a:prstGeom>
          <a:noFill/>
          <a:ln w="57150">
            <a:noFill/>
            <a:miter lim="800000"/>
            <a:headEnd/>
            <a:tailEnd/>
          </a:ln>
          <a:effectLst>
            <a:prstShdw prst="shdw17" dist="17961" dir="2700000">
              <a:schemeClr val="accent2">
                <a:gamma/>
                <a:shade val="60000"/>
                <a:invGamma/>
              </a:schemeClr>
            </a:prstShdw>
          </a:effectLst>
        </p:spPr>
        <p:txBody>
          <a:bodyPr wrap="square">
            <a:spAutoFit/>
          </a:bodyPr>
          <a:lstStyle/>
          <a:p>
            <a:pPr algn="ctr" eaLnBrk="1" hangingPunct="1">
              <a:defRPr/>
            </a:pPr>
            <a:r>
              <a:rPr lang="en-US" sz="3200" b="1" dirty="0" err="1">
                <a:latin typeface="Times New Roman" pitchFamily="18" charset="0"/>
              </a:rPr>
              <a:t>Thứ</a:t>
            </a:r>
            <a:r>
              <a:rPr lang="en-US" sz="3200" b="1" dirty="0">
                <a:latin typeface="Times New Roman" pitchFamily="18" charset="0"/>
              </a:rPr>
              <a:t> </a:t>
            </a:r>
            <a:r>
              <a:rPr lang="en-US" sz="3200" b="1" dirty="0" err="1">
                <a:latin typeface="Times New Roman" pitchFamily="18" charset="0"/>
              </a:rPr>
              <a:t>ba</a:t>
            </a:r>
            <a:r>
              <a:rPr lang="en-US" sz="3200" b="1" dirty="0">
                <a:latin typeface="Times New Roman" pitchFamily="18" charset="0"/>
              </a:rPr>
              <a:t> </a:t>
            </a:r>
            <a:r>
              <a:rPr lang="en-US" sz="3200" b="1" dirty="0" err="1">
                <a:latin typeface="Times New Roman" pitchFamily="18" charset="0"/>
              </a:rPr>
              <a:t>ngày</a:t>
            </a:r>
            <a:r>
              <a:rPr lang="en-US" sz="3200" b="1" dirty="0">
                <a:latin typeface="Times New Roman" pitchFamily="18" charset="0"/>
              </a:rPr>
              <a:t> 8 </a:t>
            </a:r>
            <a:r>
              <a:rPr lang="en-US" sz="3200" b="1" dirty="0" err="1">
                <a:latin typeface="Times New Roman" pitchFamily="18" charset="0"/>
              </a:rPr>
              <a:t>tháng</a:t>
            </a:r>
            <a:r>
              <a:rPr lang="en-US" sz="3200" b="1" dirty="0">
                <a:latin typeface="Times New Roman" pitchFamily="18" charset="0"/>
              </a:rPr>
              <a:t> 11 </a:t>
            </a:r>
            <a:r>
              <a:rPr lang="en-US" sz="3200" b="1" dirty="0" err="1">
                <a:latin typeface="Times New Roman" pitchFamily="18" charset="0"/>
              </a:rPr>
              <a:t>năm</a:t>
            </a:r>
            <a:r>
              <a:rPr lang="en-US" sz="3200" b="1" dirty="0">
                <a:latin typeface="Times New Roman" pitchFamily="18" charset="0"/>
              </a:rPr>
              <a:t> 2021</a:t>
            </a:r>
          </a:p>
          <a:p>
            <a:pPr algn="ctr" eaLnBrk="1" hangingPunct="1">
              <a:defRPr/>
            </a:pPr>
            <a:r>
              <a:rPr lang="en-US" sz="3200" b="1" dirty="0" err="1">
                <a:latin typeface="Times New Roman" pitchFamily="18" charset="0"/>
              </a:rPr>
              <a:t>Khoa</a:t>
            </a:r>
            <a:r>
              <a:rPr lang="en-US" sz="3200" b="1" dirty="0">
                <a:latin typeface="Times New Roman" pitchFamily="18" charset="0"/>
              </a:rPr>
              <a:t> </a:t>
            </a:r>
            <a:r>
              <a:rPr lang="en-US" sz="3200" b="1" dirty="0" err="1">
                <a:latin typeface="Times New Roman" pitchFamily="18" charset="0"/>
              </a:rPr>
              <a:t>học</a:t>
            </a:r>
            <a:endParaRPr lang="en-US" sz="3200" b="1" dirty="0">
              <a:latin typeface="Times New Roman" pitchFamily="18" charset="0"/>
            </a:endParaRPr>
          </a:p>
          <a:p>
            <a:pPr algn="ctr" eaLnBrk="1" hangingPunct="1">
              <a:defRPr/>
            </a:pPr>
            <a:r>
              <a:rPr lang="en-US" sz="3200" b="1" dirty="0" err="1">
                <a:solidFill>
                  <a:srgbClr val="FF0000"/>
                </a:solidFill>
                <a:latin typeface="Times New Roman" pitchFamily="18" charset="0"/>
              </a:rPr>
              <a:t>Nước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có</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những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tính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chất</a:t>
            </a:r>
            <a:r>
              <a:rPr lang="en-US" sz="3200" b="1" dirty="0">
                <a:solidFill>
                  <a:srgbClr val="FF0000"/>
                </a:solidFill>
                <a:latin typeface="Times New Roman" pitchFamily="18" charset="0"/>
              </a:rPr>
              <a:t> </a:t>
            </a:r>
            <a:r>
              <a:rPr lang="en-US" sz="3200" b="1" err="1">
                <a:solidFill>
                  <a:srgbClr val="FF0000"/>
                </a:solidFill>
                <a:latin typeface="Times New Roman" pitchFamily="18" charset="0"/>
              </a:rPr>
              <a:t>gì</a:t>
            </a:r>
            <a:r>
              <a:rPr lang="en-US" sz="3200" b="1">
                <a:solidFill>
                  <a:srgbClr val="FF0000"/>
                </a:solidFill>
                <a:latin typeface="Times New Roman" pitchFamily="18" charset="0"/>
              </a:rPr>
              <a:t>? </a:t>
            </a:r>
            <a:r>
              <a:rPr lang="en-US" sz="3200" b="1" dirty="0">
                <a:solidFill>
                  <a:srgbClr val="FF0000"/>
                </a:solidFill>
                <a:latin typeface="Times New Roman" pitchFamily="18" charset="0"/>
              </a:rPr>
              <a:t>Ba </a:t>
            </a:r>
            <a:r>
              <a:rPr lang="en-US" sz="3200" b="1" dirty="0" err="1">
                <a:solidFill>
                  <a:srgbClr val="FF0000"/>
                </a:solidFill>
                <a:latin typeface="Times New Roman" pitchFamily="18" charset="0"/>
              </a:rPr>
              <a:t>thể</a:t>
            </a:r>
            <a:r>
              <a:rPr lang="en-US" sz="3200" b="1" dirty="0">
                <a:solidFill>
                  <a:srgbClr val="FF0000"/>
                </a:solidFill>
                <a:latin typeface="Times New Roman" pitchFamily="18" charset="0"/>
              </a:rPr>
              <a:t> </a:t>
            </a:r>
            <a:r>
              <a:rPr lang="en-US" sz="3200" b="1" err="1">
                <a:solidFill>
                  <a:srgbClr val="FF0000"/>
                </a:solidFill>
                <a:latin typeface="Times New Roman" pitchFamily="18" charset="0"/>
              </a:rPr>
              <a:t>của</a:t>
            </a:r>
            <a:r>
              <a:rPr lang="en-US" sz="3200" b="1">
                <a:solidFill>
                  <a:srgbClr val="FF0000"/>
                </a:solidFill>
                <a:latin typeface="Times New Roman" pitchFamily="18" charset="0"/>
              </a:rPr>
              <a:t> nước.</a:t>
            </a:r>
            <a:endParaRPr lang="en-US" sz="3200" b="1" dirty="0">
              <a:solidFill>
                <a:srgbClr val="FF0000"/>
              </a:solidFill>
              <a:latin typeface="Times New Roman" pitchFamily="18" charset="0"/>
            </a:endParaRPr>
          </a:p>
        </p:txBody>
      </p:sp>
      <p:sp>
        <p:nvSpPr>
          <p:cNvPr id="8" name="Text Box 11"/>
          <p:cNvSpPr txBox="1">
            <a:spLocks noChangeArrowheads="1"/>
          </p:cNvSpPr>
          <p:nvPr/>
        </p:nvSpPr>
        <p:spPr bwMode="auto">
          <a:xfrm>
            <a:off x="-48650" y="3822651"/>
            <a:ext cx="886557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tLang="en-US" sz="3200" b="1" dirty="0">
                <a:solidFill>
                  <a:srgbClr val="FF0000"/>
                </a:solidFill>
                <a:latin typeface="Times New Roman" pitchFamily="18" charset="0"/>
                <a:cs typeface="Times New Roman"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Nước</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không</a:t>
            </a:r>
            <a:r>
              <a:rPr lang="en-US" altLang="en-US" sz="3200" dirty="0">
                <a:ln w="0"/>
                <a:solidFill>
                  <a:srgbClr val="0000FF"/>
                </a:solidFill>
                <a:latin typeface="Times New Roman" panose="02020603050405020304" pitchFamily="18" charset="0"/>
                <a:cs typeface="Times New Roman" panose="02020603050405020304" pitchFamily="18" charset="0"/>
              </a:rPr>
              <a:t> có </a:t>
            </a:r>
            <a:r>
              <a:rPr lang="en-US" altLang="en-US" sz="3200" dirty="0" err="1">
                <a:ln w="0"/>
                <a:solidFill>
                  <a:srgbClr val="0000FF"/>
                </a:solidFill>
                <a:latin typeface="Times New Roman" panose="02020603050405020304" pitchFamily="18" charset="0"/>
                <a:cs typeface="Times New Roman" panose="02020603050405020304" pitchFamily="18" charset="0"/>
              </a:rPr>
              <a:t>hình</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dạng</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nhất</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định</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Nước</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chảy</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tư</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cao</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xuống</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thấp</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chảy</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lan</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ra</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khắp</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mọi</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phía</a:t>
            </a:r>
            <a:r>
              <a:rPr lang="en-US" altLang="en-US" sz="3200" dirty="0">
                <a:ln w="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294295"/>
      </p:ext>
    </p:extLst>
  </p:cSld>
  <p:clrMapOvr>
    <a:masterClrMapping/>
  </p:clrMapOvr>
  <p:transition>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9058" y="1643050"/>
            <a:ext cx="2619375" cy="17430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571613"/>
            <a:ext cx="2369797" cy="17145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348" y="1643050"/>
            <a:ext cx="2628900" cy="1743075"/>
          </a:xfrm>
          <a:prstGeom prst="rect">
            <a:avLst/>
          </a:prstGeom>
        </p:spPr>
      </p:pic>
      <p:sp>
        <p:nvSpPr>
          <p:cNvPr id="7" name="Rectangle 6"/>
          <p:cNvSpPr/>
          <p:nvPr/>
        </p:nvSpPr>
        <p:spPr>
          <a:xfrm>
            <a:off x="251520" y="3386125"/>
            <a:ext cx="8747677" cy="3200876"/>
          </a:xfrm>
          <a:prstGeom prst="rect">
            <a:avLst/>
          </a:prstGeom>
          <a:noFill/>
        </p:spPr>
        <p:txBody>
          <a:bodyPr wrap="square" lIns="91440" tIns="45720" rIns="91440" bIns="45720">
            <a:spAutoFit/>
          </a:bodyPr>
          <a:lstStyle/>
          <a:p>
            <a:r>
              <a:rPr lang="en-US" sz="28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Khăn </a:t>
            </a:r>
            <a:r>
              <a:rPr lang="en-US" sz="280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bông</a:t>
            </a:r>
            <a:r>
              <a:rPr lang="en-US" sz="28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Đĩa</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nhựa</a:t>
            </a:r>
            <a:r>
              <a:rPr lang="en-US" sz="28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Giấy</a:t>
            </a:r>
            <a:br>
              <a:rPr lang="en-US" sz="28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endPar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400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Theo con nước </a:t>
            </a:r>
            <a:r>
              <a:rPr lang="en-US" sz="400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thấm</a:t>
            </a:r>
            <a:r>
              <a:rPr lang="en-US" sz="400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qua </a:t>
            </a:r>
            <a:r>
              <a:rPr lang="en-US" sz="400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vật</a:t>
            </a:r>
            <a:r>
              <a:rPr lang="en-US" sz="400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nào?</a:t>
            </a:r>
          </a:p>
          <a:p>
            <a:pPr algn="ctr"/>
            <a:br>
              <a:rPr lang="en-US" sz="4000" b="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en-US" sz="6600" b="1">
                <a:ln w="22225">
                  <a:solidFill>
                    <a:schemeClr val="accent2"/>
                  </a:solidFill>
                  <a:prstDash val="solid"/>
                </a:ln>
                <a:solidFill>
                  <a:schemeClr val="accent2">
                    <a:lumMod val="40000"/>
                    <a:lumOff val="60000"/>
                  </a:schemeClr>
                </a:solidFill>
              </a:rPr>
              <a:t>Hãy </a:t>
            </a:r>
            <a:r>
              <a:rPr lang="en-US" sz="6600" b="1" dirty="0" err="1">
                <a:ln w="22225">
                  <a:solidFill>
                    <a:schemeClr val="accent2"/>
                  </a:solidFill>
                  <a:prstDash val="solid"/>
                </a:ln>
                <a:solidFill>
                  <a:schemeClr val="accent2">
                    <a:lumMod val="40000"/>
                    <a:lumOff val="60000"/>
                  </a:schemeClr>
                </a:solidFill>
              </a:rPr>
              <a:t>dự</a:t>
            </a:r>
            <a:r>
              <a:rPr lang="en-US" sz="6600" b="1" dirty="0">
                <a:ln w="22225">
                  <a:solidFill>
                    <a:schemeClr val="accent2"/>
                  </a:solidFill>
                  <a:prstDash val="solid"/>
                </a:ln>
                <a:solidFill>
                  <a:schemeClr val="accent2">
                    <a:lumMod val="40000"/>
                    <a:lumOff val="60000"/>
                  </a:schemeClr>
                </a:solidFill>
              </a:rPr>
              <a:t> </a:t>
            </a:r>
            <a:r>
              <a:rPr lang="en-US" sz="6600" b="1" dirty="0" err="1">
                <a:ln w="22225">
                  <a:solidFill>
                    <a:schemeClr val="accent2"/>
                  </a:solidFill>
                  <a:prstDash val="solid"/>
                </a:ln>
                <a:solidFill>
                  <a:schemeClr val="accent2">
                    <a:lumMod val="40000"/>
                    <a:lumOff val="60000"/>
                  </a:schemeClr>
                </a:solidFill>
              </a:rPr>
              <a:t>đoán</a:t>
            </a:r>
            <a:endParaRPr lang="en-US" sz="6600" b="1" dirty="0">
              <a:ln w="22225">
                <a:solidFill>
                  <a:schemeClr val="accent2"/>
                </a:solidFill>
                <a:prstDash val="solid"/>
              </a:ln>
              <a:solidFill>
                <a:schemeClr val="accent2">
                  <a:lumMod val="40000"/>
                  <a:lumOff val="60000"/>
                </a:schemeClr>
              </a:solidFill>
            </a:endParaRPr>
          </a:p>
        </p:txBody>
      </p:sp>
      <p:sp>
        <p:nvSpPr>
          <p:cNvPr id="9" name="TextBox 8"/>
          <p:cNvSpPr txBox="1"/>
          <p:nvPr/>
        </p:nvSpPr>
        <p:spPr>
          <a:xfrm>
            <a:off x="251520" y="260648"/>
            <a:ext cx="8424936"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THÍ NGHIỆM VỀ VIỆC THẤM </a:t>
            </a:r>
            <a:r>
              <a:rPr lang="en-US" sz="3200" b="1">
                <a:solidFill>
                  <a:srgbClr val="FF0000"/>
                </a:solidFill>
                <a:latin typeface="Times New Roman" pitchFamily="18" charset="0"/>
                <a:cs typeface="Times New Roman" pitchFamily="18" charset="0"/>
              </a:rPr>
              <a:t>CỦA NƯỚC </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6207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80">
                                          <p:stCondLst>
                                            <p:cond delay="0"/>
                                          </p:stCondLst>
                                        </p:cTn>
                                        <p:tgtEl>
                                          <p:spTgt spid="7">
                                            <p:txEl>
                                              <p:pRg st="1" end="1"/>
                                            </p:txEl>
                                          </p:spTgt>
                                        </p:tgtEl>
                                      </p:cBhvr>
                                    </p:animEffect>
                                    <p:anim calcmode="lin" valueType="num">
                                      <p:cBhvr>
                                        <p:cTn id="8"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1" end="1"/>
                                            </p:txEl>
                                          </p:spTgt>
                                        </p:tgtEl>
                                      </p:cBhvr>
                                      <p:to x="100000" y="60000"/>
                                    </p:animScale>
                                    <p:animScale>
                                      <p:cBhvr>
                                        <p:cTn id="14" dur="166" decel="50000">
                                          <p:stCondLst>
                                            <p:cond delay="676"/>
                                          </p:stCondLst>
                                        </p:cTn>
                                        <p:tgtEl>
                                          <p:spTgt spid="7">
                                            <p:txEl>
                                              <p:pRg st="1" end="1"/>
                                            </p:txEl>
                                          </p:spTgt>
                                        </p:tgtEl>
                                      </p:cBhvr>
                                      <p:to x="100000" y="100000"/>
                                    </p:animScale>
                                    <p:animScale>
                                      <p:cBhvr>
                                        <p:cTn id="15" dur="26">
                                          <p:stCondLst>
                                            <p:cond delay="1312"/>
                                          </p:stCondLst>
                                        </p:cTn>
                                        <p:tgtEl>
                                          <p:spTgt spid="7">
                                            <p:txEl>
                                              <p:pRg st="1" end="1"/>
                                            </p:txEl>
                                          </p:spTgt>
                                        </p:tgtEl>
                                      </p:cBhvr>
                                      <p:to x="100000" y="80000"/>
                                    </p:animScale>
                                    <p:animScale>
                                      <p:cBhvr>
                                        <p:cTn id="16" dur="166" decel="50000">
                                          <p:stCondLst>
                                            <p:cond delay="1338"/>
                                          </p:stCondLst>
                                        </p:cTn>
                                        <p:tgtEl>
                                          <p:spTgt spid="7">
                                            <p:txEl>
                                              <p:pRg st="1" end="1"/>
                                            </p:txEl>
                                          </p:spTgt>
                                        </p:tgtEl>
                                      </p:cBhvr>
                                      <p:to x="100000" y="100000"/>
                                    </p:animScale>
                                    <p:animScale>
                                      <p:cBhvr>
                                        <p:cTn id="17" dur="26">
                                          <p:stCondLst>
                                            <p:cond delay="1642"/>
                                          </p:stCondLst>
                                        </p:cTn>
                                        <p:tgtEl>
                                          <p:spTgt spid="7">
                                            <p:txEl>
                                              <p:pRg st="1" end="1"/>
                                            </p:txEl>
                                          </p:spTgt>
                                        </p:tgtEl>
                                      </p:cBhvr>
                                      <p:to x="100000" y="90000"/>
                                    </p:animScale>
                                    <p:animScale>
                                      <p:cBhvr>
                                        <p:cTn id="18" dur="166" decel="50000">
                                          <p:stCondLst>
                                            <p:cond delay="1668"/>
                                          </p:stCondLst>
                                        </p:cTn>
                                        <p:tgtEl>
                                          <p:spTgt spid="7">
                                            <p:txEl>
                                              <p:pRg st="1" end="1"/>
                                            </p:txEl>
                                          </p:spTgt>
                                        </p:tgtEl>
                                      </p:cBhvr>
                                      <p:to x="100000" y="100000"/>
                                    </p:animScale>
                                    <p:animScale>
                                      <p:cBhvr>
                                        <p:cTn id="19" dur="26">
                                          <p:stCondLst>
                                            <p:cond delay="1808"/>
                                          </p:stCondLst>
                                        </p:cTn>
                                        <p:tgtEl>
                                          <p:spTgt spid="7">
                                            <p:txEl>
                                              <p:pRg st="1" end="1"/>
                                            </p:txEl>
                                          </p:spTgt>
                                        </p:tgtEl>
                                      </p:cBhvr>
                                      <p:to x="100000" y="95000"/>
                                    </p:animScale>
                                    <p:animScale>
                                      <p:cBhvr>
                                        <p:cTn id="20" dur="166" decel="50000">
                                          <p:stCondLst>
                                            <p:cond delay="1834"/>
                                          </p:stCondLst>
                                        </p:cTn>
                                        <p:tgtEl>
                                          <p:spTgt spid="7">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80">
                                          <p:stCondLst>
                                            <p:cond delay="0"/>
                                          </p:stCondLst>
                                        </p:cTn>
                                        <p:tgtEl>
                                          <p:spTgt spid="7">
                                            <p:txEl>
                                              <p:pRg st="2" end="2"/>
                                            </p:txEl>
                                          </p:spTgt>
                                        </p:tgtEl>
                                      </p:cBhvr>
                                    </p:animEffect>
                                    <p:anim calcmode="lin" valueType="num">
                                      <p:cBhvr>
                                        <p:cTn id="26"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2" end="2"/>
                                            </p:txEl>
                                          </p:spTgt>
                                        </p:tgtEl>
                                      </p:cBhvr>
                                      <p:to x="100000" y="60000"/>
                                    </p:animScale>
                                    <p:animScale>
                                      <p:cBhvr>
                                        <p:cTn id="32" dur="166" decel="50000">
                                          <p:stCondLst>
                                            <p:cond delay="676"/>
                                          </p:stCondLst>
                                        </p:cTn>
                                        <p:tgtEl>
                                          <p:spTgt spid="7">
                                            <p:txEl>
                                              <p:pRg st="2" end="2"/>
                                            </p:txEl>
                                          </p:spTgt>
                                        </p:tgtEl>
                                      </p:cBhvr>
                                      <p:to x="100000" y="100000"/>
                                    </p:animScale>
                                    <p:animScale>
                                      <p:cBhvr>
                                        <p:cTn id="33" dur="26">
                                          <p:stCondLst>
                                            <p:cond delay="1312"/>
                                          </p:stCondLst>
                                        </p:cTn>
                                        <p:tgtEl>
                                          <p:spTgt spid="7">
                                            <p:txEl>
                                              <p:pRg st="2" end="2"/>
                                            </p:txEl>
                                          </p:spTgt>
                                        </p:tgtEl>
                                      </p:cBhvr>
                                      <p:to x="100000" y="80000"/>
                                    </p:animScale>
                                    <p:animScale>
                                      <p:cBhvr>
                                        <p:cTn id="34" dur="166" decel="50000">
                                          <p:stCondLst>
                                            <p:cond delay="1338"/>
                                          </p:stCondLst>
                                        </p:cTn>
                                        <p:tgtEl>
                                          <p:spTgt spid="7">
                                            <p:txEl>
                                              <p:pRg st="2" end="2"/>
                                            </p:txEl>
                                          </p:spTgt>
                                        </p:tgtEl>
                                      </p:cBhvr>
                                      <p:to x="100000" y="100000"/>
                                    </p:animScale>
                                    <p:animScale>
                                      <p:cBhvr>
                                        <p:cTn id="35" dur="26">
                                          <p:stCondLst>
                                            <p:cond delay="1642"/>
                                          </p:stCondLst>
                                        </p:cTn>
                                        <p:tgtEl>
                                          <p:spTgt spid="7">
                                            <p:txEl>
                                              <p:pRg st="2" end="2"/>
                                            </p:txEl>
                                          </p:spTgt>
                                        </p:tgtEl>
                                      </p:cBhvr>
                                      <p:to x="100000" y="90000"/>
                                    </p:animScale>
                                    <p:animScale>
                                      <p:cBhvr>
                                        <p:cTn id="36" dur="166" decel="50000">
                                          <p:stCondLst>
                                            <p:cond delay="1668"/>
                                          </p:stCondLst>
                                        </p:cTn>
                                        <p:tgtEl>
                                          <p:spTgt spid="7">
                                            <p:txEl>
                                              <p:pRg st="2" end="2"/>
                                            </p:txEl>
                                          </p:spTgt>
                                        </p:tgtEl>
                                      </p:cBhvr>
                                      <p:to x="100000" y="100000"/>
                                    </p:animScale>
                                    <p:animScale>
                                      <p:cBhvr>
                                        <p:cTn id="37" dur="26">
                                          <p:stCondLst>
                                            <p:cond delay="1808"/>
                                          </p:stCondLst>
                                        </p:cTn>
                                        <p:tgtEl>
                                          <p:spTgt spid="7">
                                            <p:txEl>
                                              <p:pRg st="2" end="2"/>
                                            </p:txEl>
                                          </p:spTgt>
                                        </p:tgtEl>
                                      </p:cBhvr>
                                      <p:to x="100000" y="95000"/>
                                    </p:animScale>
                                    <p:animScale>
                                      <p:cBhvr>
                                        <p:cTn id="38" dur="166" decel="50000">
                                          <p:stCondLst>
                                            <p:cond delay="1834"/>
                                          </p:stCondLst>
                                        </p:cTn>
                                        <p:tgtEl>
                                          <p:spTgt spid="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914400"/>
            <a:ext cx="2619375" cy="17430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5516" y="762000"/>
            <a:ext cx="2514600" cy="18192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838200"/>
            <a:ext cx="2628900" cy="1743075"/>
          </a:xfrm>
          <a:prstGeom prst="rect">
            <a:avLst/>
          </a:prstGeom>
        </p:spPr>
      </p:pic>
      <p:sp>
        <p:nvSpPr>
          <p:cNvPr id="10" name="Rectangle 9"/>
          <p:cNvSpPr/>
          <p:nvPr/>
        </p:nvSpPr>
        <p:spPr>
          <a:xfrm>
            <a:off x="163429" y="2941044"/>
            <a:ext cx="8873067" cy="646331"/>
          </a:xfrm>
          <a:prstGeom prst="rect">
            <a:avLst/>
          </a:prstGeom>
        </p:spPr>
        <p:txBody>
          <a:bodyPr wrap="square">
            <a:spAutoFit/>
          </a:bodyPr>
          <a:lstStyle/>
          <a:p>
            <a:r>
              <a:rPr lang="en-US" sz="3600" b="1">
                <a:solidFill>
                  <a:srgbClr val="FF0000"/>
                </a:solidFill>
                <a:latin typeface="Times New Roman" panose="02020603050405020304" pitchFamily="18" charset="0"/>
                <a:cs typeface="Times New Roman" panose="02020603050405020304" pitchFamily="18" charset="0"/>
              </a:rPr>
              <a:t>Kết luận</a:t>
            </a:r>
            <a:r>
              <a:rPr lang="en-US" sz="3600" b="1">
                <a:latin typeface="Times New Roman" panose="02020603050405020304" pitchFamily="18" charset="0"/>
                <a:cs typeface="Times New Roman" panose="02020603050405020304" pitchFamily="18" charset="0"/>
              </a:rPr>
              <a:t>: Nước có thể thấm qua một số vật.</a:t>
            </a:r>
            <a:endParaRPr lang="en-US" sz="3600"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0232" y="857232"/>
            <a:ext cx="1071570" cy="799556"/>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2430" y="785794"/>
            <a:ext cx="1071570" cy="79955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256" y="857232"/>
            <a:ext cx="785818" cy="785818"/>
          </a:xfrm>
          <a:prstGeom prst="rect">
            <a:avLst/>
          </a:prstGeom>
        </p:spPr>
      </p:pic>
      <p:sp>
        <p:nvSpPr>
          <p:cNvPr id="9" name="Rectangle 8"/>
          <p:cNvSpPr/>
          <p:nvPr/>
        </p:nvSpPr>
        <p:spPr>
          <a:xfrm>
            <a:off x="372439" y="231465"/>
            <a:ext cx="8747677" cy="954107"/>
          </a:xfrm>
          <a:prstGeom prst="rect">
            <a:avLst/>
          </a:prstGeom>
          <a:noFill/>
        </p:spPr>
        <p:txBody>
          <a:bodyPr wrap="square" lIns="91440" tIns="45720" rIns="91440" bIns="45720">
            <a:spAutoFit/>
          </a:bodyPr>
          <a:lstStyle/>
          <a:p>
            <a:r>
              <a:rPr lang="en-US" sz="28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Khăn </a:t>
            </a:r>
            <a:r>
              <a:rPr lang="en-US" sz="280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bông</a:t>
            </a:r>
            <a:r>
              <a:rPr lang="en-US" sz="28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Đĩa</a:t>
            </a: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nhựa</a:t>
            </a:r>
            <a:r>
              <a:rPr lang="en-US" sz="28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Giấy</a:t>
            </a:r>
            <a:br>
              <a:rPr lang="en-US" sz="28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endPar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07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p:cTn id="2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232457" name="Picture 9" descr="Tha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780" y="2374104"/>
            <a:ext cx="532161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68" name="Oval 20"/>
          <p:cNvSpPr>
            <a:spLocks noChangeArrowheads="1"/>
          </p:cNvSpPr>
          <p:nvPr/>
        </p:nvSpPr>
        <p:spPr bwMode="auto">
          <a:xfrm>
            <a:off x="6262721" y="6359525"/>
            <a:ext cx="304884" cy="3048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tLang="en-US"/>
          </a:p>
        </p:txBody>
      </p:sp>
      <p:sp>
        <p:nvSpPr>
          <p:cNvPr id="232474" name="Text Box 26"/>
          <p:cNvSpPr txBox="1">
            <a:spLocks noChangeArrowheads="1"/>
          </p:cNvSpPr>
          <p:nvPr/>
        </p:nvSpPr>
        <p:spPr bwMode="auto">
          <a:xfrm>
            <a:off x="6262721" y="6416501"/>
            <a:ext cx="304884"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2000"/>
              <a:t>6</a:t>
            </a:r>
            <a:endParaRPr lang="vi-VN" altLang="en-US" sz="2000"/>
          </a:p>
        </p:txBody>
      </p:sp>
      <p:sp>
        <p:nvSpPr>
          <p:cNvPr id="2" name="TextBox 1"/>
          <p:cNvSpPr txBox="1"/>
          <p:nvPr/>
        </p:nvSpPr>
        <p:spPr>
          <a:xfrm>
            <a:off x="0" y="2564904"/>
            <a:ext cx="3851920" cy="1384995"/>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Muối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đường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cát</a:t>
            </a:r>
            <a:r>
              <a:rPr lang="en-US" sz="2800" b="1" dirty="0">
                <a:solidFill>
                  <a:srgbClr val="C00000"/>
                </a:solidFill>
                <a:latin typeface="Times New Roman" panose="02020603050405020304" pitchFamily="18" charset="0"/>
                <a:cs typeface="Times New Roman" panose="02020603050405020304" pitchFamily="18" charset="0"/>
              </a:rPr>
              <a:t> ,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tan,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không</a:t>
            </a:r>
            <a:r>
              <a:rPr lang="en-US" sz="2800" b="1" dirty="0">
                <a:solidFill>
                  <a:srgbClr val="C00000"/>
                </a:solidFill>
                <a:latin typeface="Times New Roman" panose="02020603050405020304" pitchFamily="18" charset="0"/>
                <a:cs typeface="Times New Roman" panose="02020603050405020304" pitchFamily="18" charset="0"/>
              </a:rPr>
              <a:t> tan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323528" y="279806"/>
            <a:ext cx="8424936" cy="584775"/>
          </a:xfrm>
          <a:prstGeom prst="rect">
            <a:avLst/>
          </a:prstGeom>
          <a:noFill/>
        </p:spPr>
        <p:txBody>
          <a:bodyPr wrap="square" rtlCol="0">
            <a:spAutoFit/>
          </a:bodyPr>
          <a:lstStyle/>
          <a:p>
            <a:r>
              <a:rPr lang="en-US" sz="3200" b="1" dirty="0">
                <a:solidFill>
                  <a:srgbClr val="000099"/>
                </a:solidFill>
                <a:latin typeface="Times New Roman" pitchFamily="18" charset="0"/>
                <a:cs typeface="Times New Roman" pitchFamily="18" charset="0"/>
              </a:rPr>
              <a:t>THÍ NGHIỆM </a:t>
            </a:r>
            <a:r>
              <a:rPr lang="en-US" sz="3200" b="1">
                <a:solidFill>
                  <a:srgbClr val="000099"/>
                </a:solidFill>
                <a:latin typeface="Times New Roman" pitchFamily="18" charset="0"/>
                <a:cs typeface="Times New Roman" pitchFamily="18" charset="0"/>
              </a:rPr>
              <a:t>VỀ SỰ HÒA TAN CỦA NƯỚC </a:t>
            </a:r>
            <a:endParaRPr lang="en-US" sz="3200" b="1"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276081743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32457"/>
                                        </p:tgtEl>
                                        <p:attrNameLst>
                                          <p:attrName>style.visibility</p:attrName>
                                        </p:attrNameLst>
                                      </p:cBhvr>
                                      <p:to>
                                        <p:strVal val="visible"/>
                                      </p:to>
                                    </p:set>
                                    <p:animEffect transition="in" filter="box(in)">
                                      <p:cBhvr>
                                        <p:cTn id="7" dur="500"/>
                                        <p:tgtEl>
                                          <p:spTgt spid="23245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2468"/>
                                        </p:tgtEl>
                                        <p:attrNameLst>
                                          <p:attrName>style.visibility</p:attrName>
                                        </p:attrNameLst>
                                      </p:cBhvr>
                                      <p:to>
                                        <p:strVal val="visible"/>
                                      </p:to>
                                    </p:set>
                                    <p:animEffect transition="in" filter="box(in)">
                                      <p:cBhvr>
                                        <p:cTn id="10" dur="500"/>
                                        <p:tgtEl>
                                          <p:spTgt spid="23246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32474"/>
                                        </p:tgtEl>
                                        <p:attrNameLst>
                                          <p:attrName>style.visibility</p:attrName>
                                        </p:attrNameLst>
                                      </p:cBhvr>
                                      <p:to>
                                        <p:strVal val="visible"/>
                                      </p:to>
                                    </p:set>
                                    <p:animEffect transition="in" filter="box(in)">
                                      <p:cBhvr>
                                        <p:cTn id="13" dur="500"/>
                                        <p:tgtEl>
                                          <p:spTgt spid="23247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8" grpId="0" animBg="1"/>
      <p:bldP spid="232474"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383381" y="282679"/>
            <a:ext cx="7212955" cy="461665"/>
          </a:xfrm>
          <a:prstGeom prst="rect">
            <a:avLst/>
          </a:prstGeom>
          <a:noFill/>
        </p:spPr>
        <p:txBody>
          <a:bodyPr wrap="square" rtlCol="0">
            <a:spAutoFit/>
          </a:bodyPr>
          <a:lstStyle/>
          <a:p>
            <a:r>
              <a:rPr lang="en-US" sz="2400" b="1" dirty="0">
                <a:latin typeface="Times New Roman" pitchFamily="18" charset="0"/>
                <a:cs typeface="Times New Roman" pitchFamily="18" charset="0"/>
              </a:rPr>
              <a:t>TÌM HIỂU </a:t>
            </a:r>
            <a:r>
              <a:rPr lang="en-US" sz="2400" b="1">
                <a:latin typeface="Times New Roman" pitchFamily="18" charset="0"/>
                <a:cs typeface="Times New Roman" pitchFamily="18" charset="0"/>
              </a:rPr>
              <a:t>VỀ SỰ HÒA </a:t>
            </a:r>
            <a:r>
              <a:rPr lang="en-US" sz="2400" b="1" dirty="0">
                <a:latin typeface="Times New Roman" pitchFamily="18" charset="0"/>
                <a:cs typeface="Times New Roman" pitchFamily="18" charset="0"/>
              </a:rPr>
              <a:t>TAN CỦA NƯỚC</a:t>
            </a:r>
          </a:p>
        </p:txBody>
      </p:sp>
      <p:graphicFrame>
        <p:nvGraphicFramePr>
          <p:cNvPr id="3" name="Table 2"/>
          <p:cNvGraphicFramePr>
            <a:graphicFrameLocks noGrp="1"/>
          </p:cNvGraphicFramePr>
          <p:nvPr>
            <p:extLst>
              <p:ext uri="{D42A27DB-BD31-4B8C-83A1-F6EECF244321}">
                <p14:modId xmlns:p14="http://schemas.microsoft.com/office/powerpoint/2010/main" val="3773244900"/>
              </p:ext>
            </p:extLst>
          </p:nvPr>
        </p:nvGraphicFramePr>
        <p:xfrm>
          <a:off x="228600" y="836712"/>
          <a:ext cx="8763000" cy="5105400"/>
        </p:xfrm>
        <a:graphic>
          <a:graphicData uri="http://schemas.openxmlformats.org/drawingml/2006/table">
            <a:tbl>
              <a:tblPr firstRow="1" bandRow="1">
                <a:tableStyleId>{5C22544A-7EE6-4342-B048-85BDC9FD1C3A}</a:tableStyleId>
              </a:tblPr>
              <a:tblGrid>
                <a:gridCol w="959024">
                  <a:extLst>
                    <a:ext uri="{9D8B030D-6E8A-4147-A177-3AD203B41FA5}">
                      <a16:colId xmlns:a16="http://schemas.microsoft.com/office/drawing/2014/main" val="20000"/>
                    </a:ext>
                  </a:extLst>
                </a:gridCol>
                <a:gridCol w="1784176">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3200400">
                  <a:extLst>
                    <a:ext uri="{9D8B030D-6E8A-4147-A177-3AD203B41FA5}">
                      <a16:colId xmlns:a16="http://schemas.microsoft.com/office/drawing/2014/main" val="20004"/>
                    </a:ext>
                  </a:extLst>
                </a:gridCol>
              </a:tblGrid>
              <a:tr h="102108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21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2108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2108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2108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4" name="TextBox 3"/>
          <p:cNvSpPr txBox="1"/>
          <p:nvPr/>
        </p:nvSpPr>
        <p:spPr>
          <a:xfrm>
            <a:off x="533400" y="1141512"/>
            <a:ext cx="990600" cy="369332"/>
          </a:xfrm>
          <a:prstGeom prst="rect">
            <a:avLst/>
          </a:prstGeom>
          <a:noFill/>
        </p:spPr>
        <p:txBody>
          <a:bodyPr wrap="square" rtlCol="0">
            <a:spAutoFit/>
          </a:bodyPr>
          <a:lstStyle/>
          <a:p>
            <a:r>
              <a:rPr lang="en-US" b="1" dirty="0">
                <a:latin typeface="Times New Roman" panose="02020603050405020304" pitchFamily="18" charset="0"/>
                <a:cs typeface="Times New Roman" pitchFamily="18" charset="0"/>
              </a:rPr>
              <a:t>STT</a:t>
            </a:r>
          </a:p>
        </p:txBody>
      </p:sp>
      <p:sp>
        <p:nvSpPr>
          <p:cNvPr id="5" name="TextBox 4"/>
          <p:cNvSpPr txBox="1"/>
          <p:nvPr/>
        </p:nvSpPr>
        <p:spPr>
          <a:xfrm>
            <a:off x="1524000" y="1141512"/>
            <a:ext cx="1447800" cy="369332"/>
          </a:xfrm>
          <a:prstGeom prst="rect">
            <a:avLst/>
          </a:prstGeom>
          <a:noFill/>
        </p:spPr>
        <p:txBody>
          <a:bodyPr wrap="square" rtlCol="0">
            <a:spAutoFit/>
          </a:bodyPr>
          <a:lstStyle/>
          <a:p>
            <a:r>
              <a:rPr lang="en-US" b="1" dirty="0">
                <a:latin typeface="Times New Roman" panose="02020603050405020304" pitchFamily="18" charset="0"/>
                <a:cs typeface="Times New Roman" pitchFamily="18" charset="0"/>
              </a:rPr>
              <a:t>TÊN CHẤT</a:t>
            </a:r>
          </a:p>
        </p:txBody>
      </p:sp>
      <p:sp>
        <p:nvSpPr>
          <p:cNvPr id="6" name="TextBox 5"/>
          <p:cNvSpPr txBox="1"/>
          <p:nvPr/>
        </p:nvSpPr>
        <p:spPr>
          <a:xfrm>
            <a:off x="3048000" y="1141512"/>
            <a:ext cx="1295400" cy="369332"/>
          </a:xfrm>
          <a:prstGeom prst="rect">
            <a:avLst/>
          </a:prstGeom>
          <a:noFill/>
        </p:spPr>
        <p:txBody>
          <a:bodyPr wrap="square" rtlCol="0">
            <a:spAutoFit/>
          </a:bodyPr>
          <a:lstStyle/>
          <a:p>
            <a:r>
              <a:rPr lang="en-US" b="1" dirty="0">
                <a:latin typeface="Times New Roman" panose="02020603050405020304" pitchFamily="18" charset="0"/>
                <a:cs typeface="Times New Roman" pitchFamily="18" charset="0"/>
              </a:rPr>
              <a:t>HÒA TAN</a:t>
            </a:r>
          </a:p>
        </p:txBody>
      </p:sp>
      <p:sp>
        <p:nvSpPr>
          <p:cNvPr id="7" name="TextBox 6"/>
          <p:cNvSpPr txBox="1"/>
          <p:nvPr/>
        </p:nvSpPr>
        <p:spPr>
          <a:xfrm>
            <a:off x="4191000" y="1065312"/>
            <a:ext cx="1524000"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itchFamily="18" charset="0"/>
              </a:rPr>
              <a:t>KHÔNG HÒA TAN</a:t>
            </a:r>
          </a:p>
        </p:txBody>
      </p:sp>
      <p:sp>
        <p:nvSpPr>
          <p:cNvPr id="8" name="TextBox 7"/>
          <p:cNvSpPr txBox="1"/>
          <p:nvPr/>
        </p:nvSpPr>
        <p:spPr>
          <a:xfrm>
            <a:off x="6561781" y="1157644"/>
            <a:ext cx="2069109" cy="461665"/>
          </a:xfrm>
          <a:prstGeom prst="rect">
            <a:avLst/>
          </a:prstGeom>
          <a:noFill/>
        </p:spPr>
        <p:txBody>
          <a:bodyPr wrap="square" rtlCol="0">
            <a:spAutoFit/>
          </a:bodyPr>
          <a:lstStyle/>
          <a:p>
            <a:r>
              <a:rPr lang="en-US" sz="2400" b="1" dirty="0">
                <a:latin typeface="Times New Roman" panose="02020603050405020304" pitchFamily="18" charset="0"/>
                <a:cs typeface="Times New Roman" pitchFamily="18" charset="0"/>
              </a:rPr>
              <a:t>NHẬN XÉT</a:t>
            </a:r>
          </a:p>
        </p:txBody>
      </p:sp>
      <p:sp>
        <p:nvSpPr>
          <p:cNvPr id="9" name="TextBox 8"/>
          <p:cNvSpPr txBox="1"/>
          <p:nvPr/>
        </p:nvSpPr>
        <p:spPr>
          <a:xfrm>
            <a:off x="1143000" y="2132112"/>
            <a:ext cx="1600200"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itchFamily="18" charset="0"/>
              </a:rPr>
              <a:t>Muối</a:t>
            </a:r>
            <a:endParaRPr lang="en-US" sz="2800" dirty="0">
              <a:latin typeface="Times New Roman" pitchFamily="18" charset="0"/>
              <a:cs typeface="Times New Roman" pitchFamily="18" charset="0"/>
            </a:endParaRPr>
          </a:p>
        </p:txBody>
      </p:sp>
      <p:sp>
        <p:nvSpPr>
          <p:cNvPr id="10" name="TextBox 9"/>
          <p:cNvSpPr txBox="1"/>
          <p:nvPr/>
        </p:nvSpPr>
        <p:spPr>
          <a:xfrm>
            <a:off x="990600" y="3275112"/>
            <a:ext cx="1600200"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itchFamily="18" charset="0"/>
              </a:rPr>
              <a:t>Đường</a:t>
            </a:r>
            <a:endParaRPr lang="en-US" sz="2800" dirty="0">
              <a:latin typeface="Times New Roman" pitchFamily="18" charset="0"/>
              <a:cs typeface="Times New Roman" pitchFamily="18" charset="0"/>
            </a:endParaRPr>
          </a:p>
        </p:txBody>
      </p:sp>
      <p:sp>
        <p:nvSpPr>
          <p:cNvPr id="11" name="TextBox 10"/>
          <p:cNvSpPr txBox="1"/>
          <p:nvPr/>
        </p:nvSpPr>
        <p:spPr>
          <a:xfrm>
            <a:off x="1295400" y="4113312"/>
            <a:ext cx="990600" cy="523220"/>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itchFamily="18" charset="0"/>
              </a:rPr>
              <a:t>Cát</a:t>
            </a:r>
            <a:endParaRPr lang="en-US" sz="2800" dirty="0">
              <a:latin typeface="Times New Roman" pitchFamily="18" charset="0"/>
              <a:cs typeface="Times New Roman" pitchFamily="18" charset="0"/>
            </a:endParaRPr>
          </a:p>
        </p:txBody>
      </p:sp>
      <p:sp>
        <p:nvSpPr>
          <p:cNvPr id="12" name="TextBox 11"/>
          <p:cNvSpPr txBox="1"/>
          <p:nvPr/>
        </p:nvSpPr>
        <p:spPr>
          <a:xfrm>
            <a:off x="228600" y="4265712"/>
            <a:ext cx="9906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itchFamily="18" charset="0"/>
              </a:rPr>
              <a:t>3</a:t>
            </a:r>
          </a:p>
        </p:txBody>
      </p:sp>
      <p:sp>
        <p:nvSpPr>
          <p:cNvPr id="13" name="TextBox 12"/>
          <p:cNvSpPr txBox="1"/>
          <p:nvPr/>
        </p:nvSpPr>
        <p:spPr>
          <a:xfrm>
            <a:off x="228600" y="3198912"/>
            <a:ext cx="9906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itchFamily="18" charset="0"/>
              </a:rPr>
              <a:t>2</a:t>
            </a:r>
          </a:p>
        </p:txBody>
      </p:sp>
      <p:sp>
        <p:nvSpPr>
          <p:cNvPr id="14" name="TextBox 13"/>
          <p:cNvSpPr txBox="1"/>
          <p:nvPr/>
        </p:nvSpPr>
        <p:spPr>
          <a:xfrm>
            <a:off x="228600" y="2208312"/>
            <a:ext cx="9906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itchFamily="18" charset="0"/>
              </a:rPr>
              <a:t>1</a:t>
            </a:r>
          </a:p>
        </p:txBody>
      </p:sp>
      <p:sp>
        <p:nvSpPr>
          <p:cNvPr id="15" name="TextBox 14"/>
          <p:cNvSpPr txBox="1"/>
          <p:nvPr/>
        </p:nvSpPr>
        <p:spPr>
          <a:xfrm>
            <a:off x="457200" y="5191780"/>
            <a:ext cx="9906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itchFamily="18" charset="0"/>
              </a:rPr>
              <a:t>….</a:t>
            </a:r>
          </a:p>
        </p:txBody>
      </p:sp>
      <p:sp>
        <p:nvSpPr>
          <p:cNvPr id="20" name="TextBox 19"/>
          <p:cNvSpPr txBox="1"/>
          <p:nvPr/>
        </p:nvSpPr>
        <p:spPr>
          <a:xfrm>
            <a:off x="1676400" y="5180112"/>
            <a:ext cx="990600"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itchFamily="18" charset="0"/>
              </a:rPr>
              <a:t>….</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979712"/>
            <a:ext cx="1034003" cy="77152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4113312"/>
            <a:ext cx="690563" cy="690563"/>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3046512"/>
            <a:ext cx="1034003" cy="771525"/>
          </a:xfrm>
          <a:prstGeom prst="rect">
            <a:avLst/>
          </a:prstGeom>
        </p:spPr>
      </p:pic>
      <p:sp>
        <p:nvSpPr>
          <p:cNvPr id="18" name="Rectangle 17"/>
          <p:cNvSpPr/>
          <p:nvPr/>
        </p:nvSpPr>
        <p:spPr>
          <a:xfrm>
            <a:off x="5884918" y="1979712"/>
            <a:ext cx="2813591" cy="830997"/>
          </a:xfrm>
          <a:prstGeom prst="rect">
            <a:avLst/>
          </a:prstGeom>
          <a:noFill/>
        </p:spPr>
        <p:txBody>
          <a:bodyPr wrap="none" lIns="91440" tIns="45720" rIns="91440" bIns="45720">
            <a:spAutoFit/>
          </a:bodyPr>
          <a:lstStyle/>
          <a:p>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thể</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hòa</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tan</a:t>
            </a:r>
          </a:p>
          <a:p>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với</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muối</a:t>
            </a:r>
            <a:endParaRPr lang="en-US" sz="2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6037318" y="2970312"/>
            <a:ext cx="2813591" cy="830997"/>
          </a:xfrm>
          <a:prstGeom prst="rect">
            <a:avLst/>
          </a:prstGeom>
          <a:noFill/>
        </p:spPr>
        <p:txBody>
          <a:bodyPr wrap="none" lIns="91440" tIns="45720" rIns="91440" bIns="45720">
            <a:spAutoFit/>
          </a:bodyPr>
          <a:lstStyle/>
          <a:p>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có</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thể</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hòa</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tan</a:t>
            </a:r>
          </a:p>
          <a:p>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với</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đường</a:t>
            </a:r>
            <a:endParaRPr lang="en-US" sz="2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8" name="Rectangle 27"/>
          <p:cNvSpPr/>
          <p:nvPr/>
        </p:nvSpPr>
        <p:spPr>
          <a:xfrm>
            <a:off x="5947493" y="4037112"/>
            <a:ext cx="2858475" cy="830997"/>
          </a:xfrm>
          <a:prstGeom prst="rect">
            <a:avLst/>
          </a:prstGeom>
          <a:noFill/>
        </p:spPr>
        <p:txBody>
          <a:bodyPr wrap="none" lIns="91440" tIns="45720" rIns="91440" bIns="45720">
            <a:spAutoFit/>
          </a:bodyPr>
          <a:lstStyle/>
          <a:p>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hòa</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tan</a:t>
            </a:r>
          </a:p>
          <a:p>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được</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với</a:t>
            </a:r>
            <a:r>
              <a:rPr lang="en-US" sz="24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4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cát</a:t>
            </a:r>
            <a:endParaRPr lang="en-US" sz="24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3" name="Rectangle 22"/>
          <p:cNvSpPr/>
          <p:nvPr/>
        </p:nvSpPr>
        <p:spPr>
          <a:xfrm>
            <a:off x="163429" y="6095037"/>
            <a:ext cx="8873067" cy="584775"/>
          </a:xfrm>
          <a:prstGeom prst="rect">
            <a:avLst/>
          </a:prstGeom>
        </p:spPr>
        <p:txBody>
          <a:bodyPr wrap="square">
            <a:spAutoFit/>
          </a:bodyPr>
          <a:lstStyle/>
          <a:p>
            <a:r>
              <a:rPr lang="en-US" sz="3200" b="1">
                <a:solidFill>
                  <a:srgbClr val="FF0000"/>
                </a:solidFill>
                <a:latin typeface="Times New Roman" panose="02020603050405020304" pitchFamily="18" charset="0"/>
                <a:cs typeface="Times New Roman" panose="02020603050405020304" pitchFamily="18" charset="0"/>
              </a:rPr>
              <a:t>Kết luận</a:t>
            </a:r>
            <a:r>
              <a:rPr lang="en-US" sz="3200" b="1">
                <a:latin typeface="Times New Roman" panose="02020603050405020304" pitchFamily="18" charset="0"/>
                <a:cs typeface="Times New Roman" panose="02020603050405020304" pitchFamily="18" charset="0"/>
              </a:rPr>
              <a:t>: Nước có thể hòa tan được một số chất.</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 calcmode="lin" valueType="num">
                                      <p:cBhvr>
                                        <p:cTn id="36"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2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0" y="53975"/>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b="1">
                <a:latin typeface="Times New Roman" panose="02020603050405020304" pitchFamily="18" charset="0"/>
              </a:rPr>
              <a:t>     * Biết tính chất nước hòa tan được một số chất người ta áp dụng để pha chế một số loại thuốc, một số loại nước giải khát,…. </a:t>
            </a:r>
          </a:p>
        </p:txBody>
      </p:sp>
      <p:pic>
        <p:nvPicPr>
          <p:cNvPr id="14341" name="Picture 5" descr="24de2_nuoc-d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330325"/>
            <a:ext cx="2895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Kết quả hình ảnh cho HÌNH ẢNH NƯỚC KHÔNG HÒA TAN MỘT SỐ CHẤ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30325"/>
            <a:ext cx="2743200" cy="2971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348" name="Picture 12" descr="Kết quả hình ảnh cho hình ảnh cà phê"/>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1330325"/>
            <a:ext cx="3048000" cy="2971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19" descr="cach-pha-tra-chanh-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8888" y="4357688"/>
            <a:ext cx="3271837" cy="23193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cach-chon-sua-b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4425" y="4357688"/>
            <a:ext cx="3076575" cy="23193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65988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0"/>
                                        </p:tgtEl>
                                        <p:attrNameLst>
                                          <p:attrName>style.visibility</p:attrName>
                                        </p:attrNameLst>
                                      </p:cBhvr>
                                      <p:to>
                                        <p:strVal val="visible"/>
                                      </p:to>
                                    </p:set>
                                    <p:anim calcmode="discrete" valueType="clr">
                                      <p:cBhvr override="childStyle">
                                        <p:cTn id="7" dur="80"/>
                                        <p:tgtEl>
                                          <p:spTgt spid="143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0"/>
                                        </p:tgtEl>
                                        <p:attrNameLst>
                                          <p:attrName>fillcolor</p:attrName>
                                        </p:attrNameLst>
                                      </p:cBhvr>
                                      <p:tavLst>
                                        <p:tav tm="0">
                                          <p:val>
                                            <p:clrVal>
                                              <a:schemeClr val="accent2"/>
                                            </p:clrVal>
                                          </p:val>
                                        </p:tav>
                                        <p:tav tm="50000">
                                          <p:val>
                                            <p:clrVal>
                                              <a:schemeClr val="hlink"/>
                                            </p:clrVal>
                                          </p:val>
                                        </p:tav>
                                      </p:tavLst>
                                    </p:anim>
                                    <p:set>
                                      <p:cBhvr>
                                        <p:cTn id="9" dur="80"/>
                                        <p:tgtEl>
                                          <p:spTgt spid="14340"/>
                                        </p:tgtEl>
                                        <p:attrNameLst>
                                          <p:attrName>fill.type</p:attrName>
                                        </p:attrNameLst>
                                      </p:cBhvr>
                                      <p:to>
                                        <p:strVal val="solid"/>
                                      </p:to>
                                    </p:set>
                                  </p:childTnLst>
                                </p:cTn>
                              </p:par>
                            </p:childTnLst>
                          </p:cTn>
                        </p:par>
                        <p:par>
                          <p:cTn id="10" fill="hold" nodeType="afterGroup">
                            <p:stCondLst>
                              <p:cond delay="3880"/>
                            </p:stCondLst>
                            <p:childTnLst>
                              <p:par>
                                <p:cTn id="11" presetID="2" presetClass="entr" presetSubtype="4" fill="hold" nodeType="after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ppt_x"/>
                                          </p:val>
                                        </p:tav>
                                        <p:tav tm="100000">
                                          <p:val>
                                            <p:strVal val="#ppt_x"/>
                                          </p:val>
                                        </p:tav>
                                      </p:tavLst>
                                    </p:anim>
                                    <p:anim calcmode="lin" valueType="num">
                                      <p:cBhvr additive="base">
                                        <p:cTn id="14" dur="500" fill="hold"/>
                                        <p:tgtEl>
                                          <p:spTgt spid="1434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4380"/>
                            </p:stCondLst>
                            <p:childTnLst>
                              <p:par>
                                <p:cTn id="16" presetID="2" presetClass="entr" presetSubtype="4" fill="hold" nodeType="afterEffect">
                                  <p:stCondLst>
                                    <p:cond delay="0"/>
                                  </p:stCondLst>
                                  <p:childTnLst>
                                    <p:set>
                                      <p:cBhvr>
                                        <p:cTn id="17" dur="1" fill="hold">
                                          <p:stCondLst>
                                            <p:cond delay="0"/>
                                          </p:stCondLst>
                                        </p:cTn>
                                        <p:tgtEl>
                                          <p:spTgt spid="14341"/>
                                        </p:tgtEl>
                                        <p:attrNameLst>
                                          <p:attrName>style.visibility</p:attrName>
                                        </p:attrNameLst>
                                      </p:cBhvr>
                                      <p:to>
                                        <p:strVal val="visible"/>
                                      </p:to>
                                    </p:set>
                                    <p:anim calcmode="lin" valueType="num">
                                      <p:cBhvr additive="base">
                                        <p:cTn id="18" dur="500" fill="hold"/>
                                        <p:tgtEl>
                                          <p:spTgt spid="14341"/>
                                        </p:tgtEl>
                                        <p:attrNameLst>
                                          <p:attrName>ppt_x</p:attrName>
                                        </p:attrNameLst>
                                      </p:cBhvr>
                                      <p:tavLst>
                                        <p:tav tm="0">
                                          <p:val>
                                            <p:strVal val="#ppt_x"/>
                                          </p:val>
                                        </p:tav>
                                        <p:tav tm="100000">
                                          <p:val>
                                            <p:strVal val="#ppt_x"/>
                                          </p:val>
                                        </p:tav>
                                      </p:tavLst>
                                    </p:anim>
                                    <p:anim calcmode="lin" valueType="num">
                                      <p:cBhvr additive="base">
                                        <p:cTn id="19" dur="500" fill="hold"/>
                                        <p:tgtEl>
                                          <p:spTgt spid="14341"/>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4880"/>
                            </p:stCondLst>
                            <p:childTnLst>
                              <p:par>
                                <p:cTn id="21" presetID="2" presetClass="entr" presetSubtype="4" fill="hold" nodeType="afterEffect">
                                  <p:stCondLst>
                                    <p:cond delay="0"/>
                                  </p:stCondLst>
                                  <p:childTnLst>
                                    <p:set>
                                      <p:cBhvr>
                                        <p:cTn id="22" dur="1" fill="hold">
                                          <p:stCondLst>
                                            <p:cond delay="0"/>
                                          </p:stCondLst>
                                        </p:cTn>
                                        <p:tgtEl>
                                          <p:spTgt spid="14348"/>
                                        </p:tgtEl>
                                        <p:attrNameLst>
                                          <p:attrName>style.visibility</p:attrName>
                                        </p:attrNameLst>
                                      </p:cBhvr>
                                      <p:to>
                                        <p:strVal val="visible"/>
                                      </p:to>
                                    </p:set>
                                    <p:anim calcmode="lin" valueType="num">
                                      <p:cBhvr additive="base">
                                        <p:cTn id="23" dur="500" fill="hold"/>
                                        <p:tgtEl>
                                          <p:spTgt spid="14348"/>
                                        </p:tgtEl>
                                        <p:attrNameLst>
                                          <p:attrName>ppt_x</p:attrName>
                                        </p:attrNameLst>
                                      </p:cBhvr>
                                      <p:tavLst>
                                        <p:tav tm="0">
                                          <p:val>
                                            <p:strVal val="#ppt_x"/>
                                          </p:val>
                                        </p:tav>
                                        <p:tav tm="100000">
                                          <p:val>
                                            <p:strVal val="#ppt_x"/>
                                          </p:val>
                                        </p:tav>
                                      </p:tavLst>
                                    </p:anim>
                                    <p:anim calcmode="lin" valueType="num">
                                      <p:cBhvr additive="base">
                                        <p:cTn id="24" dur="500" fill="hold"/>
                                        <p:tgtEl>
                                          <p:spTgt spid="14348"/>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5380"/>
                            </p:stCondLst>
                            <p:childTnLst>
                              <p:par>
                                <p:cTn id="26" presetID="2" presetClass="entr" presetSubtype="4"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8624" y="1993838"/>
            <a:ext cx="1057251" cy="181588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50000"/>
              </a:spcBef>
              <a:defRPr/>
            </a:pPr>
            <a:r>
              <a:rPr lang="en-US" sz="2800" b="1">
                <a:solidFill>
                  <a:srgbClr val="FF0000"/>
                </a:solidFill>
                <a:latin typeface="Times New Roman" pitchFamily="18" charset="0"/>
                <a:cs typeface="Times New Roman" pitchFamily="18" charset="0"/>
              </a:rPr>
              <a:t>Tính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của</a:t>
            </a:r>
            <a:r>
              <a:rPr lang="en-US" sz="2800" b="1">
                <a:solidFill>
                  <a:srgbClr val="FF0000"/>
                </a:solidFill>
                <a:latin typeface="Times New Roman" pitchFamily="18" charset="0"/>
                <a:cs typeface="Times New Roman" pitchFamily="18" charset="0"/>
              </a:rPr>
              <a:t> nước</a:t>
            </a:r>
            <a:endParaRPr lang="en-US" sz="2800" b="1" dirty="0">
              <a:solidFill>
                <a:srgbClr val="006600"/>
              </a:solidFill>
              <a:latin typeface="Times New Roman" pitchFamily="18" charset="0"/>
              <a:cs typeface="Times New Roman" pitchFamily="18" charset="0"/>
            </a:endParaRPr>
          </a:p>
        </p:txBody>
      </p:sp>
      <p:sp>
        <p:nvSpPr>
          <p:cNvPr id="3" name="Rectangle 4"/>
          <p:cNvSpPr>
            <a:spLocks noChangeArrowheads="1"/>
          </p:cNvSpPr>
          <p:nvPr/>
        </p:nvSpPr>
        <p:spPr bwMode="auto">
          <a:xfrm>
            <a:off x="2500313" y="714375"/>
            <a:ext cx="6248400" cy="954088"/>
          </a:xfrm>
          <a:prstGeom prst="rect">
            <a:avLst/>
          </a:prstGeom>
          <a:noFill/>
          <a:ln>
            <a:headEnd/>
            <a:tailEnd/>
          </a:ln>
        </p:spPr>
        <p:style>
          <a:lnRef idx="1">
            <a:schemeClr val="dk1"/>
          </a:lnRef>
          <a:fillRef idx="2">
            <a:schemeClr val="dk1"/>
          </a:fillRef>
          <a:effectRef idx="1">
            <a:schemeClr val="dk1"/>
          </a:effectRef>
          <a:fontRef idx="minor">
            <a:schemeClr val="dk1"/>
          </a:fontRef>
        </p:style>
        <p:txBody>
          <a:bodyPr>
            <a:spAutoFit/>
          </a:bodyPr>
          <a:lstStyle/>
          <a:p>
            <a:pPr>
              <a:defRP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lỏng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suốt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mùi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vị</a:t>
            </a:r>
            <a:r>
              <a:rPr lang="en-US" sz="2800" b="1" dirty="0">
                <a:solidFill>
                  <a:srgbClr val="0000FF"/>
                </a:solidFill>
                <a:latin typeface="Times New Roman" pitchFamily="18" charset="0"/>
                <a:cs typeface="Times New Roman" pitchFamily="18" charset="0"/>
              </a:rPr>
              <a:t>.</a:t>
            </a:r>
          </a:p>
        </p:txBody>
      </p:sp>
      <p:sp>
        <p:nvSpPr>
          <p:cNvPr id="4" name="Rectangle 5"/>
          <p:cNvSpPr>
            <a:spLocks noChangeArrowheads="1"/>
          </p:cNvSpPr>
          <p:nvPr/>
        </p:nvSpPr>
        <p:spPr bwMode="auto">
          <a:xfrm>
            <a:off x="2500313" y="1928813"/>
            <a:ext cx="6248400" cy="523875"/>
          </a:xfrm>
          <a:prstGeom prst="rect">
            <a:avLst/>
          </a:prstGeom>
          <a:noFill/>
          <a:ln>
            <a:headEnd/>
            <a:tailEnd/>
          </a:ln>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a:t>
            </a:r>
          </a:p>
        </p:txBody>
      </p:sp>
      <p:sp>
        <p:nvSpPr>
          <p:cNvPr id="5" name="Rectangle 6"/>
          <p:cNvSpPr>
            <a:spLocks noChangeArrowheads="1"/>
          </p:cNvSpPr>
          <p:nvPr/>
        </p:nvSpPr>
        <p:spPr bwMode="auto">
          <a:xfrm>
            <a:off x="2487613" y="2643188"/>
            <a:ext cx="6299200" cy="954087"/>
          </a:xfrm>
          <a:prstGeom prst="rect">
            <a:avLst/>
          </a:prstGeom>
          <a:noFill/>
          <a:ln>
            <a:headEnd/>
            <a:tailEnd/>
          </a:ln>
        </p:spPr>
        <p:style>
          <a:lnRef idx="1">
            <a:schemeClr val="dk1"/>
          </a:lnRef>
          <a:fillRef idx="2">
            <a:schemeClr val="dk1"/>
          </a:fillRef>
          <a:effectRef idx="1">
            <a:schemeClr val="dk1"/>
          </a:effectRef>
          <a:fontRef idx="minor">
            <a:schemeClr val="dk1"/>
          </a:fontRef>
        </p:style>
        <p:txBody>
          <a:bodyPr>
            <a:spAutoFit/>
          </a:bodyPr>
          <a:lstStyle/>
          <a:p>
            <a:pPr>
              <a:defRP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khắp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mọi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phía</a:t>
            </a:r>
            <a:r>
              <a:rPr lang="en-US" sz="2800" b="1" dirty="0">
                <a:solidFill>
                  <a:srgbClr val="0000FF"/>
                </a:solidFill>
                <a:latin typeface="Times New Roman" pitchFamily="18" charset="0"/>
                <a:cs typeface="Times New Roman" pitchFamily="18" charset="0"/>
              </a:rPr>
              <a:t>.</a:t>
            </a:r>
          </a:p>
        </p:txBody>
      </p:sp>
      <p:sp>
        <p:nvSpPr>
          <p:cNvPr id="6" name="Rectangle 7"/>
          <p:cNvSpPr>
            <a:spLocks noChangeArrowheads="1"/>
          </p:cNvSpPr>
          <p:nvPr/>
        </p:nvSpPr>
        <p:spPr bwMode="auto">
          <a:xfrm>
            <a:off x="2489200" y="3857625"/>
            <a:ext cx="6297613" cy="523875"/>
          </a:xfrm>
          <a:prstGeom prst="rect">
            <a:avLst/>
          </a:prstGeom>
          <a:noFill/>
          <a:ln>
            <a:headEnd/>
            <a:tailEnd/>
          </a:ln>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thấm</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a:t>
            </a:r>
          </a:p>
        </p:txBody>
      </p:sp>
      <p:sp>
        <p:nvSpPr>
          <p:cNvPr id="7" name="Rectangle 8"/>
          <p:cNvSpPr>
            <a:spLocks noChangeArrowheads="1"/>
          </p:cNvSpPr>
          <p:nvPr/>
        </p:nvSpPr>
        <p:spPr bwMode="auto">
          <a:xfrm>
            <a:off x="2571750" y="4714875"/>
            <a:ext cx="6248400" cy="523875"/>
          </a:xfrm>
          <a:prstGeom prst="rect">
            <a:avLst/>
          </a:prstGeom>
          <a:noFill/>
          <a:ln>
            <a:headEnd/>
            <a:tailEnd/>
          </a:ln>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800" b="1">
                <a:solidFill>
                  <a:srgbClr val="0000FF"/>
                </a:solidFill>
                <a:latin typeface="Times New Roman" pitchFamily="18" charset="0"/>
                <a:cs typeface="Times New Roman" pitchFamily="18" charset="0"/>
              </a:rPr>
              <a:t>Nước hòa tan được một số chất.</a:t>
            </a:r>
          </a:p>
        </p:txBody>
      </p:sp>
      <p:sp>
        <p:nvSpPr>
          <p:cNvPr id="8" name="Line 9"/>
          <p:cNvSpPr>
            <a:spLocks noChangeShapeType="1"/>
          </p:cNvSpPr>
          <p:nvPr/>
        </p:nvSpPr>
        <p:spPr bwMode="auto">
          <a:xfrm flipV="1">
            <a:off x="1285875" y="1357313"/>
            <a:ext cx="1143000" cy="1600200"/>
          </a:xfrm>
          <a:prstGeom prst="line">
            <a:avLst/>
          </a:prstGeom>
          <a:ln>
            <a:solidFill>
              <a:srgbClr val="00B0F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9" name="Line 10"/>
          <p:cNvSpPr>
            <a:spLocks noChangeShapeType="1"/>
          </p:cNvSpPr>
          <p:nvPr/>
        </p:nvSpPr>
        <p:spPr bwMode="auto">
          <a:xfrm flipV="1">
            <a:off x="1285875" y="2286000"/>
            <a:ext cx="1143000" cy="685800"/>
          </a:xfrm>
          <a:prstGeom prst="line">
            <a:avLst/>
          </a:prstGeom>
          <a:ln>
            <a:solidFill>
              <a:srgbClr val="00B0F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10" name="Line 11"/>
          <p:cNvSpPr>
            <a:spLocks noChangeShapeType="1"/>
          </p:cNvSpPr>
          <p:nvPr/>
        </p:nvSpPr>
        <p:spPr bwMode="auto">
          <a:xfrm>
            <a:off x="1285875" y="2973388"/>
            <a:ext cx="1214438" cy="71437"/>
          </a:xfrm>
          <a:prstGeom prst="line">
            <a:avLst/>
          </a:prstGeom>
          <a:ln>
            <a:solidFill>
              <a:srgbClr val="00B0F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11" name="Line 12"/>
          <p:cNvSpPr>
            <a:spLocks noChangeShapeType="1"/>
          </p:cNvSpPr>
          <p:nvPr/>
        </p:nvSpPr>
        <p:spPr bwMode="auto">
          <a:xfrm>
            <a:off x="1285875" y="2928938"/>
            <a:ext cx="1143000" cy="1143000"/>
          </a:xfrm>
          <a:prstGeom prst="line">
            <a:avLst/>
          </a:prstGeom>
          <a:ln>
            <a:solidFill>
              <a:srgbClr val="00B0F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12" name="Line 13"/>
          <p:cNvSpPr>
            <a:spLocks noChangeShapeType="1"/>
          </p:cNvSpPr>
          <p:nvPr/>
        </p:nvSpPr>
        <p:spPr bwMode="auto">
          <a:xfrm>
            <a:off x="1285875" y="2928938"/>
            <a:ext cx="1214438" cy="2000250"/>
          </a:xfrm>
          <a:prstGeom prst="line">
            <a:avLst/>
          </a:prstGeom>
          <a:ln>
            <a:solidFill>
              <a:srgbClr val="00B0F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16399" name="AutoShape 17" descr="bulb-160854_640"/>
          <p:cNvSpPr>
            <a:spLocks noChangeAspect="1" noChangeArrowheads="1"/>
          </p:cNvSpPr>
          <p:nvPr/>
        </p:nvSpPr>
        <p:spPr bwMode="auto">
          <a:xfrm>
            <a:off x="4419600" y="60975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p>
        </p:txBody>
      </p:sp>
    </p:spTree>
    <p:extLst>
      <p:ext uri="{BB962C8B-B14F-4D97-AF65-F5344CB8AC3E}">
        <p14:creationId xmlns:p14="http://schemas.microsoft.com/office/powerpoint/2010/main" val="308373656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2" name="Picture 1" descr="DSC020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1596"/>
            <a:ext cx="9144000" cy="585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txBox="1">
            <a:spLocks/>
          </p:cNvSpPr>
          <p:nvPr/>
        </p:nvSpPr>
        <p:spPr bwMode="auto">
          <a:xfrm>
            <a:off x="107504" y="189993"/>
            <a:ext cx="9144000" cy="6216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b="1" dirty="0">
                <a:solidFill>
                  <a:srgbClr val="FF0000"/>
                </a:solidFill>
                <a:latin typeface="Times New Roman" pitchFamily="18" charset="0"/>
                <a:cs typeface="Times New Roman" pitchFamily="18" charset="0"/>
              </a:rPr>
              <a:t>VẬT CHẤT VÀ NĂNG LƯỢNG</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2271692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418220"/>
            <a:ext cx="8435280" cy="1143000"/>
          </a:xfrm>
        </p:spPr>
        <p:txBody>
          <a:bodyPr/>
          <a:lstStyle/>
          <a:p>
            <a:pPr algn="l"/>
            <a:r>
              <a:rPr lang="en-US" sz="3200" b="1" dirty="0">
                <a:solidFill>
                  <a:schemeClr val="tx1"/>
                </a:solidFill>
                <a:latin typeface="Times New Roman" panose="02020603050405020304" pitchFamily="18" charset="0"/>
                <a:cs typeface="Times New Roman" panose="02020603050405020304" pitchFamily="18" charset="0"/>
              </a:rPr>
              <a:t>1. </a:t>
            </a:r>
            <a:r>
              <a:rPr lang="en-US" sz="3200" b="1" dirty="0" err="1">
                <a:solidFill>
                  <a:schemeClr val="tx1"/>
                </a:solidFill>
                <a:latin typeface="Times New Roman" panose="02020603050405020304" pitchFamily="18" charset="0"/>
                <a:cs typeface="Times New Roman" panose="02020603050405020304" pitchFamily="18" charset="0"/>
              </a:rPr>
              <a:t>Màu</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mùi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vị</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nước</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9557" y="2204864"/>
            <a:ext cx="9144000" cy="1077218"/>
          </a:xfrm>
          <a:prstGeom prst="rect">
            <a:avLst/>
          </a:prstGeom>
          <a:noFill/>
        </p:spPr>
        <p:txBody>
          <a:bodyPr wrap="square" lIns="91440" tIns="45720" rIns="91440" bIns="45720">
            <a:spAutoFit/>
          </a:bodyPr>
          <a:lstStyle/>
          <a:p>
            <a:r>
              <a:rPr lang="en-US" sz="3200" cap="none" spc="0" dirty="0">
                <a:ln w="0"/>
                <a:solidFill>
                  <a:srgbClr val="0000FF"/>
                </a:solidFill>
              </a:rPr>
              <a:t>    </a:t>
            </a:r>
            <a:r>
              <a:rPr lang="en-US" sz="3200" cap="none" spc="0" dirty="0" err="1">
                <a:ln w="0"/>
                <a:solidFill>
                  <a:srgbClr val="0000FF"/>
                </a:solidFill>
                <a:latin typeface="Times New Roman" panose="02020603050405020304" pitchFamily="18" charset="0"/>
                <a:cs typeface="Times New Roman" panose="02020603050405020304" pitchFamily="18" charset="0"/>
              </a:rPr>
              <a:t>Nước</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cap="none" spc="0" dirty="0" err="1">
                <a:ln w="0"/>
                <a:solidFill>
                  <a:srgbClr val="0000FF"/>
                </a:solidFill>
                <a:latin typeface="Times New Roman" panose="02020603050405020304" pitchFamily="18" charset="0"/>
                <a:cs typeface="Times New Roman" panose="02020603050405020304" pitchFamily="18" charset="0"/>
              </a:rPr>
              <a:t>là</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cap="none" spc="0" dirty="0" err="1">
                <a:ln w="0"/>
                <a:solidFill>
                  <a:srgbClr val="0000FF"/>
                </a:solidFill>
                <a:latin typeface="Times New Roman" panose="02020603050405020304" pitchFamily="18" charset="0"/>
                <a:cs typeface="Times New Roman" panose="02020603050405020304" pitchFamily="18" charset="0"/>
              </a:rPr>
              <a:t>một</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cap="none" spc="0" dirty="0" err="1">
                <a:ln w="0"/>
                <a:solidFill>
                  <a:srgbClr val="0000FF"/>
                </a:solidFill>
                <a:latin typeface="Times New Roman" panose="02020603050405020304" pitchFamily="18" charset="0"/>
                <a:cs typeface="Times New Roman" panose="02020603050405020304" pitchFamily="18" charset="0"/>
              </a:rPr>
              <a:t>chất</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cap="none" spc="0" dirty="0" err="1">
                <a:ln w="0"/>
                <a:solidFill>
                  <a:srgbClr val="0000FF"/>
                </a:solidFill>
                <a:latin typeface="Times New Roman" panose="02020603050405020304" pitchFamily="18" charset="0"/>
                <a:cs typeface="Times New Roman" panose="02020603050405020304" pitchFamily="18" charset="0"/>
              </a:rPr>
              <a:t>lỏng</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dirty="0" err="1">
                <a:ln w="0"/>
                <a:solidFill>
                  <a:srgbClr val="0000FF"/>
                </a:solidFill>
                <a:latin typeface="Times New Roman" panose="02020603050405020304" pitchFamily="18" charset="0"/>
                <a:cs typeface="Times New Roman" panose="02020603050405020304" pitchFamily="18" charset="0"/>
              </a:rPr>
              <a:t>t</a:t>
            </a:r>
            <a:r>
              <a:rPr lang="en-US" sz="3200" cap="none" spc="0" dirty="0" err="1">
                <a:ln w="0"/>
                <a:solidFill>
                  <a:srgbClr val="0000FF"/>
                </a:solidFill>
                <a:latin typeface="Times New Roman" panose="02020603050405020304" pitchFamily="18" charset="0"/>
                <a:cs typeface="Times New Roman" panose="02020603050405020304" pitchFamily="18" charset="0"/>
              </a:rPr>
              <a:t>rong</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cap="none" spc="0" dirty="0" err="1">
                <a:ln w="0"/>
                <a:solidFill>
                  <a:srgbClr val="0000FF"/>
                </a:solidFill>
                <a:latin typeface="Times New Roman" panose="02020603050405020304" pitchFamily="18" charset="0"/>
                <a:cs typeface="Times New Roman" panose="02020603050405020304" pitchFamily="18" charset="0"/>
              </a:rPr>
              <a:t>suốt</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cap="none" spc="0" dirty="0" err="1">
                <a:ln w="0"/>
                <a:solidFill>
                  <a:srgbClr val="0000FF"/>
                </a:solidFill>
                <a:latin typeface="Times New Roman" panose="02020603050405020304" pitchFamily="18" charset="0"/>
                <a:cs typeface="Times New Roman" panose="02020603050405020304" pitchFamily="18" charset="0"/>
              </a:rPr>
              <a:t>không</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cap="none" spc="0" dirty="0" err="1">
                <a:ln w="0"/>
                <a:solidFill>
                  <a:srgbClr val="0000FF"/>
                </a:solidFill>
                <a:latin typeface="Times New Roman" panose="02020603050405020304" pitchFamily="18" charset="0"/>
                <a:cs typeface="Times New Roman" panose="02020603050405020304" pitchFamily="18" charset="0"/>
              </a:rPr>
              <a:t>màu</a:t>
            </a:r>
            <a:r>
              <a:rPr lang="en-US" sz="3200" cap="none" spc="0" dirty="0">
                <a:ln w="0"/>
                <a:solidFill>
                  <a:srgbClr val="0000FF"/>
                </a:solidFill>
                <a:latin typeface="Times New Roman" panose="02020603050405020304" pitchFamily="18" charset="0"/>
                <a:cs typeface="Times New Roman" panose="02020603050405020304" pitchFamily="18" charset="0"/>
              </a:rPr>
              <a:t>, </a:t>
            </a:r>
            <a:r>
              <a:rPr lang="en-US" sz="3200" dirty="0" err="1">
                <a:ln w="0"/>
                <a:solidFill>
                  <a:srgbClr val="0000FF"/>
                </a:solidFill>
                <a:latin typeface="Times New Roman" panose="02020603050405020304" pitchFamily="18" charset="0"/>
                <a:cs typeface="Times New Roman" panose="02020603050405020304" pitchFamily="18" charset="0"/>
              </a:rPr>
              <a:t>không</a:t>
            </a:r>
            <a:r>
              <a:rPr lang="en-US" sz="3200" dirty="0">
                <a:ln w="0"/>
                <a:solidFill>
                  <a:srgbClr val="0000FF"/>
                </a:solidFill>
                <a:latin typeface="Times New Roman" panose="02020603050405020304" pitchFamily="18" charset="0"/>
                <a:cs typeface="Times New Roman" panose="02020603050405020304" pitchFamily="18" charset="0"/>
              </a:rPr>
              <a:t> </a:t>
            </a:r>
            <a:r>
              <a:rPr lang="en-US" sz="3200" dirty="0" err="1">
                <a:ln w="0"/>
                <a:solidFill>
                  <a:srgbClr val="0000FF"/>
                </a:solidFill>
                <a:latin typeface="Times New Roman" panose="02020603050405020304" pitchFamily="18" charset="0"/>
                <a:cs typeface="Times New Roman" panose="02020603050405020304" pitchFamily="18" charset="0"/>
              </a:rPr>
              <a:t>mùi</a:t>
            </a:r>
            <a:r>
              <a:rPr lang="en-US" sz="3200" dirty="0">
                <a:ln w="0"/>
                <a:solidFill>
                  <a:srgbClr val="0000FF"/>
                </a:solidFill>
                <a:latin typeface="Times New Roman" panose="02020603050405020304" pitchFamily="18" charset="0"/>
                <a:cs typeface="Times New Roman" panose="02020603050405020304" pitchFamily="18" charset="0"/>
              </a:rPr>
              <a:t>, </a:t>
            </a:r>
            <a:r>
              <a:rPr lang="en-US" sz="3200" dirty="0" err="1">
                <a:ln w="0"/>
                <a:solidFill>
                  <a:srgbClr val="0000FF"/>
                </a:solidFill>
                <a:latin typeface="Times New Roman" panose="02020603050405020304" pitchFamily="18" charset="0"/>
                <a:cs typeface="Times New Roman" panose="02020603050405020304" pitchFamily="18" charset="0"/>
              </a:rPr>
              <a:t>không</a:t>
            </a:r>
            <a:r>
              <a:rPr lang="en-US" sz="3200" dirty="0">
                <a:ln w="0"/>
                <a:solidFill>
                  <a:srgbClr val="0000FF"/>
                </a:solidFill>
                <a:latin typeface="Times New Roman" panose="02020603050405020304" pitchFamily="18" charset="0"/>
                <a:cs typeface="Times New Roman" panose="02020603050405020304" pitchFamily="18" charset="0"/>
              </a:rPr>
              <a:t> </a:t>
            </a:r>
            <a:r>
              <a:rPr lang="en-US" sz="3200" dirty="0" err="1">
                <a:ln w="0"/>
                <a:solidFill>
                  <a:srgbClr val="0000FF"/>
                </a:solidFill>
                <a:latin typeface="Times New Roman" panose="02020603050405020304" pitchFamily="18" charset="0"/>
                <a:cs typeface="Times New Roman" panose="02020603050405020304" pitchFamily="18" charset="0"/>
              </a:rPr>
              <a:t>vị</a:t>
            </a:r>
            <a:r>
              <a:rPr lang="en-US" sz="3200" dirty="0">
                <a:ln w="0"/>
                <a:solidFill>
                  <a:srgbClr val="0000FF"/>
                </a:solidFill>
                <a:latin typeface="Times New Roman" panose="02020603050405020304" pitchFamily="18" charset="0"/>
                <a:cs typeface="Times New Roman" panose="02020603050405020304" pitchFamily="18" charset="0"/>
              </a:rPr>
              <a:t>.</a:t>
            </a:r>
            <a:endParaRPr lang="en-US" sz="3200" cap="none" spc="0" dirty="0">
              <a:ln w="0"/>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269106"/>
            <a:ext cx="7056784"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chảy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endParaRPr lang="en-US" sz="3200" b="1" dirty="0">
              <a:latin typeface="Times New Roman" panose="02020603050405020304" pitchFamily="18" charset="0"/>
              <a:cs typeface="Times New Roman" panose="02020603050405020304" pitchFamily="18" charset="0"/>
            </a:endParaRPr>
          </a:p>
        </p:txBody>
      </p:sp>
      <p:sp>
        <p:nvSpPr>
          <p:cNvPr id="7" name="Text Box 13"/>
          <p:cNvSpPr txBox="1">
            <a:spLocks noChangeArrowheads="1"/>
          </p:cNvSpPr>
          <p:nvPr/>
        </p:nvSpPr>
        <p:spPr bwMode="auto">
          <a:xfrm>
            <a:off x="0" y="44624"/>
            <a:ext cx="9144001" cy="1569660"/>
          </a:xfrm>
          <a:prstGeom prst="rect">
            <a:avLst/>
          </a:prstGeom>
          <a:noFill/>
          <a:ln w="57150">
            <a:noFill/>
            <a:miter lim="800000"/>
            <a:headEnd/>
            <a:tailEnd/>
          </a:ln>
          <a:effectLst>
            <a:prstShdw prst="shdw17" dist="17961" dir="2700000">
              <a:schemeClr val="accent2">
                <a:gamma/>
                <a:shade val="60000"/>
                <a:invGamma/>
              </a:schemeClr>
            </a:prstShdw>
          </a:effectLst>
        </p:spPr>
        <p:txBody>
          <a:bodyPr wrap="square">
            <a:spAutoFit/>
          </a:bodyPr>
          <a:lstStyle/>
          <a:p>
            <a:pPr algn="ctr" eaLnBrk="1" hangingPunct="1">
              <a:defRPr/>
            </a:pPr>
            <a:r>
              <a:rPr lang="en-US" sz="3200" b="1" dirty="0" err="1">
                <a:latin typeface="Times New Roman" pitchFamily="18" charset="0"/>
              </a:rPr>
              <a:t>Thứ</a:t>
            </a:r>
            <a:r>
              <a:rPr lang="en-US" sz="3200" b="1" dirty="0">
                <a:latin typeface="Times New Roman" pitchFamily="18" charset="0"/>
              </a:rPr>
              <a:t> </a:t>
            </a:r>
            <a:r>
              <a:rPr lang="en-US" sz="3200" b="1" dirty="0" err="1">
                <a:latin typeface="Times New Roman" pitchFamily="18" charset="0"/>
              </a:rPr>
              <a:t>ba</a:t>
            </a:r>
            <a:r>
              <a:rPr lang="en-US" sz="3200" b="1" dirty="0">
                <a:latin typeface="Times New Roman" pitchFamily="18" charset="0"/>
              </a:rPr>
              <a:t> </a:t>
            </a:r>
            <a:r>
              <a:rPr lang="en-US" sz="3200" b="1" dirty="0" err="1">
                <a:latin typeface="Times New Roman" pitchFamily="18" charset="0"/>
              </a:rPr>
              <a:t>ngày</a:t>
            </a:r>
            <a:r>
              <a:rPr lang="en-US" sz="3200" b="1" dirty="0">
                <a:latin typeface="Times New Roman" pitchFamily="18" charset="0"/>
              </a:rPr>
              <a:t> 8 </a:t>
            </a:r>
            <a:r>
              <a:rPr lang="en-US" sz="3200" b="1" dirty="0" err="1">
                <a:latin typeface="Times New Roman" pitchFamily="18" charset="0"/>
              </a:rPr>
              <a:t>tháng</a:t>
            </a:r>
            <a:r>
              <a:rPr lang="en-US" sz="3200" b="1" dirty="0">
                <a:latin typeface="Times New Roman" pitchFamily="18" charset="0"/>
              </a:rPr>
              <a:t> 11 </a:t>
            </a:r>
            <a:r>
              <a:rPr lang="en-US" sz="3200" b="1" dirty="0" err="1">
                <a:latin typeface="Times New Roman" pitchFamily="18" charset="0"/>
              </a:rPr>
              <a:t>năm</a:t>
            </a:r>
            <a:r>
              <a:rPr lang="en-US" sz="3200" b="1" dirty="0">
                <a:latin typeface="Times New Roman" pitchFamily="18" charset="0"/>
              </a:rPr>
              <a:t> 2021</a:t>
            </a:r>
          </a:p>
          <a:p>
            <a:pPr algn="ctr" eaLnBrk="1" hangingPunct="1">
              <a:defRPr/>
            </a:pPr>
            <a:r>
              <a:rPr lang="en-US" sz="3200" b="1" dirty="0" err="1">
                <a:latin typeface="Times New Roman" pitchFamily="18" charset="0"/>
              </a:rPr>
              <a:t>Khoa</a:t>
            </a:r>
            <a:r>
              <a:rPr lang="en-US" sz="3200" b="1" dirty="0">
                <a:latin typeface="Times New Roman" pitchFamily="18" charset="0"/>
              </a:rPr>
              <a:t> </a:t>
            </a:r>
            <a:r>
              <a:rPr lang="en-US" sz="3200" b="1" dirty="0" err="1">
                <a:latin typeface="Times New Roman" pitchFamily="18" charset="0"/>
              </a:rPr>
              <a:t>học</a:t>
            </a:r>
            <a:endParaRPr lang="en-US" sz="3200" b="1" dirty="0">
              <a:latin typeface="Times New Roman" pitchFamily="18" charset="0"/>
            </a:endParaRPr>
          </a:p>
          <a:p>
            <a:pPr algn="ctr" eaLnBrk="1" hangingPunct="1">
              <a:defRPr/>
            </a:pPr>
            <a:r>
              <a:rPr lang="en-US" sz="3200" b="1" dirty="0" err="1">
                <a:solidFill>
                  <a:srgbClr val="FF0000"/>
                </a:solidFill>
                <a:latin typeface="Times New Roman" pitchFamily="18" charset="0"/>
              </a:rPr>
              <a:t>Nước</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có</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những</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tính</a:t>
            </a:r>
            <a:r>
              <a:rPr lang="en-US" sz="3200" b="1" dirty="0">
                <a:solidFill>
                  <a:srgbClr val="FF0000"/>
                </a:solidFill>
                <a:latin typeface="Times New Roman" pitchFamily="18" charset="0"/>
              </a:rPr>
              <a:t> </a:t>
            </a:r>
            <a:r>
              <a:rPr lang="en-US" sz="3200" b="1" dirty="0" err="1">
                <a:solidFill>
                  <a:srgbClr val="FF0000"/>
                </a:solidFill>
                <a:latin typeface="Times New Roman" pitchFamily="18" charset="0"/>
              </a:rPr>
              <a:t>chất</a:t>
            </a:r>
            <a:r>
              <a:rPr lang="en-US" sz="3200" b="1" dirty="0">
                <a:solidFill>
                  <a:srgbClr val="FF0000"/>
                </a:solidFill>
                <a:latin typeface="Times New Roman" pitchFamily="18" charset="0"/>
              </a:rPr>
              <a:t> </a:t>
            </a:r>
            <a:r>
              <a:rPr lang="en-US" sz="3200" b="1" err="1">
                <a:solidFill>
                  <a:srgbClr val="FF0000"/>
                </a:solidFill>
                <a:latin typeface="Times New Roman" pitchFamily="18" charset="0"/>
              </a:rPr>
              <a:t>gì</a:t>
            </a:r>
            <a:r>
              <a:rPr lang="en-US" sz="3200" b="1">
                <a:solidFill>
                  <a:srgbClr val="FF0000"/>
                </a:solidFill>
                <a:latin typeface="Times New Roman" pitchFamily="18" charset="0"/>
              </a:rPr>
              <a:t>? </a:t>
            </a:r>
            <a:r>
              <a:rPr lang="en-US" sz="3200" b="1" dirty="0">
                <a:solidFill>
                  <a:srgbClr val="FF0000"/>
                </a:solidFill>
                <a:latin typeface="Times New Roman" pitchFamily="18" charset="0"/>
              </a:rPr>
              <a:t>Ba </a:t>
            </a:r>
            <a:r>
              <a:rPr lang="en-US" sz="3200" b="1" dirty="0" err="1">
                <a:solidFill>
                  <a:srgbClr val="FF0000"/>
                </a:solidFill>
                <a:latin typeface="Times New Roman" pitchFamily="18" charset="0"/>
              </a:rPr>
              <a:t>thể</a:t>
            </a:r>
            <a:r>
              <a:rPr lang="en-US" sz="3200" b="1" dirty="0">
                <a:solidFill>
                  <a:srgbClr val="FF0000"/>
                </a:solidFill>
                <a:latin typeface="Times New Roman" pitchFamily="18" charset="0"/>
              </a:rPr>
              <a:t> </a:t>
            </a:r>
            <a:r>
              <a:rPr lang="en-US" sz="3200" b="1" err="1">
                <a:solidFill>
                  <a:srgbClr val="FF0000"/>
                </a:solidFill>
                <a:latin typeface="Times New Roman" pitchFamily="18" charset="0"/>
              </a:rPr>
              <a:t>của</a:t>
            </a:r>
            <a:r>
              <a:rPr lang="en-US" sz="3200" b="1">
                <a:solidFill>
                  <a:srgbClr val="FF0000"/>
                </a:solidFill>
                <a:latin typeface="Times New Roman" pitchFamily="18" charset="0"/>
              </a:rPr>
              <a:t> nước.</a:t>
            </a:r>
            <a:endParaRPr lang="en-US" sz="3200" b="1" dirty="0">
              <a:solidFill>
                <a:srgbClr val="FF0000"/>
              </a:solidFill>
              <a:latin typeface="Times New Roman" pitchFamily="18" charset="0"/>
            </a:endParaRPr>
          </a:p>
        </p:txBody>
      </p:sp>
      <p:sp>
        <p:nvSpPr>
          <p:cNvPr id="8" name="Text Box 11"/>
          <p:cNvSpPr txBox="1">
            <a:spLocks noChangeArrowheads="1"/>
          </p:cNvSpPr>
          <p:nvPr/>
        </p:nvSpPr>
        <p:spPr bwMode="auto">
          <a:xfrm>
            <a:off x="-48650" y="3822651"/>
            <a:ext cx="886557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eaLnBrk="1" hangingPunct="1">
              <a:spcBef>
                <a:spcPct val="50000"/>
              </a:spcBef>
            </a:pPr>
            <a:r>
              <a:rPr lang="en-US" altLang="en-US" sz="3200" b="1" dirty="0">
                <a:solidFill>
                  <a:srgbClr val="FF0000"/>
                </a:solidFill>
                <a:latin typeface="Times New Roman" pitchFamily="18" charset="0"/>
                <a:cs typeface="Times New Roman"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Nước</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không</a:t>
            </a:r>
            <a:r>
              <a:rPr lang="en-US" altLang="en-US" sz="3200" dirty="0">
                <a:ln w="0"/>
                <a:solidFill>
                  <a:srgbClr val="0000FF"/>
                </a:solidFill>
                <a:latin typeface="Times New Roman" panose="02020603050405020304" pitchFamily="18" charset="0"/>
                <a:cs typeface="Times New Roman" panose="02020603050405020304" pitchFamily="18" charset="0"/>
              </a:rPr>
              <a:t> có </a:t>
            </a:r>
            <a:r>
              <a:rPr lang="en-US" altLang="en-US" sz="3200" dirty="0" err="1">
                <a:ln w="0"/>
                <a:solidFill>
                  <a:srgbClr val="0000FF"/>
                </a:solidFill>
                <a:latin typeface="Times New Roman" panose="02020603050405020304" pitchFamily="18" charset="0"/>
                <a:cs typeface="Times New Roman" panose="02020603050405020304" pitchFamily="18" charset="0"/>
              </a:rPr>
              <a:t>hình</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dạng</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nhất</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định</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Nước</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err="1">
                <a:ln w="0"/>
                <a:solidFill>
                  <a:srgbClr val="0000FF"/>
                </a:solidFill>
                <a:latin typeface="Times New Roman" panose="02020603050405020304" pitchFamily="18" charset="0"/>
                <a:cs typeface="Times New Roman" panose="02020603050405020304" pitchFamily="18" charset="0"/>
              </a:rPr>
              <a:t>chảy</a:t>
            </a:r>
            <a:r>
              <a:rPr lang="en-US" altLang="en-US" sz="3200">
                <a:ln w="0"/>
                <a:solidFill>
                  <a:srgbClr val="0000FF"/>
                </a:solidFill>
                <a:latin typeface="Times New Roman" panose="02020603050405020304" pitchFamily="18" charset="0"/>
                <a:cs typeface="Times New Roman" panose="02020603050405020304" pitchFamily="18" charset="0"/>
              </a:rPr>
              <a:t> từ̀ </a:t>
            </a:r>
            <a:r>
              <a:rPr lang="en-US" altLang="en-US" sz="3200" dirty="0" err="1">
                <a:ln w="0"/>
                <a:solidFill>
                  <a:srgbClr val="0000FF"/>
                </a:solidFill>
                <a:latin typeface="Times New Roman" panose="02020603050405020304" pitchFamily="18" charset="0"/>
                <a:cs typeface="Times New Roman" panose="02020603050405020304" pitchFamily="18" charset="0"/>
              </a:rPr>
              <a:t>cao</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xuống</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thấp</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chảy</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lan</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ra</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khắp</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mọi</a:t>
            </a:r>
            <a:r>
              <a:rPr lang="en-US" altLang="en-US" sz="3200" dirty="0">
                <a:ln w="0"/>
                <a:solidFill>
                  <a:srgbClr val="0000FF"/>
                </a:solidFill>
                <a:latin typeface="Times New Roman" panose="02020603050405020304" pitchFamily="18" charset="0"/>
                <a:cs typeface="Times New Roman" panose="02020603050405020304" pitchFamily="18" charset="0"/>
              </a:rPr>
              <a:t> </a:t>
            </a:r>
            <a:r>
              <a:rPr lang="en-US" altLang="en-US" sz="3200" dirty="0" err="1">
                <a:ln w="0"/>
                <a:solidFill>
                  <a:srgbClr val="0000FF"/>
                </a:solidFill>
                <a:latin typeface="Times New Roman" panose="02020603050405020304" pitchFamily="18" charset="0"/>
                <a:cs typeface="Times New Roman" panose="02020603050405020304" pitchFamily="18" charset="0"/>
              </a:rPr>
              <a:t>phía</a:t>
            </a:r>
            <a:r>
              <a:rPr lang="en-US" altLang="en-US" sz="3200" dirty="0">
                <a:ln w="0"/>
                <a:solidFill>
                  <a:srgbClr val="0000FF"/>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48650" y="4900564"/>
            <a:ext cx="9570109"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3.Nước </a:t>
            </a:r>
            <a:r>
              <a:rPr lang="en-US" sz="3200" b="1" dirty="0" err="1">
                <a:latin typeface="Times New Roman" panose="02020603050405020304" pitchFamily="18" charset="0"/>
                <a:cs typeface="Times New Roman" panose="02020603050405020304" pitchFamily="18" charset="0"/>
              </a:rPr>
              <a:t>thấm</a:t>
            </a:r>
            <a:r>
              <a:rPr lang="en-US" sz="3200" b="1" dirty="0">
                <a:latin typeface="Times New Roman" panose="02020603050405020304" pitchFamily="18" charset="0"/>
                <a:cs typeface="Times New Roman" panose="02020603050405020304" pitchFamily="18" charset="0"/>
              </a:rPr>
              <a:t> qua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hòa</a:t>
            </a:r>
            <a:r>
              <a:rPr lang="en-US" sz="3200" b="1" dirty="0">
                <a:latin typeface="Times New Roman" panose="02020603050405020304" pitchFamily="18" charset="0"/>
                <a:cs typeface="Times New Roman" panose="02020603050405020304" pitchFamily="18" charset="0"/>
              </a:rPr>
              <a:t> tan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chất</a:t>
            </a:r>
            <a:r>
              <a:rPr lang="en-US" sz="3200" b="1"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15321" y="5589240"/>
            <a:ext cx="9148365"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lỏng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7471375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32770" name="Picture 2" descr="scan01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662940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scan0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28600"/>
            <a:ext cx="40386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90747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heel(4)">
                                      <p:cBhvr>
                                        <p:cTn id="7" dur="2000"/>
                                        <p:tgtEl>
                                          <p:spTgt spid="32770"/>
                                        </p:tgtEl>
                                      </p:cBhvr>
                                    </p:animEffect>
                                  </p:childTnLst>
                                </p:cTn>
                              </p:par>
                              <p:par>
                                <p:cTn id="8" presetID="21" presetClass="entr" presetSubtype="4" fill="hold" nodeType="withEffect">
                                  <p:stCondLst>
                                    <p:cond delay="0"/>
                                  </p:stCondLst>
                                  <p:childTnLst>
                                    <p:set>
                                      <p:cBhvr>
                                        <p:cTn id="9" dur="1" fill="hold">
                                          <p:stCondLst>
                                            <p:cond delay="0"/>
                                          </p:stCondLst>
                                        </p:cTn>
                                        <p:tgtEl>
                                          <p:spTgt spid="32771"/>
                                        </p:tgtEl>
                                        <p:attrNameLst>
                                          <p:attrName>style.visibility</p:attrName>
                                        </p:attrNameLst>
                                      </p:cBhvr>
                                      <p:to>
                                        <p:strVal val="visible"/>
                                      </p:to>
                                    </p:set>
                                    <p:animEffect transition="in" filter="wheel(4)">
                                      <p:cBhvr>
                                        <p:cTn id="10" dur="2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39938" name="Picture 8" descr="nuoc son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4495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11" descr="quang%20binh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41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9" descr="42-1582305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5052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6"/>
          <p:cNvSpPr txBox="1">
            <a:spLocks noChangeArrowheads="1"/>
          </p:cNvSpPr>
          <p:nvPr/>
        </p:nvSpPr>
        <p:spPr bwMode="auto">
          <a:xfrm>
            <a:off x="2286000" y="2743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a:solidFill>
                  <a:schemeClr val="bg1"/>
                </a:solidFill>
                <a:cs typeface="Arial" panose="020B0604020202020204" pitchFamily="34" charset="0"/>
              </a:rPr>
              <a:t>Nước ao hồ</a:t>
            </a:r>
          </a:p>
        </p:txBody>
      </p:sp>
      <p:sp>
        <p:nvSpPr>
          <p:cNvPr id="39943" name="Text Box 7"/>
          <p:cNvSpPr txBox="1">
            <a:spLocks noChangeArrowheads="1"/>
          </p:cNvSpPr>
          <p:nvPr/>
        </p:nvSpPr>
        <p:spPr bwMode="auto">
          <a:xfrm>
            <a:off x="7239000" y="27432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a:solidFill>
                  <a:srgbClr val="0033CC"/>
                </a:solidFill>
                <a:cs typeface="Arial" panose="020B0604020202020204" pitchFamily="34" charset="0"/>
              </a:rPr>
              <a:t>Nước sông</a:t>
            </a:r>
          </a:p>
        </p:txBody>
      </p:sp>
      <p:sp>
        <p:nvSpPr>
          <p:cNvPr id="39944" name="Text Box 8"/>
          <p:cNvSpPr txBox="1">
            <a:spLocks noChangeArrowheads="1"/>
          </p:cNvSpPr>
          <p:nvPr/>
        </p:nvSpPr>
        <p:spPr bwMode="auto">
          <a:xfrm>
            <a:off x="2667000" y="60960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a:solidFill>
                  <a:srgbClr val="0033CC"/>
                </a:solidFill>
                <a:cs typeface="Arial" panose="020B0604020202020204" pitchFamily="34" charset="0"/>
              </a:rPr>
              <a:t>Nước suối</a:t>
            </a:r>
          </a:p>
        </p:txBody>
      </p:sp>
      <p:sp>
        <p:nvSpPr>
          <p:cNvPr id="39945" name="Text Box 9"/>
          <p:cNvSpPr txBox="1">
            <a:spLocks noChangeArrowheads="1"/>
          </p:cNvSpPr>
          <p:nvPr/>
        </p:nvSpPr>
        <p:spPr bwMode="auto">
          <a:xfrm>
            <a:off x="7086600" y="6019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b="1">
                <a:solidFill>
                  <a:schemeClr val="bg1"/>
                </a:solidFill>
                <a:cs typeface="Arial" panose="020B0604020202020204" pitchFamily="34" charset="0"/>
              </a:rPr>
              <a:t>Nước mưa</a:t>
            </a:r>
          </a:p>
        </p:txBody>
      </p:sp>
    </p:spTree>
    <p:extLst>
      <p:ext uri="{BB962C8B-B14F-4D97-AF65-F5344CB8AC3E}">
        <p14:creationId xmlns:p14="http://schemas.microsoft.com/office/powerpoint/2010/main" val="1234955954"/>
      </p:ext>
    </p:extLst>
  </p:cSld>
  <p:clrMapOvr>
    <a:masterClrMapping/>
  </p:clrMapOvr>
  <p:transition>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468313" y="333375"/>
            <a:ext cx="81724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800">
                <a:latin typeface="Times New Roman" panose="02020603050405020304" pitchFamily="18" charset="0"/>
              </a:rPr>
              <a:t> </a:t>
            </a:r>
            <a:r>
              <a:rPr lang="en-US" sz="2800" b="1" u="sng">
                <a:solidFill>
                  <a:srgbClr val="FF3300"/>
                </a:solidFill>
                <a:latin typeface="Times New Roman" panose="02020603050405020304" pitchFamily="18" charset="0"/>
              </a:rPr>
              <a:t>Kết luận</a:t>
            </a:r>
            <a:r>
              <a:rPr lang="en-US" sz="2800" u="sng">
                <a:solidFill>
                  <a:srgbClr val="0033CC"/>
                </a:solidFill>
                <a:latin typeface="Times New Roman" panose="02020603050405020304" pitchFamily="18" charset="0"/>
              </a:rPr>
              <a:t>:</a:t>
            </a:r>
            <a:r>
              <a:rPr lang="en-US" sz="2800">
                <a:solidFill>
                  <a:srgbClr val="0033CC"/>
                </a:solidFill>
                <a:latin typeface="Times New Roman" panose="02020603050405020304" pitchFamily="18" charset="0"/>
              </a:rPr>
              <a:t> </a:t>
            </a:r>
            <a:br>
              <a:rPr lang="en-US" sz="2800">
                <a:solidFill>
                  <a:srgbClr val="0033CC"/>
                </a:solidFill>
                <a:latin typeface="Times New Roman" panose="02020603050405020304" pitchFamily="18" charset="0"/>
              </a:rPr>
            </a:br>
            <a:r>
              <a:rPr lang="en-US" sz="2800">
                <a:solidFill>
                  <a:srgbClr val="0033CC"/>
                </a:solidFill>
                <a:latin typeface="Times New Roman" panose="02020603050405020304" pitchFamily="18" charset="0"/>
              </a:rPr>
              <a:t>- Nước tồn tại ở thể lỏng không có hình dạng nhất định.</a:t>
            </a:r>
          </a:p>
        </p:txBody>
      </p:sp>
    </p:spTree>
    <p:extLst>
      <p:ext uri="{BB962C8B-B14F-4D97-AF65-F5344CB8AC3E}">
        <p14:creationId xmlns:p14="http://schemas.microsoft.com/office/powerpoint/2010/main" val="31209214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2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13315" name="Picture 3" descr="Trang 44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064" y="1804074"/>
            <a:ext cx="4347892" cy="3249613"/>
          </a:xfrm>
          <a:prstGeom prst="rect">
            <a:avLst/>
          </a:prstGeom>
          <a:noFill/>
          <a:extLst>
            <a:ext uri="{909E8E84-426E-40DD-AFC4-6F175D3DCCD1}">
              <a14:hiddenFill xmlns:a14="http://schemas.microsoft.com/office/drawing/2010/main">
                <a:solidFill>
                  <a:srgbClr val="FFFFFF"/>
                </a:solidFill>
              </a14:hiddenFill>
            </a:ext>
          </a:extLst>
        </p:spPr>
      </p:pic>
      <p:grpSp>
        <p:nvGrpSpPr>
          <p:cNvPr id="13326" name="Group 7"/>
          <p:cNvGrpSpPr>
            <a:grpSpLocks/>
          </p:cNvGrpSpPr>
          <p:nvPr/>
        </p:nvGrpSpPr>
        <p:grpSpPr bwMode="auto">
          <a:xfrm>
            <a:off x="2987824" y="166050"/>
            <a:ext cx="3600291" cy="750013"/>
            <a:chOff x="460" y="734"/>
            <a:chExt cx="2523" cy="297"/>
          </a:xfrm>
          <a:blipFill>
            <a:blip r:embed="rId4"/>
            <a:tile tx="0" ty="0" sx="100000" sy="100000" flip="none" algn="tl"/>
          </a:blipFill>
        </p:grpSpPr>
        <p:grpSp>
          <p:nvGrpSpPr>
            <p:cNvPr id="13327" name="Group 8"/>
            <p:cNvGrpSpPr>
              <a:grpSpLocks/>
            </p:cNvGrpSpPr>
            <p:nvPr/>
          </p:nvGrpSpPr>
          <p:grpSpPr bwMode="auto">
            <a:xfrm>
              <a:off x="460" y="734"/>
              <a:ext cx="2523" cy="297"/>
              <a:chOff x="2208" y="1038"/>
              <a:chExt cx="2422" cy="624"/>
            </a:xfrm>
            <a:grpFill/>
          </p:grpSpPr>
          <p:sp>
            <p:nvSpPr>
              <p:cNvPr id="13335" name="Oval 19"/>
              <p:cNvSpPr>
                <a:spLocks noChangeArrowheads="1"/>
              </p:cNvSpPr>
              <p:nvPr/>
            </p:nvSpPr>
            <p:spPr bwMode="gray">
              <a:xfrm>
                <a:off x="2208" y="1038"/>
                <a:ext cx="2422" cy="624"/>
              </a:xfrm>
              <a:prstGeom prst="ellipse">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th-TH" altLang="en-US">
                  <a:effectLst/>
                </a:endParaRPr>
              </a:p>
            </p:txBody>
          </p:sp>
          <p:sp>
            <p:nvSpPr>
              <p:cNvPr id="13336" name="Text Box 20"/>
              <p:cNvSpPr txBox="1">
                <a:spLocks noChangeArrowheads="1"/>
              </p:cNvSpPr>
              <p:nvPr/>
            </p:nvSpPr>
            <p:spPr bwMode="auto">
              <a:xfrm>
                <a:off x="2891" y="1136"/>
                <a:ext cx="79" cy="486"/>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th-TH" altLang="en-US">
                  <a:effectLst/>
                </a:endParaRPr>
              </a:p>
            </p:txBody>
          </p:sp>
        </p:grpSp>
        <p:sp>
          <p:nvSpPr>
            <p:cNvPr id="13337" name="Text Box 18">
              <a:hlinkClick r:id="rId5"/>
            </p:cNvPr>
            <p:cNvSpPr txBox="1">
              <a:spLocks noChangeArrowheads="1"/>
            </p:cNvSpPr>
            <p:nvPr/>
          </p:nvSpPr>
          <p:spPr bwMode="auto">
            <a:xfrm>
              <a:off x="614" y="803"/>
              <a:ext cx="2322" cy="1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a:solidFill>
                    <a:srgbClr val="0000CC"/>
                  </a:solidFill>
                  <a:effectLst/>
                  <a:latin typeface="VNI-Times" pitchFamily="2" charset="0"/>
                </a:rPr>
                <a:t>THÖÏC HAØNH THÍ NGHIEÄM</a:t>
              </a:r>
              <a:endParaRPr lang="en-US" altLang="en-US" sz="1400">
                <a:effectLst/>
              </a:endParaRPr>
            </a:p>
          </p:txBody>
        </p:sp>
      </p:grpSp>
      <p:sp>
        <p:nvSpPr>
          <p:cNvPr id="30" name="Text Box 73"/>
          <p:cNvSpPr txBox="1">
            <a:spLocks noChangeArrowheads="1"/>
          </p:cNvSpPr>
          <p:nvPr/>
        </p:nvSpPr>
        <p:spPr bwMode="auto">
          <a:xfrm>
            <a:off x="244948" y="2590494"/>
            <a:ext cx="37581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a:solidFill>
                  <a:srgbClr val="0000FF"/>
                </a:solidFill>
                <a:latin typeface="Times New Roman" panose="02020603050405020304" pitchFamily="18" charset="0"/>
              </a:rPr>
              <a:t>Rót nước lọc vào cốc.</a:t>
            </a:r>
          </a:p>
        </p:txBody>
      </p:sp>
      <p:sp>
        <p:nvSpPr>
          <p:cNvPr id="31" name="Text Box 74"/>
          <p:cNvSpPr txBox="1">
            <a:spLocks noChangeArrowheads="1"/>
          </p:cNvSpPr>
          <p:nvPr/>
        </p:nvSpPr>
        <p:spPr bwMode="auto">
          <a:xfrm>
            <a:off x="244948" y="3278615"/>
            <a:ext cx="36714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800">
                <a:solidFill>
                  <a:srgbClr val="0000FF"/>
                </a:solidFill>
                <a:latin typeface="Times New Roman" panose="02020603050405020304" pitchFamily="18" charset="0"/>
              </a:rPr>
              <a:t>Rót nước nóng vào cốc</a:t>
            </a:r>
          </a:p>
        </p:txBody>
      </p:sp>
      <p:sp>
        <p:nvSpPr>
          <p:cNvPr id="32" name="Text Box 76"/>
          <p:cNvSpPr txBox="1">
            <a:spLocks noChangeArrowheads="1"/>
          </p:cNvSpPr>
          <p:nvPr/>
        </p:nvSpPr>
        <p:spPr bwMode="auto">
          <a:xfrm>
            <a:off x="273728" y="3913177"/>
            <a:ext cx="559441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800">
                <a:solidFill>
                  <a:srgbClr val="0000FF"/>
                </a:solidFill>
                <a:latin typeface="Times New Roman" panose="02020603050405020304" pitchFamily="18" charset="0"/>
              </a:rPr>
              <a:t>Úp đĩa lên miệng cốc nước nóng khoảng 1 phút rồi nhấc đĩa ra. </a:t>
            </a:r>
          </a:p>
        </p:txBody>
      </p:sp>
      <p:sp>
        <p:nvSpPr>
          <p:cNvPr id="33" name="Text Box 73"/>
          <p:cNvSpPr txBox="1">
            <a:spLocks noChangeArrowheads="1"/>
          </p:cNvSpPr>
          <p:nvPr/>
        </p:nvSpPr>
        <p:spPr bwMode="auto">
          <a:xfrm>
            <a:off x="0" y="1216086"/>
            <a:ext cx="92177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a:solidFill>
                  <a:srgbClr val="FF0000"/>
                </a:solidFill>
                <a:latin typeface="Times New Roman" panose="02020603050405020304" pitchFamily="18" charset="0"/>
              </a:rPr>
              <a:t>Chuẩn bị: </a:t>
            </a:r>
            <a:r>
              <a:rPr lang="en-US" sz="2800">
                <a:solidFill>
                  <a:srgbClr val="0000FF"/>
                </a:solidFill>
                <a:latin typeface="Times New Roman" panose="02020603050405020304" pitchFamily="18" charset="0"/>
              </a:rPr>
              <a:t>cốc 2 cái; đĩa 1 cái; nước lọc và phích nước nóng.</a:t>
            </a:r>
          </a:p>
        </p:txBody>
      </p:sp>
      <p:sp>
        <p:nvSpPr>
          <p:cNvPr id="34" name="Text Box 73"/>
          <p:cNvSpPr txBox="1">
            <a:spLocks noChangeArrowheads="1"/>
          </p:cNvSpPr>
          <p:nvPr/>
        </p:nvSpPr>
        <p:spPr bwMode="auto">
          <a:xfrm>
            <a:off x="18446" y="1804074"/>
            <a:ext cx="45904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a:solidFill>
                  <a:srgbClr val="FF0000"/>
                </a:solidFill>
                <a:latin typeface="Times New Roman" panose="02020603050405020304" pitchFamily="18" charset="0"/>
              </a:rPr>
              <a:t>Cách tiến hành: </a:t>
            </a:r>
          </a:p>
        </p:txBody>
      </p:sp>
      <p:sp>
        <p:nvSpPr>
          <p:cNvPr id="35" name="Text Box 73"/>
          <p:cNvSpPr txBox="1">
            <a:spLocks noChangeArrowheads="1"/>
          </p:cNvSpPr>
          <p:nvPr/>
        </p:nvSpPr>
        <p:spPr bwMode="auto">
          <a:xfrm>
            <a:off x="1558791" y="5285178"/>
            <a:ext cx="64583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a:solidFill>
                  <a:srgbClr val="FF0000"/>
                </a:solidFill>
                <a:latin typeface="Times New Roman" panose="02020603050405020304" pitchFamily="18" charset="0"/>
              </a:rPr>
              <a:t>Quan sát các hiện tượng xảy ra.</a:t>
            </a:r>
          </a:p>
        </p:txBody>
      </p:sp>
    </p:spTree>
    <p:extLst>
      <p:ext uri="{BB962C8B-B14F-4D97-AF65-F5344CB8AC3E}">
        <p14:creationId xmlns:p14="http://schemas.microsoft.com/office/powerpoint/2010/main" val="1558913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20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13315"/>
                                        </p:tgtEl>
                                        <p:attrNameLst>
                                          <p:attrName>style.visibility</p:attrName>
                                        </p:attrNameLst>
                                      </p:cBhvr>
                                      <p:to>
                                        <p:strVal val="visible"/>
                                      </p:to>
                                    </p:set>
                                    <p:animEffect transition="in" filter="fade">
                                      <p:cBhvr>
                                        <p:cTn id="30" dur="500"/>
                                        <p:tgtEl>
                                          <p:spTgt spid="133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graphicFrame>
        <p:nvGraphicFramePr>
          <p:cNvPr id="28753" name="Group 81"/>
          <p:cNvGraphicFramePr>
            <a:graphicFrameLocks noGrp="1"/>
          </p:cNvGraphicFramePr>
          <p:nvPr>
            <p:ph/>
          </p:nvPr>
        </p:nvGraphicFramePr>
        <p:xfrm>
          <a:off x="395288" y="620713"/>
          <a:ext cx="8640762" cy="5702300"/>
        </p:xfrm>
        <a:graphic>
          <a:graphicData uri="http://schemas.openxmlformats.org/drawingml/2006/table">
            <a:tbl>
              <a:tblPr/>
              <a:tblGrid>
                <a:gridCol w="3240087">
                  <a:extLst>
                    <a:ext uri="{9D8B030D-6E8A-4147-A177-3AD203B41FA5}">
                      <a16:colId xmlns:a16="http://schemas.microsoft.com/office/drawing/2014/main" val="20000"/>
                    </a:ext>
                  </a:extLst>
                </a:gridCol>
                <a:gridCol w="5400675">
                  <a:extLst>
                    <a:ext uri="{9D8B030D-6E8A-4147-A177-3AD203B41FA5}">
                      <a16:colId xmlns:a16="http://schemas.microsoft.com/office/drawing/2014/main" val="20001"/>
                    </a:ext>
                  </a:extLst>
                </a:gridCol>
              </a:tblGrid>
              <a:tr h="5016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3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THÍ NGHIỆM </a:t>
                      </a:r>
                      <a:endParaRPr kumimoji="0" lang="en-US" sz="2300" b="1" i="0" u="none" strike="noStrike" cap="none" normalizeH="0" baseline="0">
                        <a:ln>
                          <a:noFill/>
                        </a:ln>
                        <a:solidFill>
                          <a:srgbClr val="FF33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300" b="1" i="0" u="none" strike="noStrike" cap="none" normalizeH="0" baseline="0">
                          <a:ln>
                            <a:noFill/>
                          </a:ln>
                          <a:solidFill>
                            <a:srgbClr val="FF3300"/>
                          </a:solidFill>
                          <a:effectLst/>
                          <a:latin typeface="Times New Roman" panose="02020603050405020304" pitchFamily="18" charset="0"/>
                          <a:cs typeface="Times New Roman" panose="02020603050405020304" pitchFamily="18" charset="0"/>
                        </a:rPr>
                        <a:t>HIỆN TƯỢNG XẢY RA – KẾT LUẬN</a:t>
                      </a:r>
                      <a:endParaRPr kumimoji="0" lang="en-US" sz="2300" b="1" i="0" u="none" strike="noStrike" cap="none" normalizeH="0" baseline="0">
                        <a:ln>
                          <a:noFill/>
                        </a:ln>
                        <a:solidFill>
                          <a:srgbClr val="FF33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001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98650">
                <a:tc>
                  <a:txBody>
                    <a:bodyPr/>
                    <a:lstStyle>
                      <a:lvl1pPr marL="533400" indent="-533400">
                        <a:spcBef>
                          <a:spcPct val="20000"/>
                        </a:spcBef>
                        <a:defRPr sz="2800">
                          <a:solidFill>
                            <a:schemeClr val="tx1"/>
                          </a:solidFill>
                          <a:latin typeface="Arial" panose="020B0604020202020204" pitchFamily="34" charset="0"/>
                        </a:defRPr>
                      </a:lvl1pPr>
                      <a:lvl2pPr marL="914400" indent="-457200">
                        <a:spcBef>
                          <a:spcPct val="20000"/>
                        </a:spcBef>
                        <a:defRPr sz="2400">
                          <a:solidFill>
                            <a:schemeClr val="tx1"/>
                          </a:solidFill>
                          <a:latin typeface="Arial" panose="020B0604020202020204" pitchFamily="34" charset="0"/>
                        </a:defRPr>
                      </a:lvl2pPr>
                      <a:lvl3pPr marL="1295400" indent="-381000">
                        <a:spcBef>
                          <a:spcPct val="20000"/>
                        </a:spcBef>
                        <a:defRPr sz="2000">
                          <a:solidFill>
                            <a:schemeClr val="tx1"/>
                          </a:solidFill>
                          <a:latin typeface="Arial" panose="020B0604020202020204" pitchFamily="34" charset="0"/>
                        </a:defRPr>
                      </a:lvl3pPr>
                      <a:lvl4pPr marL="1714500" indent="-342900">
                        <a:spcBef>
                          <a:spcPct val="20000"/>
                        </a:spcBef>
                        <a:defRPr>
                          <a:solidFill>
                            <a:schemeClr val="tx1"/>
                          </a:solidFill>
                          <a:latin typeface="Arial" panose="020B0604020202020204" pitchFamily="34" charset="0"/>
                        </a:defRPr>
                      </a:lvl4pPr>
                      <a:lvl5pPr marL="2171700" indent="-342900">
                        <a:spcBef>
                          <a:spcPct val="20000"/>
                        </a:spcBef>
                        <a:defRPr>
                          <a:solidFill>
                            <a:schemeClr val="tx1"/>
                          </a:solidFill>
                          <a:latin typeface="Arial" panose="020B0604020202020204" pitchFamily="34" charset="0"/>
                        </a:defRPr>
                      </a:lvl5pPr>
                      <a:lvl6pPr marL="2628900" indent="-342900" eaLnBrk="0" fontAlgn="base" hangingPunct="0">
                        <a:spcBef>
                          <a:spcPct val="20000"/>
                        </a:spcBef>
                        <a:spcAft>
                          <a:spcPct val="0"/>
                        </a:spcAft>
                        <a:defRPr>
                          <a:solidFill>
                            <a:schemeClr val="tx1"/>
                          </a:solidFill>
                          <a:latin typeface="Arial" panose="020B0604020202020204" pitchFamily="34" charset="0"/>
                        </a:defRPr>
                      </a:lvl6pPr>
                      <a:lvl7pPr marL="3086100" indent="-342900" eaLnBrk="0" fontAlgn="base" hangingPunct="0">
                        <a:spcBef>
                          <a:spcPct val="20000"/>
                        </a:spcBef>
                        <a:spcAft>
                          <a:spcPct val="0"/>
                        </a:spcAft>
                        <a:defRPr>
                          <a:solidFill>
                            <a:schemeClr val="tx1"/>
                          </a:solidFill>
                          <a:latin typeface="Arial" panose="020B0604020202020204" pitchFamily="34" charset="0"/>
                        </a:defRPr>
                      </a:lvl7pPr>
                      <a:lvl8pPr marL="3543300" indent="-342900" eaLnBrk="0" fontAlgn="base" hangingPunct="0">
                        <a:spcBef>
                          <a:spcPct val="20000"/>
                        </a:spcBef>
                        <a:spcAft>
                          <a:spcPct val="0"/>
                        </a:spcAft>
                        <a:defRPr>
                          <a:solidFill>
                            <a:schemeClr val="tx1"/>
                          </a:solidFill>
                          <a:latin typeface="Arial" panose="020B0604020202020204" pitchFamily="34" charset="0"/>
                        </a:defRPr>
                      </a:lvl8pPr>
                      <a:lvl9pPr marL="4000500" indent="-342900" eaLnBrk="0" fontAlgn="base" hangingPunct="0">
                        <a:spcBef>
                          <a:spcPct val="20000"/>
                        </a:spcBef>
                        <a:spcAft>
                          <a:spcPct val="0"/>
                        </a:spcAft>
                        <a:defRPr>
                          <a:solidFill>
                            <a:schemeClr val="tx1"/>
                          </a:solidFill>
                          <a:latin typeface="Arial" panose="020B0604020202020204" pitchFamily="34" charset="0"/>
                        </a:defRPr>
                      </a:lvl9pPr>
                    </a:lstStyle>
                    <a:p>
                      <a:pPr marL="533400" marR="0" lvl="0" indent="-53340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01850">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8745" name="Text Box 73"/>
          <p:cNvSpPr txBox="1">
            <a:spLocks noChangeArrowheads="1"/>
          </p:cNvSpPr>
          <p:nvPr/>
        </p:nvSpPr>
        <p:spPr bwMode="auto">
          <a:xfrm>
            <a:off x="468313" y="1392238"/>
            <a:ext cx="309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0000FF"/>
                </a:solidFill>
                <a:latin typeface="Times New Roman" panose="02020603050405020304" pitchFamily="18" charset="0"/>
              </a:rPr>
              <a:t>Rót nước lọc vào cốc.</a:t>
            </a:r>
          </a:p>
        </p:txBody>
      </p:sp>
      <p:sp>
        <p:nvSpPr>
          <p:cNvPr id="28746" name="Text Box 74"/>
          <p:cNvSpPr txBox="1">
            <a:spLocks noChangeArrowheads="1"/>
          </p:cNvSpPr>
          <p:nvPr/>
        </p:nvSpPr>
        <p:spPr bwMode="auto">
          <a:xfrm>
            <a:off x="539750" y="3027363"/>
            <a:ext cx="3024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a:solidFill>
                  <a:srgbClr val="0000FF"/>
                </a:solidFill>
                <a:latin typeface="Times New Roman" panose="02020603050405020304" pitchFamily="18" charset="0"/>
              </a:rPr>
              <a:t>Rót nước nóng vào cốc</a:t>
            </a:r>
          </a:p>
        </p:txBody>
      </p:sp>
      <p:sp>
        <p:nvSpPr>
          <p:cNvPr id="28748" name="Text Box 76"/>
          <p:cNvSpPr txBox="1">
            <a:spLocks noChangeArrowheads="1"/>
          </p:cNvSpPr>
          <p:nvPr/>
        </p:nvSpPr>
        <p:spPr bwMode="auto">
          <a:xfrm>
            <a:off x="395288" y="4767263"/>
            <a:ext cx="31686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a:solidFill>
                  <a:srgbClr val="0000FF"/>
                </a:solidFill>
                <a:latin typeface="Times New Roman" panose="02020603050405020304" pitchFamily="18" charset="0"/>
              </a:rPr>
              <a:t>Úp đĩa lên miệng cốc nước nóng khoảng 1 phút rồi nhấc đĩa ra. </a:t>
            </a:r>
          </a:p>
        </p:txBody>
      </p:sp>
      <p:sp>
        <p:nvSpPr>
          <p:cNvPr id="28749" name="Text Box 77"/>
          <p:cNvSpPr txBox="1">
            <a:spLocks noChangeArrowheads="1"/>
          </p:cNvSpPr>
          <p:nvPr/>
        </p:nvSpPr>
        <p:spPr bwMode="auto">
          <a:xfrm>
            <a:off x="3636963" y="2243138"/>
            <a:ext cx="53292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0000FF"/>
                </a:solidFill>
                <a:latin typeface="Times New Roman" panose="02020603050405020304" pitchFamily="18" charset="0"/>
              </a:rPr>
              <a:t>- Khi rót nước nóng vào cốc ta thấy có một làn hơi màu trắng bay lên. Đó là hơi nước. Nước bị nóng bốc hơi đó là quá trình nước chuyển từ thể lỏng sang thể khí. Nước ở thể khí trong suốt, không màu, không mùi, không vị, không có hình dạng nhất định. </a:t>
            </a:r>
          </a:p>
        </p:txBody>
      </p:sp>
      <p:sp>
        <p:nvSpPr>
          <p:cNvPr id="28751" name="Text Box 79"/>
          <p:cNvSpPr txBox="1">
            <a:spLocks noChangeArrowheads="1"/>
          </p:cNvSpPr>
          <p:nvPr/>
        </p:nvSpPr>
        <p:spPr bwMode="auto">
          <a:xfrm>
            <a:off x="3668713" y="4221163"/>
            <a:ext cx="53990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0000FF"/>
                </a:solidFill>
                <a:latin typeface="Times New Roman" panose="02020603050405020304" pitchFamily="18" charset="0"/>
              </a:rPr>
              <a:t>- Khi dùng đĩa đậy lên cốc nước nóng, lúc nhấc đĩa lên, ta thấy trên mặt đĩa và thành cốc có những hạt nước li ti đọng lại.</a:t>
            </a:r>
            <a:endParaRPr lang="en-US" sz="2000" b="1" i="1">
              <a:solidFill>
                <a:srgbClr val="0000FF"/>
              </a:solidFill>
              <a:latin typeface="Times New Roman" panose="02020603050405020304" pitchFamily="18" charset="0"/>
            </a:endParaRPr>
          </a:p>
          <a:p>
            <a:r>
              <a:rPr lang="en-US" sz="2000" b="1" i="1">
                <a:solidFill>
                  <a:srgbClr val="0000FF"/>
                </a:solidFill>
                <a:latin typeface="Times New Roman" panose="02020603050405020304" pitchFamily="18" charset="0"/>
              </a:rPr>
              <a:t>- </a:t>
            </a:r>
            <a:r>
              <a:rPr lang="en-US" sz="2000">
                <a:solidFill>
                  <a:srgbClr val="0000FF"/>
                </a:solidFill>
                <a:latin typeface="Times New Roman" panose="02020603050405020304" pitchFamily="18" charset="0"/>
              </a:rPr>
              <a:t>Hơi nước bay lên gặp đĩa lạnh đọng lại thành những hạt nước nhỏ. Lúc này hiện tượng nước chuyển từ thể khí về thể lỏng </a:t>
            </a:r>
          </a:p>
        </p:txBody>
      </p:sp>
      <p:sp>
        <p:nvSpPr>
          <p:cNvPr id="28754" name="Text Box 82"/>
          <p:cNvSpPr txBox="1">
            <a:spLocks noChangeArrowheads="1"/>
          </p:cNvSpPr>
          <p:nvPr/>
        </p:nvSpPr>
        <p:spPr bwMode="auto">
          <a:xfrm>
            <a:off x="3851275" y="1196975"/>
            <a:ext cx="46085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0000FF"/>
                </a:solidFill>
                <a:latin typeface="Times New Roman" panose="02020603050405020304" pitchFamily="18" charset="0"/>
              </a:rPr>
              <a:t>Khi rót nước lọc vào cốc ta thấy không có hiện tượng xảy gì xảy ra.</a:t>
            </a:r>
          </a:p>
        </p:txBody>
      </p:sp>
    </p:spTree>
    <p:extLst>
      <p:ext uri="{BB962C8B-B14F-4D97-AF65-F5344CB8AC3E}">
        <p14:creationId xmlns:p14="http://schemas.microsoft.com/office/powerpoint/2010/main" val="3556149112"/>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753"/>
                                        </p:tgtEl>
                                        <p:attrNameLst>
                                          <p:attrName>style.visibility</p:attrName>
                                        </p:attrNameLst>
                                      </p:cBhvr>
                                      <p:to>
                                        <p:strVal val="visible"/>
                                      </p:to>
                                    </p:set>
                                    <p:animEffect transition="in" filter="fade">
                                      <p:cBhvr>
                                        <p:cTn id="7" dur="2000"/>
                                        <p:tgtEl>
                                          <p:spTgt spid="287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745"/>
                                        </p:tgtEl>
                                        <p:attrNameLst>
                                          <p:attrName>style.visibility</p:attrName>
                                        </p:attrNameLst>
                                      </p:cBhvr>
                                      <p:to>
                                        <p:strVal val="visible"/>
                                      </p:to>
                                    </p:set>
                                    <p:animEffect transition="in" filter="fade">
                                      <p:cBhvr>
                                        <p:cTn id="12" dur="2000"/>
                                        <p:tgtEl>
                                          <p:spTgt spid="287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746"/>
                                        </p:tgtEl>
                                        <p:attrNameLst>
                                          <p:attrName>style.visibility</p:attrName>
                                        </p:attrNameLst>
                                      </p:cBhvr>
                                      <p:to>
                                        <p:strVal val="visible"/>
                                      </p:to>
                                    </p:set>
                                    <p:animEffect transition="in" filter="fade">
                                      <p:cBhvr>
                                        <p:cTn id="15" dur="2000"/>
                                        <p:tgtEl>
                                          <p:spTgt spid="287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748"/>
                                        </p:tgtEl>
                                        <p:attrNameLst>
                                          <p:attrName>style.visibility</p:attrName>
                                        </p:attrNameLst>
                                      </p:cBhvr>
                                      <p:to>
                                        <p:strVal val="visible"/>
                                      </p:to>
                                    </p:set>
                                    <p:animEffect transition="in" filter="fade">
                                      <p:cBhvr>
                                        <p:cTn id="18" dur="2000"/>
                                        <p:tgtEl>
                                          <p:spTgt spid="2874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8754"/>
                                        </p:tgtEl>
                                        <p:attrNameLst>
                                          <p:attrName>style.visibility</p:attrName>
                                        </p:attrNameLst>
                                      </p:cBhvr>
                                      <p:to>
                                        <p:strVal val="visible"/>
                                      </p:to>
                                    </p:set>
                                    <p:anim calcmode="lin" valueType="num">
                                      <p:cBhvr additive="base">
                                        <p:cTn id="23" dur="2000" fill="hold"/>
                                        <p:tgtEl>
                                          <p:spTgt spid="28754"/>
                                        </p:tgtEl>
                                        <p:attrNameLst>
                                          <p:attrName>ppt_x</p:attrName>
                                        </p:attrNameLst>
                                      </p:cBhvr>
                                      <p:tavLst>
                                        <p:tav tm="0">
                                          <p:val>
                                            <p:strVal val="0-#ppt_w/2"/>
                                          </p:val>
                                        </p:tav>
                                        <p:tav tm="100000">
                                          <p:val>
                                            <p:strVal val="#ppt_x"/>
                                          </p:val>
                                        </p:tav>
                                      </p:tavLst>
                                    </p:anim>
                                    <p:anim calcmode="lin" valueType="num">
                                      <p:cBhvr additive="base">
                                        <p:cTn id="24" dur="2000" fill="hold"/>
                                        <p:tgtEl>
                                          <p:spTgt spid="28754"/>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8749"/>
                                        </p:tgtEl>
                                        <p:attrNameLst>
                                          <p:attrName>style.visibility</p:attrName>
                                        </p:attrNameLst>
                                      </p:cBhvr>
                                      <p:to>
                                        <p:strVal val="visible"/>
                                      </p:to>
                                    </p:set>
                                    <p:anim calcmode="lin" valueType="num">
                                      <p:cBhvr additive="base">
                                        <p:cTn id="29" dur="1000" fill="hold"/>
                                        <p:tgtEl>
                                          <p:spTgt spid="28749"/>
                                        </p:tgtEl>
                                        <p:attrNameLst>
                                          <p:attrName>ppt_x</p:attrName>
                                        </p:attrNameLst>
                                      </p:cBhvr>
                                      <p:tavLst>
                                        <p:tav tm="0">
                                          <p:val>
                                            <p:strVal val="0-#ppt_w/2"/>
                                          </p:val>
                                        </p:tav>
                                        <p:tav tm="100000">
                                          <p:val>
                                            <p:strVal val="#ppt_x"/>
                                          </p:val>
                                        </p:tav>
                                      </p:tavLst>
                                    </p:anim>
                                    <p:anim calcmode="lin" valueType="num">
                                      <p:cBhvr additive="base">
                                        <p:cTn id="30" dur="1000" fill="hold"/>
                                        <p:tgtEl>
                                          <p:spTgt spid="28749"/>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8751"/>
                                        </p:tgtEl>
                                        <p:attrNameLst>
                                          <p:attrName>style.visibility</p:attrName>
                                        </p:attrNameLst>
                                      </p:cBhvr>
                                      <p:to>
                                        <p:strVal val="visible"/>
                                      </p:to>
                                    </p:set>
                                    <p:anim calcmode="lin" valueType="num">
                                      <p:cBhvr additive="base">
                                        <p:cTn id="35" dur="1000" fill="hold"/>
                                        <p:tgtEl>
                                          <p:spTgt spid="28751"/>
                                        </p:tgtEl>
                                        <p:attrNameLst>
                                          <p:attrName>ppt_x</p:attrName>
                                        </p:attrNameLst>
                                      </p:cBhvr>
                                      <p:tavLst>
                                        <p:tav tm="0">
                                          <p:val>
                                            <p:strVal val="0-#ppt_w/2"/>
                                          </p:val>
                                        </p:tav>
                                        <p:tav tm="100000">
                                          <p:val>
                                            <p:strVal val="#ppt_x"/>
                                          </p:val>
                                        </p:tav>
                                      </p:tavLst>
                                    </p:anim>
                                    <p:anim calcmode="lin" valueType="num">
                                      <p:cBhvr additive="base">
                                        <p:cTn id="36" dur="1000" fill="hold"/>
                                        <p:tgtEl>
                                          <p:spTgt spid="287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45" grpId="0"/>
      <p:bldP spid="28746" grpId="0"/>
      <p:bldP spid="28748" grpId="0"/>
      <p:bldP spid="28749" grpId="0"/>
      <p:bldP spid="28751" grpId="0"/>
      <p:bldP spid="2875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68313" y="333375"/>
            <a:ext cx="86756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800">
                <a:latin typeface="Times New Roman" panose="02020603050405020304" pitchFamily="18" charset="0"/>
              </a:rPr>
              <a:t> </a:t>
            </a:r>
            <a:r>
              <a:rPr lang="en-US" sz="2800" b="1" u="sng">
                <a:solidFill>
                  <a:srgbClr val="FF3300"/>
                </a:solidFill>
                <a:latin typeface="Times New Roman" panose="02020603050405020304" pitchFamily="18" charset="0"/>
              </a:rPr>
              <a:t>Kết luận</a:t>
            </a:r>
            <a:r>
              <a:rPr lang="en-US" sz="2800" u="sng">
                <a:solidFill>
                  <a:srgbClr val="0033CC"/>
                </a:solidFill>
                <a:latin typeface="Times New Roman" panose="02020603050405020304" pitchFamily="18" charset="0"/>
              </a:rPr>
              <a:t>:</a:t>
            </a:r>
            <a:r>
              <a:rPr lang="en-US" sz="2800">
                <a:solidFill>
                  <a:srgbClr val="0033CC"/>
                </a:solidFill>
                <a:latin typeface="Times New Roman" panose="02020603050405020304" pitchFamily="18" charset="0"/>
              </a:rPr>
              <a:t> </a:t>
            </a:r>
            <a:br>
              <a:rPr lang="en-US" sz="2800">
                <a:solidFill>
                  <a:srgbClr val="0033CC"/>
                </a:solidFill>
                <a:latin typeface="Times New Roman" panose="02020603050405020304" pitchFamily="18" charset="0"/>
              </a:rPr>
            </a:br>
            <a:r>
              <a:rPr lang="en-US" sz="2800">
                <a:solidFill>
                  <a:srgbClr val="0033CC"/>
                </a:solidFill>
                <a:latin typeface="Times New Roman" panose="02020603050405020304" pitchFamily="18" charset="0"/>
              </a:rPr>
              <a:t>  - Nước tồn tại ở thể lỏng không có hình dạng nhất định.</a:t>
            </a:r>
          </a:p>
        </p:txBody>
      </p:sp>
      <p:sp>
        <p:nvSpPr>
          <p:cNvPr id="49155" name="Rectangle 3"/>
          <p:cNvSpPr>
            <a:spLocks noChangeArrowheads="1"/>
          </p:cNvSpPr>
          <p:nvPr/>
        </p:nvSpPr>
        <p:spPr bwMode="auto">
          <a:xfrm>
            <a:off x="311150" y="1209675"/>
            <a:ext cx="90360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400">
                <a:solidFill>
                  <a:srgbClr val="0033CC"/>
                </a:solidFill>
              </a:rPr>
              <a:t>    </a:t>
            </a:r>
            <a:r>
              <a:rPr lang="nl-NL" sz="2800">
                <a:solidFill>
                  <a:srgbClr val="0033CC"/>
                </a:solidFill>
                <a:latin typeface="Times New Roman" panose="02020603050405020304" pitchFamily="18" charset="0"/>
              </a:rPr>
              <a:t>- </a:t>
            </a:r>
            <a:r>
              <a:rPr lang="en-US" sz="2800">
                <a:solidFill>
                  <a:srgbClr val="0033CC"/>
                </a:solidFill>
                <a:latin typeface="Times New Roman" panose="02020603050405020304" pitchFamily="18" charset="0"/>
              </a:rPr>
              <a:t>Khi gặp nhiệt độ cao nước chuyển từ thể lỏng sang thể khí. Nước tồn tại ở thể khí (hơi) không có hình dạng nhất định. Hiện tượng nước chuyển từ thể lỏng sang thể khí gọi là sự bay hơi.</a:t>
            </a:r>
            <a:endParaRPr lang="nl-NL" sz="2800">
              <a:solidFill>
                <a:srgbClr val="0033CC"/>
              </a:solidFill>
              <a:latin typeface="Times New Roman" panose="02020603050405020304" pitchFamily="18" charset="0"/>
            </a:endParaRPr>
          </a:p>
        </p:txBody>
      </p:sp>
      <p:sp>
        <p:nvSpPr>
          <p:cNvPr id="49156" name="Rectangle 4"/>
          <p:cNvSpPr>
            <a:spLocks noChangeArrowheads="1"/>
          </p:cNvSpPr>
          <p:nvPr/>
        </p:nvSpPr>
        <p:spPr bwMode="auto">
          <a:xfrm>
            <a:off x="230188" y="3136900"/>
            <a:ext cx="8913812"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800">
                <a:solidFill>
                  <a:srgbClr val="0033CC"/>
                </a:solidFill>
                <a:latin typeface="Times New Roman" panose="02020603050405020304" pitchFamily="18" charset="0"/>
              </a:rPr>
              <a:t>    - </a:t>
            </a:r>
            <a:r>
              <a:rPr lang="en-US" sz="2800">
                <a:solidFill>
                  <a:srgbClr val="0033CC"/>
                </a:solidFill>
                <a:latin typeface="Times New Roman" panose="02020603050405020304" pitchFamily="18" charset="0"/>
              </a:rPr>
              <a:t>Hơi nước gặp nhiệt độ lạnh sẽ đọng lại thành giọt. Đó là hiện tượng nước chuyển từ thể khí sang thể lỏng. Hiện tượng nước chuyển từ thể khí sang thể lỏng gọi là sự ngưng tụ. </a:t>
            </a:r>
          </a:p>
        </p:txBody>
      </p:sp>
    </p:spTree>
    <p:extLst>
      <p:ext uri="{BB962C8B-B14F-4D97-AF65-F5344CB8AC3E}">
        <p14:creationId xmlns:p14="http://schemas.microsoft.com/office/powerpoint/2010/main" val="250316563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fade">
                                      <p:cBhvr>
                                        <p:cTn id="7" dur="2000"/>
                                        <p:tgtEl>
                                          <p:spTgt spid="49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6"/>
                                        </p:tgtEl>
                                        <p:attrNameLst>
                                          <p:attrName>style.visibility</p:attrName>
                                        </p:attrNameLst>
                                      </p:cBhvr>
                                      <p:to>
                                        <p:strVal val="visible"/>
                                      </p:to>
                                    </p:set>
                                    <p:animEffect transition="in" filter="fade">
                                      <p:cBhvr>
                                        <p:cTn id="12" dur="20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1000" r="-11000"/>
          </a:stretch>
        </a:blipFill>
        <a:effectLst/>
      </p:bgPr>
    </p:bg>
    <p:spTree>
      <p:nvGrpSpPr>
        <p:cNvPr id="1" name=""/>
        <p:cNvGrpSpPr/>
        <p:nvPr/>
      </p:nvGrpSpPr>
      <p:grpSpPr>
        <a:xfrm>
          <a:off x="0" y="0"/>
          <a:ext cx="0" cy="0"/>
          <a:chOff x="0" y="0"/>
          <a:chExt cx="0" cy="0"/>
        </a:xfrm>
      </p:grpSpPr>
      <p:pic>
        <p:nvPicPr>
          <p:cNvPr id="130052" name="1- B.wmv">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95250" y="152400"/>
            <a:ext cx="44005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3" name="2 - B.wmv">
            <a:hlinkClick r:id="" action="ppaction://media"/>
          </p:cNvPr>
          <p:cNvPicPr>
            <a:picLocks noRot="1" noChangeAspect="1" noChangeArrowheads="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4724400" y="152400"/>
            <a:ext cx="43307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4" name="3 - B.wmv">
            <a:hlinkClick r:id="" action="ppaction://media"/>
          </p:cNvPr>
          <p:cNvPicPr>
            <a:picLocks noRot="1" noChangeAspect="1" noChangeArrowheads="1"/>
          </p:cNvPicPr>
          <p:nvPr>
            <a:videoFile r:link="rId3"/>
          </p:nvPr>
        </p:nvPicPr>
        <p:blipFill>
          <a:blip r:embed="rId8">
            <a:extLst>
              <a:ext uri="{28A0092B-C50C-407E-A947-70E740481C1C}">
                <a14:useLocalDpi xmlns:a14="http://schemas.microsoft.com/office/drawing/2010/main" val="0"/>
              </a:ext>
            </a:extLst>
          </a:blip>
          <a:srcRect/>
          <a:stretch>
            <a:fillRect/>
          </a:stretch>
        </p:blipFill>
        <p:spPr bwMode="auto">
          <a:xfrm>
            <a:off x="152400" y="2819400"/>
            <a:ext cx="44005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P10002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4400" y="2819400"/>
            <a:ext cx="43053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0" name="Rectangle 12"/>
          <p:cNvSpPr>
            <a:spLocks noChangeArrowheads="1"/>
          </p:cNvSpPr>
          <p:nvPr/>
        </p:nvSpPr>
        <p:spPr bwMode="auto">
          <a:xfrm>
            <a:off x="539750" y="5389563"/>
            <a:ext cx="81724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800">
                <a:latin typeface="Times New Roman" panose="02020603050405020304" pitchFamily="18" charset="0"/>
              </a:rPr>
              <a:t> </a:t>
            </a:r>
            <a:r>
              <a:rPr lang="en-US" sz="2800">
                <a:solidFill>
                  <a:srgbClr val="0000FF"/>
                </a:solidFill>
                <a:latin typeface="Times New Roman" panose="02020603050405020304" pitchFamily="18" charset="0"/>
              </a:rPr>
              <a:t>- Đặt khay có nước vào ngăn làm đá của tủ lạnh, sau vài giờ lấy khay ra ta thấy nước đông đặc thành đá.Ta thấy nước ở thể lỏng gặp lạnh sẽ đông đặc lại thành đá.</a:t>
            </a:r>
          </a:p>
        </p:txBody>
      </p:sp>
      <p:sp>
        <p:nvSpPr>
          <p:cNvPr id="43021" name="Rectangle 13"/>
          <p:cNvSpPr>
            <a:spLocks noChangeArrowheads="1"/>
          </p:cNvSpPr>
          <p:nvPr/>
        </p:nvSpPr>
        <p:spPr bwMode="auto">
          <a:xfrm>
            <a:off x="534988" y="5384800"/>
            <a:ext cx="81724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800">
                <a:latin typeface="Times New Roman" panose="02020603050405020304" pitchFamily="18" charset="0"/>
              </a:rPr>
              <a:t> - </a:t>
            </a:r>
            <a:r>
              <a:rPr lang="en-US" sz="2800">
                <a:solidFill>
                  <a:srgbClr val="0000FF"/>
                </a:solidFill>
                <a:latin typeface="Times New Roman" panose="02020603050405020304" pitchFamily="18" charset="0"/>
              </a:rPr>
              <a:t>Để khay nước đá ra ngoài tủ lạnh, nước đá sẽ dần dần chuyển sang thể lỏng.</a:t>
            </a:r>
          </a:p>
        </p:txBody>
      </p:sp>
    </p:spTree>
    <p:extLst>
      <p:ext uri="{BB962C8B-B14F-4D97-AF65-F5344CB8AC3E}">
        <p14:creationId xmlns:p14="http://schemas.microsoft.com/office/powerpoint/2010/main" val="134828623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fade">
                                      <p:cBhvr>
                                        <p:cTn id="7" dur="2000"/>
                                        <p:tgtEl>
                                          <p:spTgt spid="130052"/>
                                        </p:tgtEl>
                                      </p:cBhvr>
                                    </p:animEffect>
                                  </p:childTnLst>
                                </p:cTn>
                              </p:par>
                              <p:par>
                                <p:cTn id="8" presetID="10" presetClass="entr" presetSubtype="0" fill="hold" nodeType="withEffect">
                                  <p:stCondLst>
                                    <p:cond delay="0"/>
                                  </p:stCondLst>
                                  <p:childTnLst>
                                    <p:set>
                                      <p:cBhvr>
                                        <p:cTn id="9" dur="1" fill="hold">
                                          <p:stCondLst>
                                            <p:cond delay="0"/>
                                          </p:stCondLst>
                                        </p:cTn>
                                        <p:tgtEl>
                                          <p:spTgt spid="130053"/>
                                        </p:tgtEl>
                                        <p:attrNameLst>
                                          <p:attrName>style.visibility</p:attrName>
                                        </p:attrNameLst>
                                      </p:cBhvr>
                                      <p:to>
                                        <p:strVal val="visible"/>
                                      </p:to>
                                    </p:set>
                                    <p:animEffect transition="in" filter="fade">
                                      <p:cBhvr>
                                        <p:cTn id="10" dur="2000"/>
                                        <p:tgtEl>
                                          <p:spTgt spid="130053"/>
                                        </p:tgtEl>
                                      </p:cBhvr>
                                    </p:animEffect>
                                  </p:childTnLst>
                                </p:cTn>
                              </p:par>
                              <p:par>
                                <p:cTn id="11" presetID="10" presetClass="entr" presetSubtype="0" fill="hold" nodeType="withEffect">
                                  <p:stCondLst>
                                    <p:cond delay="0"/>
                                  </p:stCondLst>
                                  <p:childTnLst>
                                    <p:set>
                                      <p:cBhvr>
                                        <p:cTn id="12" dur="1" fill="hold">
                                          <p:stCondLst>
                                            <p:cond delay="0"/>
                                          </p:stCondLst>
                                        </p:cTn>
                                        <p:tgtEl>
                                          <p:spTgt spid="130054"/>
                                        </p:tgtEl>
                                        <p:attrNameLst>
                                          <p:attrName>style.visibility</p:attrName>
                                        </p:attrNameLst>
                                      </p:cBhvr>
                                      <p:to>
                                        <p:strVal val="visible"/>
                                      </p:to>
                                    </p:set>
                                    <p:animEffect transition="in" filter="fade">
                                      <p:cBhvr>
                                        <p:cTn id="13" dur="2000"/>
                                        <p:tgtEl>
                                          <p:spTgt spid="1300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3020"/>
                                        </p:tgtEl>
                                        <p:attrNameLst>
                                          <p:attrName>style.visibility</p:attrName>
                                        </p:attrNameLst>
                                      </p:cBhvr>
                                      <p:to>
                                        <p:strVal val="visible"/>
                                      </p:to>
                                    </p:set>
                                    <p:anim calcmode="lin" valueType="num">
                                      <p:cBhvr additive="base">
                                        <p:cTn id="18" dur="500" fill="hold"/>
                                        <p:tgtEl>
                                          <p:spTgt spid="43020"/>
                                        </p:tgtEl>
                                        <p:attrNameLst>
                                          <p:attrName>ppt_x</p:attrName>
                                        </p:attrNameLst>
                                      </p:cBhvr>
                                      <p:tavLst>
                                        <p:tav tm="0">
                                          <p:val>
                                            <p:strVal val="#ppt_x"/>
                                          </p:val>
                                        </p:tav>
                                        <p:tav tm="100000">
                                          <p:val>
                                            <p:strVal val="#ppt_x"/>
                                          </p:val>
                                        </p:tav>
                                      </p:tavLst>
                                    </p:anim>
                                    <p:anim calcmode="lin" valueType="num">
                                      <p:cBhvr additive="base">
                                        <p:cTn id="19" dur="500" fill="hold"/>
                                        <p:tgtEl>
                                          <p:spTgt spid="4302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childTnLst>
                                    <p:anim calcmode="lin" valueType="num">
                                      <p:cBhvr additive="base">
                                        <p:cTn id="23" dur="500"/>
                                        <p:tgtEl>
                                          <p:spTgt spid="43020"/>
                                        </p:tgtEl>
                                        <p:attrNameLst>
                                          <p:attrName>ppt_x</p:attrName>
                                        </p:attrNameLst>
                                      </p:cBhvr>
                                      <p:tavLst>
                                        <p:tav tm="0">
                                          <p:val>
                                            <p:strVal val="ppt_x"/>
                                          </p:val>
                                        </p:tav>
                                        <p:tav tm="100000">
                                          <p:val>
                                            <p:strVal val="ppt_x"/>
                                          </p:val>
                                        </p:tav>
                                      </p:tavLst>
                                    </p:anim>
                                    <p:anim calcmode="lin" valueType="num">
                                      <p:cBhvr additive="base">
                                        <p:cTn id="24" dur="500"/>
                                        <p:tgtEl>
                                          <p:spTgt spid="43020"/>
                                        </p:tgtEl>
                                        <p:attrNameLst>
                                          <p:attrName>ppt_y</p:attrName>
                                        </p:attrNameLst>
                                      </p:cBhvr>
                                      <p:tavLst>
                                        <p:tav tm="0">
                                          <p:val>
                                            <p:strVal val="ppt_y"/>
                                          </p:val>
                                        </p:tav>
                                        <p:tav tm="100000">
                                          <p:val>
                                            <p:strVal val="1+ppt_h/2"/>
                                          </p:val>
                                        </p:tav>
                                      </p:tavLst>
                                    </p:anim>
                                    <p:set>
                                      <p:cBhvr>
                                        <p:cTn id="25" dur="1" fill="hold">
                                          <p:stCondLst>
                                            <p:cond delay="499"/>
                                          </p:stCondLst>
                                        </p:cTn>
                                        <p:tgtEl>
                                          <p:spTgt spid="43020"/>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6391"/>
                                        </p:tgtEl>
                                        <p:attrNameLst>
                                          <p:attrName>style.visibility</p:attrName>
                                        </p:attrNameLst>
                                      </p:cBhvr>
                                      <p:to>
                                        <p:strVal val="visible"/>
                                      </p:to>
                                    </p:set>
                                    <p:animEffect transition="in" filter="fade">
                                      <p:cBhvr>
                                        <p:cTn id="30" dur="2000"/>
                                        <p:tgtEl>
                                          <p:spTgt spid="1639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021"/>
                                        </p:tgtEl>
                                        <p:attrNameLst>
                                          <p:attrName>style.visibility</p:attrName>
                                        </p:attrNameLst>
                                      </p:cBhvr>
                                      <p:to>
                                        <p:strVal val="visible"/>
                                      </p:to>
                                    </p:set>
                                    <p:animEffect transition="in" filter="fade">
                                      <p:cBhvr>
                                        <p:cTn id="35" dur="2000"/>
                                        <p:tgtEl>
                                          <p:spTgt spid="4302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6" fill="hold" display="0">
                  <p:stCondLst>
                    <p:cond delay="indefinite"/>
                  </p:stCondLst>
                  <p:endCondLst>
                    <p:cond evt="onNext" delay="0">
                      <p:tgtEl>
                        <p:sldTgt/>
                      </p:tgtEl>
                    </p:cond>
                    <p:cond evt="onPrev" delay="0">
                      <p:tgtEl>
                        <p:sldTgt/>
                      </p:tgtEl>
                    </p:cond>
                  </p:endCondLst>
                </p:cTn>
                <p:tgtEl>
                  <p:spTgt spid="130052"/>
                </p:tgtEl>
              </p:cMediaNode>
            </p:video>
            <p:video>
              <p:cMediaNode>
                <p:cTn id="37" fill="hold" display="0">
                  <p:stCondLst>
                    <p:cond delay="indefinite"/>
                  </p:stCondLst>
                  <p:endCondLst>
                    <p:cond evt="onNext" delay="0">
                      <p:tgtEl>
                        <p:sldTgt/>
                      </p:tgtEl>
                    </p:cond>
                    <p:cond evt="onPrev" delay="0">
                      <p:tgtEl>
                        <p:sldTgt/>
                      </p:tgtEl>
                    </p:cond>
                  </p:endCondLst>
                </p:cTn>
                <p:tgtEl>
                  <p:spTgt spid="130053"/>
                </p:tgtEl>
              </p:cMediaNode>
            </p:video>
            <p:video>
              <p:cMediaNode>
                <p:cTn id="38" fill="hold" display="0">
                  <p:stCondLst>
                    <p:cond delay="indefinite"/>
                  </p:stCondLst>
                  <p:endCondLst>
                    <p:cond evt="onNext" delay="0">
                      <p:tgtEl>
                        <p:sldTgt/>
                      </p:tgtEl>
                    </p:cond>
                    <p:cond evt="onPrev" delay="0">
                      <p:tgtEl>
                        <p:sldTgt/>
                      </p:tgtEl>
                    </p:cond>
                  </p:endCondLst>
                </p:cTn>
                <p:tgtEl>
                  <p:spTgt spid="130054"/>
                </p:tgtEl>
              </p:cMediaNode>
            </p:video>
          </p:childTnLst>
        </p:cTn>
      </p:par>
    </p:tnLst>
    <p:bldLst>
      <p:bldP spid="43020" grpId="0"/>
      <p:bldP spid="43020" grpId="1"/>
      <p:bldP spid="430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95288" y="1227138"/>
            <a:ext cx="81724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400">
                <a:solidFill>
                  <a:srgbClr val="0033CC"/>
                </a:solidFill>
              </a:rPr>
              <a:t>      </a:t>
            </a:r>
            <a:r>
              <a:rPr lang="nl-NL" sz="2800">
                <a:solidFill>
                  <a:srgbClr val="0033CC"/>
                </a:solidFill>
                <a:latin typeface="Times New Roman" panose="02020603050405020304" pitchFamily="18" charset="0"/>
              </a:rPr>
              <a:t>- </a:t>
            </a:r>
            <a:r>
              <a:rPr lang="en-US" sz="2800">
                <a:solidFill>
                  <a:srgbClr val="0033CC"/>
                </a:solidFill>
                <a:latin typeface="Times New Roman" panose="02020603050405020304" pitchFamily="18" charset="0"/>
              </a:rPr>
              <a:t>Khi gặp nhiệt độ cao nước chuyển từ thể lỏng sang thể khí. Hiện tượng nước chuyển từ thể lỏng sang thể khí gọi là sự bay hơi.</a:t>
            </a:r>
            <a:endParaRPr lang="nl-NL" sz="2800">
              <a:solidFill>
                <a:srgbClr val="0033CC"/>
              </a:solidFill>
              <a:latin typeface="Times New Roman" panose="02020603050405020304" pitchFamily="18" charset="0"/>
            </a:endParaRPr>
          </a:p>
        </p:txBody>
      </p:sp>
      <p:sp>
        <p:nvSpPr>
          <p:cNvPr id="44035" name="Rectangle 3"/>
          <p:cNvSpPr>
            <a:spLocks noChangeArrowheads="1"/>
          </p:cNvSpPr>
          <p:nvPr/>
        </p:nvSpPr>
        <p:spPr bwMode="auto">
          <a:xfrm>
            <a:off x="420688" y="2632075"/>
            <a:ext cx="81724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800">
                <a:solidFill>
                  <a:srgbClr val="0033CC"/>
                </a:solidFill>
                <a:latin typeface="Times New Roman" panose="02020603050405020304" pitchFamily="18" charset="0"/>
              </a:rPr>
              <a:t>     - </a:t>
            </a:r>
            <a:r>
              <a:rPr lang="en-US" sz="2800">
                <a:solidFill>
                  <a:srgbClr val="0033CC"/>
                </a:solidFill>
                <a:latin typeface="Times New Roman" panose="02020603050405020304" pitchFamily="18" charset="0"/>
              </a:rPr>
              <a:t>Hơi nước gặp nhiệt độ lạnh sẽ đọng lại thành giọt. Đó là hiện tượng nước chuyển từ thể khí sang thể lỏng. Hiện tượng nước chuyển từ thể khí sang thể lỏng gọi là sự ngưng tụ. </a:t>
            </a:r>
          </a:p>
        </p:txBody>
      </p:sp>
      <p:sp>
        <p:nvSpPr>
          <p:cNvPr id="44036" name="Rectangle 4"/>
          <p:cNvSpPr>
            <a:spLocks noChangeArrowheads="1"/>
          </p:cNvSpPr>
          <p:nvPr/>
        </p:nvSpPr>
        <p:spPr bwMode="auto">
          <a:xfrm>
            <a:off x="395288" y="133350"/>
            <a:ext cx="86391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u="sng">
                <a:solidFill>
                  <a:srgbClr val="0033CC"/>
                </a:solidFill>
                <a:latin typeface="Times New Roman" panose="02020603050405020304" pitchFamily="18" charset="0"/>
              </a:rPr>
              <a:t>Kết luận:</a:t>
            </a:r>
            <a:r>
              <a:rPr lang="en-US" sz="2800">
                <a:solidFill>
                  <a:srgbClr val="0033CC"/>
                </a:solidFill>
                <a:latin typeface="Times New Roman" panose="02020603050405020304" pitchFamily="18" charset="0"/>
              </a:rPr>
              <a:t> </a:t>
            </a:r>
            <a:br>
              <a:rPr lang="en-US" sz="2800">
                <a:solidFill>
                  <a:srgbClr val="0033CC"/>
                </a:solidFill>
                <a:latin typeface="Times New Roman" panose="02020603050405020304" pitchFamily="18" charset="0"/>
              </a:rPr>
            </a:br>
            <a:r>
              <a:rPr lang="en-US" sz="2800">
                <a:solidFill>
                  <a:srgbClr val="0033CC"/>
                </a:solidFill>
                <a:latin typeface="Times New Roman" panose="02020603050405020304" pitchFamily="18" charset="0"/>
              </a:rPr>
              <a:t>     - Nước tồn tại ở thể lỏng không có hình dạng nhất định.</a:t>
            </a:r>
          </a:p>
        </p:txBody>
      </p:sp>
      <p:sp>
        <p:nvSpPr>
          <p:cNvPr id="44038" name="Rectangle 6"/>
          <p:cNvSpPr>
            <a:spLocks noChangeArrowheads="1"/>
          </p:cNvSpPr>
          <p:nvPr/>
        </p:nvSpPr>
        <p:spPr bwMode="auto">
          <a:xfrm>
            <a:off x="366713" y="4457700"/>
            <a:ext cx="817245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800">
                <a:solidFill>
                  <a:srgbClr val="0033CC"/>
                </a:solidFill>
                <a:latin typeface="Times New Roman" panose="02020603050405020304" pitchFamily="18" charset="0"/>
              </a:rPr>
              <a:t>     </a:t>
            </a:r>
            <a:r>
              <a:rPr lang="en-US" sz="2800">
                <a:solidFill>
                  <a:srgbClr val="0033CC"/>
                </a:solidFill>
                <a:latin typeface="Times New Roman" panose="02020603050405020304" pitchFamily="18" charset="0"/>
              </a:rPr>
              <a:t>- Hiện tượng nước chuyển từ thể lỏng sang thể rắn gọi là sự đông đặc; Hiện tượng nước chuyển từ thể rắn sang thể lỏng gọi là sự nóng chảy.</a:t>
            </a:r>
          </a:p>
        </p:txBody>
      </p:sp>
    </p:spTree>
    <p:extLst>
      <p:ext uri="{BB962C8B-B14F-4D97-AF65-F5344CB8AC3E}">
        <p14:creationId xmlns:p14="http://schemas.microsoft.com/office/powerpoint/2010/main" val="231977618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fade">
                                      <p:cBhvr>
                                        <p:cTn id="7" dur="20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46088" name="Text Box 8"/>
          <p:cNvSpPr txBox="1">
            <a:spLocks noChangeArrowheads="1"/>
          </p:cNvSpPr>
          <p:nvPr/>
        </p:nvSpPr>
        <p:spPr bwMode="auto">
          <a:xfrm>
            <a:off x="301625" y="2636838"/>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sz="2800">
              <a:solidFill>
                <a:srgbClr val="0033CC"/>
              </a:solidFill>
              <a:latin typeface="Times New Roman" panose="02020603050405020304" pitchFamily="18" charset="0"/>
              <a:cs typeface="Arial" panose="020B0604020202020204" pitchFamily="34" charset="0"/>
            </a:endParaRPr>
          </a:p>
        </p:txBody>
      </p:sp>
      <p:sp>
        <p:nvSpPr>
          <p:cNvPr id="46089" name="Rectangle 10"/>
          <p:cNvSpPr>
            <a:spLocks noChangeArrowheads="1"/>
          </p:cNvSpPr>
          <p:nvPr/>
        </p:nvSpPr>
        <p:spPr bwMode="auto">
          <a:xfrm>
            <a:off x="290513" y="2924175"/>
            <a:ext cx="8713787"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a:solidFill>
                  <a:srgbClr val="0033CC"/>
                </a:solidFill>
                <a:latin typeface="Times New Roman" panose="02020603050405020304" pitchFamily="18" charset="0"/>
              </a:rPr>
              <a:t>2. Sự chuyển thể của nước.</a:t>
            </a:r>
          </a:p>
          <a:p>
            <a:r>
              <a:rPr lang="en-US" sz="2800" b="1">
                <a:solidFill>
                  <a:srgbClr val="0033CC"/>
                </a:solidFill>
                <a:latin typeface="Times New Roman" panose="02020603050405020304" pitchFamily="18" charset="0"/>
              </a:rPr>
              <a:t>   </a:t>
            </a:r>
            <a:r>
              <a:rPr lang="en-US" sz="2800">
                <a:solidFill>
                  <a:srgbClr val="0033CC"/>
                </a:solidFill>
                <a:latin typeface="Times New Roman" panose="02020603050405020304" pitchFamily="18" charset="0"/>
              </a:rPr>
              <a:t>- Nước chuyển từ thể lỏng sang thể khí và ngược lại.</a:t>
            </a:r>
          </a:p>
          <a:p>
            <a:r>
              <a:rPr lang="en-US" sz="2800">
                <a:solidFill>
                  <a:srgbClr val="0033CC"/>
                </a:solidFill>
                <a:latin typeface="Times New Roman" panose="02020603050405020304" pitchFamily="18" charset="0"/>
              </a:rPr>
              <a:t>  - Nước chuyển từ thể lỏng sang thể rắn và ngược lại.</a:t>
            </a:r>
          </a:p>
        </p:txBody>
      </p:sp>
      <p:sp>
        <p:nvSpPr>
          <p:cNvPr id="46090" name="Rectangle 10"/>
          <p:cNvSpPr>
            <a:spLocks noChangeArrowheads="1"/>
          </p:cNvSpPr>
          <p:nvPr/>
        </p:nvSpPr>
        <p:spPr bwMode="auto">
          <a:xfrm>
            <a:off x="341313" y="903288"/>
            <a:ext cx="871378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a:solidFill>
                  <a:srgbClr val="0033CC"/>
                </a:solidFill>
                <a:latin typeface="Times New Roman" panose="02020603050405020304" pitchFamily="18" charset="0"/>
              </a:rPr>
              <a:t>1. Các thể của nước.</a:t>
            </a:r>
          </a:p>
          <a:p>
            <a:pPr>
              <a:buFontTx/>
              <a:buChar char="-"/>
            </a:pPr>
            <a:r>
              <a:rPr lang="en-US" sz="2800">
                <a:solidFill>
                  <a:srgbClr val="0033CC"/>
                </a:solidFill>
                <a:latin typeface="Times New Roman" panose="02020603050405020304" pitchFamily="18" charset="0"/>
              </a:rPr>
              <a:t> Nước có thể tồn tại ở thể lỏng, thể khí (hơi) và thể rắn.</a:t>
            </a:r>
            <a:r>
              <a:rPr lang="en-US" sz="2800">
                <a:latin typeface="Times New Roman" panose="02020603050405020304" pitchFamily="18" charset="0"/>
              </a:rPr>
              <a:t> </a:t>
            </a:r>
            <a:br>
              <a:rPr lang="en-US" sz="2800">
                <a:latin typeface="Times New Roman" panose="02020603050405020304" pitchFamily="18" charset="0"/>
              </a:rPr>
            </a:br>
            <a:r>
              <a:rPr lang="en-US" sz="2800">
                <a:solidFill>
                  <a:srgbClr val="0033CC"/>
                </a:solidFill>
                <a:latin typeface="Times New Roman" panose="02020603050405020304" pitchFamily="18" charset="0"/>
              </a:rPr>
              <a:t>- Nước ở thể lỏng và thể khí không có hình dạng nhất định. Nước ở thể rắn có hình dạng nhất định.</a:t>
            </a:r>
          </a:p>
        </p:txBody>
      </p:sp>
    </p:spTree>
    <p:extLst>
      <p:ext uri="{BB962C8B-B14F-4D97-AF65-F5344CB8AC3E}">
        <p14:creationId xmlns:p14="http://schemas.microsoft.com/office/powerpoint/2010/main" val="94377603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90">
                                            <p:txEl>
                                              <p:pRg st="0" end="0"/>
                                            </p:txEl>
                                          </p:spTgt>
                                        </p:tgtEl>
                                        <p:attrNameLst>
                                          <p:attrName>style.visibility</p:attrName>
                                        </p:attrNameLst>
                                      </p:cBhvr>
                                      <p:to>
                                        <p:strVal val="visible"/>
                                      </p:to>
                                    </p:set>
                                    <p:animEffect transition="in" filter="fade">
                                      <p:cBhvr>
                                        <p:cTn id="7" dur="2000"/>
                                        <p:tgtEl>
                                          <p:spTgt spid="460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6090">
                                            <p:txEl>
                                              <p:pRg st="1" end="1"/>
                                            </p:txEl>
                                          </p:spTgt>
                                        </p:tgtEl>
                                        <p:attrNameLst>
                                          <p:attrName>style.visibility</p:attrName>
                                        </p:attrNameLst>
                                      </p:cBhvr>
                                      <p:to>
                                        <p:strVal val="visible"/>
                                      </p:to>
                                    </p:set>
                                    <p:anim calcmode="lin" valueType="num">
                                      <p:cBhvr>
                                        <p:cTn id="12" dur="1000" fill="hold"/>
                                        <p:tgtEl>
                                          <p:spTgt spid="46090">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6090">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46090">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46090">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6089">
                                            <p:txEl>
                                              <p:pRg st="0" end="0"/>
                                            </p:txEl>
                                          </p:spTgt>
                                        </p:tgtEl>
                                        <p:attrNameLst>
                                          <p:attrName>style.visibility</p:attrName>
                                        </p:attrNameLst>
                                      </p:cBhvr>
                                      <p:to>
                                        <p:strVal val="visible"/>
                                      </p:to>
                                    </p:set>
                                    <p:animEffect transition="in" filter="fade">
                                      <p:cBhvr>
                                        <p:cTn id="20" dur="2000"/>
                                        <p:tgtEl>
                                          <p:spTgt spid="46089">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iterate type="lt">
                                    <p:tmPct val="5000"/>
                                  </p:iterate>
                                  <p:childTnLst>
                                    <p:set>
                                      <p:cBhvr>
                                        <p:cTn id="24" dur="1" fill="hold">
                                          <p:stCondLst>
                                            <p:cond delay="0"/>
                                          </p:stCondLst>
                                        </p:cTn>
                                        <p:tgtEl>
                                          <p:spTgt spid="46089">
                                            <p:txEl>
                                              <p:pRg st="1" end="1"/>
                                            </p:txEl>
                                          </p:spTgt>
                                        </p:tgtEl>
                                        <p:attrNameLst>
                                          <p:attrName>style.visibility</p:attrName>
                                        </p:attrNameLst>
                                      </p:cBhvr>
                                      <p:to>
                                        <p:strVal val="visible"/>
                                      </p:to>
                                    </p:set>
                                    <p:anim calcmode="lin" valueType="num">
                                      <p:cBhvr>
                                        <p:cTn id="25" dur="1000" fill="hold"/>
                                        <p:tgtEl>
                                          <p:spTgt spid="46089">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46089">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46089">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46089">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0" presetClass="entr" presetSubtype="0" fill="hold" nodeType="clickEffect">
                                  <p:stCondLst>
                                    <p:cond delay="0"/>
                                  </p:stCondLst>
                                  <p:iterate type="lt">
                                    <p:tmPct val="10000"/>
                                  </p:iterate>
                                  <p:childTnLst>
                                    <p:set>
                                      <p:cBhvr>
                                        <p:cTn id="32" dur="1" fill="hold">
                                          <p:stCondLst>
                                            <p:cond delay="0"/>
                                          </p:stCondLst>
                                        </p:cTn>
                                        <p:tgtEl>
                                          <p:spTgt spid="46089">
                                            <p:txEl>
                                              <p:pRg st="2" end="2"/>
                                            </p:txEl>
                                          </p:spTgt>
                                        </p:tgtEl>
                                        <p:attrNameLst>
                                          <p:attrName>style.visibility</p:attrName>
                                        </p:attrNameLst>
                                      </p:cBhvr>
                                      <p:to>
                                        <p:strVal val="visible"/>
                                      </p:to>
                                    </p:set>
                                    <p:animEffect transition="in" filter="fade">
                                      <p:cBhvr>
                                        <p:cTn id="33" dur="1000"/>
                                        <p:tgtEl>
                                          <p:spTgt spid="46089">
                                            <p:txEl>
                                              <p:pRg st="2" end="2"/>
                                            </p:txEl>
                                          </p:spTgt>
                                        </p:tgtEl>
                                      </p:cBhvr>
                                    </p:animEffect>
                                    <p:anim calcmode="lin" valueType="num">
                                      <p:cBhvr>
                                        <p:cTn id="34" dur="1000" fill="hold"/>
                                        <p:tgtEl>
                                          <p:spTgt spid="46089">
                                            <p:txEl>
                                              <p:pRg st="2" end="2"/>
                                            </p:txEl>
                                          </p:spTgt>
                                        </p:tgtEl>
                                        <p:attrNameLst>
                                          <p:attrName>ppt_x</p:attrName>
                                        </p:attrNameLst>
                                      </p:cBhvr>
                                      <p:tavLst>
                                        <p:tav tm="0">
                                          <p:val>
                                            <p:strVal val="#ppt_x-.1"/>
                                          </p:val>
                                        </p:tav>
                                        <p:tav tm="100000">
                                          <p:val>
                                            <p:strVal val="#ppt_x"/>
                                          </p:val>
                                        </p:tav>
                                      </p:tavLst>
                                    </p:anim>
                                    <p:anim calcmode="lin" valueType="num">
                                      <p:cBhvr>
                                        <p:cTn id="35" dur="1000" fill="hold"/>
                                        <p:tgtEl>
                                          <p:spTgt spid="4608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0" y="44624"/>
            <a:ext cx="9144001" cy="954107"/>
          </a:xfrm>
          <a:prstGeom prst="rect">
            <a:avLst/>
          </a:prstGeom>
          <a:noFill/>
          <a:ln w="57150">
            <a:noFill/>
            <a:miter lim="800000"/>
            <a:headEnd/>
            <a:tailEnd/>
          </a:ln>
          <a:effectLst>
            <a:prstShdw prst="shdw17" dist="17961" dir="2700000">
              <a:schemeClr val="accent2">
                <a:gamma/>
                <a:shade val="60000"/>
                <a:invGamma/>
              </a:schemeClr>
            </a:prstShdw>
          </a:effectLst>
        </p:spPr>
        <p:txBody>
          <a:bodyPr wrap="square">
            <a:spAutoFit/>
          </a:bodyPr>
          <a:lstStyle/>
          <a:p>
            <a:pPr algn="ctr" eaLnBrk="1" hangingPunct="1">
              <a:defRPr/>
            </a:pPr>
            <a:r>
              <a:rPr lang="en-US" sz="2800" b="1" dirty="0" err="1">
                <a:latin typeface="Times New Roman" pitchFamily="18" charset="0"/>
              </a:rPr>
              <a:t>Thứ</a:t>
            </a:r>
            <a:r>
              <a:rPr lang="en-US" sz="2800" b="1" dirty="0">
                <a:latin typeface="Times New Roman" pitchFamily="18" charset="0"/>
              </a:rPr>
              <a:t> </a:t>
            </a:r>
            <a:r>
              <a:rPr lang="en-US" sz="2800" b="1" dirty="0" err="1">
                <a:latin typeface="Times New Roman" pitchFamily="18" charset="0"/>
              </a:rPr>
              <a:t>ba</a:t>
            </a:r>
            <a:r>
              <a:rPr lang="en-US" sz="2800" b="1" dirty="0">
                <a:latin typeface="Times New Roman" pitchFamily="18" charset="0"/>
              </a:rPr>
              <a:t> </a:t>
            </a:r>
            <a:r>
              <a:rPr lang="en-US" sz="2800" b="1" dirty="0" err="1">
                <a:latin typeface="Times New Roman" pitchFamily="18" charset="0"/>
              </a:rPr>
              <a:t>ngày</a:t>
            </a:r>
            <a:r>
              <a:rPr lang="en-US" sz="2800" b="1" dirty="0">
                <a:latin typeface="Times New Roman" pitchFamily="18" charset="0"/>
              </a:rPr>
              <a:t> 8 </a:t>
            </a:r>
            <a:r>
              <a:rPr lang="en-US" sz="2800" b="1" dirty="0" err="1">
                <a:latin typeface="Times New Roman" pitchFamily="18" charset="0"/>
              </a:rPr>
              <a:t>tháng</a:t>
            </a:r>
            <a:r>
              <a:rPr lang="en-US" sz="2800" b="1" dirty="0">
                <a:latin typeface="Times New Roman" pitchFamily="18" charset="0"/>
              </a:rPr>
              <a:t> 11 </a:t>
            </a:r>
            <a:r>
              <a:rPr lang="en-US" sz="2800" b="1" dirty="0" err="1">
                <a:latin typeface="Times New Roman" pitchFamily="18" charset="0"/>
              </a:rPr>
              <a:t>năm</a:t>
            </a:r>
            <a:r>
              <a:rPr lang="en-US" sz="2800" b="1" dirty="0">
                <a:latin typeface="Times New Roman" pitchFamily="18" charset="0"/>
              </a:rPr>
              <a:t> 2021</a:t>
            </a:r>
          </a:p>
          <a:p>
            <a:pPr algn="ctr" eaLnBrk="1" hangingPunct="1">
              <a:defRPr/>
            </a:pPr>
            <a:r>
              <a:rPr lang="en-US" sz="2800" b="1" dirty="0" err="1">
                <a:latin typeface="Times New Roman" pitchFamily="18" charset="0"/>
              </a:rPr>
              <a:t>Khoa</a:t>
            </a:r>
            <a:r>
              <a:rPr lang="en-US" sz="2800" b="1" dirty="0">
                <a:latin typeface="Times New Roman" pitchFamily="18" charset="0"/>
              </a:rPr>
              <a:t> </a:t>
            </a:r>
            <a:r>
              <a:rPr lang="en-US" sz="2800" b="1" dirty="0" err="1">
                <a:latin typeface="Times New Roman" pitchFamily="18" charset="0"/>
              </a:rPr>
              <a:t>học</a:t>
            </a:r>
            <a:endParaRPr lang="en-US" sz="2800" b="1" dirty="0">
              <a:latin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9857"/>
            <a:ext cx="9144000" cy="5023519"/>
          </a:xfrm>
          <a:prstGeom prst="rect">
            <a:avLst/>
          </a:prstGeom>
        </p:spPr>
      </p:pic>
      <p:sp>
        <p:nvSpPr>
          <p:cNvPr id="4" name="TextBox 3"/>
          <p:cNvSpPr txBox="1"/>
          <p:nvPr/>
        </p:nvSpPr>
        <p:spPr>
          <a:xfrm>
            <a:off x="1043609" y="988062"/>
            <a:ext cx="8100392"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Nước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chất</a:t>
            </a:r>
            <a:r>
              <a:rPr lang="en-US" sz="2800" b="1">
                <a:solidFill>
                  <a:srgbClr val="FF0000"/>
                </a:solidFill>
                <a:latin typeface="Times New Roman" panose="02020603050405020304" pitchFamily="18" charset="0"/>
                <a:cs typeface="Times New Roman" panose="02020603050405020304" pitchFamily="18" charset="0"/>
              </a:rPr>
              <a:t> gì?Ba </a:t>
            </a:r>
            <a:r>
              <a:rPr lang="en-US" sz="2800" b="1" dirty="0" err="1">
                <a:solidFill>
                  <a:srgbClr val="FF0000"/>
                </a:solidFill>
                <a:latin typeface="Times New Roman" panose="02020603050405020304" pitchFamily="18" charset="0"/>
                <a:cs typeface="Times New Roman" panose="02020603050405020304" pitchFamily="18" charset="0"/>
              </a:rPr>
              <a:t>thể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err="1">
                <a:solidFill>
                  <a:srgbClr val="FF0000"/>
                </a:solidFill>
                <a:latin typeface="Times New Roman" panose="02020603050405020304" pitchFamily="18" charset="0"/>
                <a:cs typeface="Times New Roman" panose="02020603050405020304" pitchFamily="18" charset="0"/>
              </a:rPr>
              <a:t>của</a:t>
            </a:r>
            <a:r>
              <a:rPr lang="en-US" sz="2800" b="1">
                <a:solidFill>
                  <a:srgbClr val="FF0000"/>
                </a:solidFill>
                <a:latin typeface="Times New Roman" panose="02020603050405020304" pitchFamily="18" charset="0"/>
                <a:cs typeface="Times New Roman" panose="02020603050405020304" pitchFamily="18" charset="0"/>
              </a:rPr>
              <a:t> nước.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19204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53253" name="Picture 5" descr="tuy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8208962" cy="6480175"/>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8" y="38100"/>
            <a:ext cx="8815387" cy="6559550"/>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 y="25400"/>
            <a:ext cx="8964613" cy="662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271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fade">
                                      <p:cBhvr>
                                        <p:cTn id="7" dur="2000"/>
                                        <p:tgtEl>
                                          <p:spTgt spid="53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258"/>
                                        </p:tgtEl>
                                        <p:attrNameLst>
                                          <p:attrName>style.visibility</p:attrName>
                                        </p:attrNameLst>
                                      </p:cBhvr>
                                      <p:to>
                                        <p:strVal val="visible"/>
                                      </p:to>
                                    </p:set>
                                    <p:animEffect transition="in" filter="fade">
                                      <p:cBhvr>
                                        <p:cTn id="12" dur="2000"/>
                                        <p:tgtEl>
                                          <p:spTgt spid="532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3259"/>
                                        </p:tgtEl>
                                        <p:attrNameLst>
                                          <p:attrName>style.visibility</p:attrName>
                                        </p:attrNameLst>
                                      </p:cBhvr>
                                      <p:to>
                                        <p:strVal val="visible"/>
                                      </p:to>
                                    </p:set>
                                    <p:animEffect transition="in" filter="fade">
                                      <p:cBhvr>
                                        <p:cTn id="17" dur="2000"/>
                                        <p:tgtEl>
                                          <p:spTgt spid="5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7346" name="Rectangle 10"/>
          <p:cNvSpPr>
            <a:spLocks noChangeArrowheads="1"/>
          </p:cNvSpPr>
          <p:nvPr/>
        </p:nvSpPr>
        <p:spPr bwMode="auto">
          <a:xfrm>
            <a:off x="179388" y="1844675"/>
            <a:ext cx="871378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u="sng">
                <a:solidFill>
                  <a:srgbClr val="0033CC"/>
                </a:solidFill>
                <a:latin typeface="Times New Roman" panose="02020603050405020304" pitchFamily="18" charset="0"/>
              </a:rPr>
              <a:t>Bài học:</a:t>
            </a:r>
            <a:endParaRPr lang="en-US" sz="2800">
              <a:solidFill>
                <a:srgbClr val="0033CC"/>
              </a:solidFill>
              <a:latin typeface="Times New Roman" panose="02020603050405020304" pitchFamily="18" charset="0"/>
            </a:endParaRPr>
          </a:p>
          <a:p>
            <a:r>
              <a:rPr lang="en-US" sz="2800">
                <a:solidFill>
                  <a:srgbClr val="0033CC"/>
                </a:solidFill>
                <a:latin typeface="Times New Roman" panose="02020603050405020304" pitchFamily="18" charset="0"/>
              </a:rPr>
              <a:t>      Nước có thể tồn tại ở thể lỏng, thể khí (hơi) và thể rắn. </a:t>
            </a:r>
          </a:p>
          <a:p>
            <a:r>
              <a:rPr lang="en-US" sz="2800">
                <a:solidFill>
                  <a:srgbClr val="0033CC"/>
                </a:solidFill>
                <a:latin typeface="Times New Roman" panose="02020603050405020304" pitchFamily="18" charset="0"/>
              </a:rPr>
              <a:t>Nước ở thể lỏng và thể khí không có hình dạng nhất định.</a:t>
            </a:r>
          </a:p>
          <a:p>
            <a:r>
              <a:rPr lang="en-US" sz="2800">
                <a:solidFill>
                  <a:srgbClr val="0033CC"/>
                </a:solidFill>
                <a:latin typeface="Times New Roman" panose="02020603050405020304" pitchFamily="18" charset="0"/>
              </a:rPr>
              <a:t>Nước ở thể rắn (nước đá) có hình dạng nhất định.</a:t>
            </a:r>
          </a:p>
        </p:txBody>
      </p:sp>
    </p:spTree>
    <p:extLst>
      <p:ext uri="{BB962C8B-B14F-4D97-AF65-F5344CB8AC3E}">
        <p14:creationId xmlns:p14="http://schemas.microsoft.com/office/powerpoint/2010/main" val="724987453"/>
      </p:ext>
    </p:extLst>
  </p:cSld>
  <p:clrMapOvr>
    <a:masterClrMapping/>
  </p:clrMapOvr>
  <p:transition>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295400" y="22098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sz="2400" b="1">
              <a:latin typeface="Times New Roman" panose="02020603050405020304" pitchFamily="18" charset="0"/>
              <a:cs typeface="Arial" panose="020B0604020202020204" pitchFamily="34" charset="0"/>
            </a:endParaRPr>
          </a:p>
        </p:txBody>
      </p:sp>
      <p:pic>
        <p:nvPicPr>
          <p:cNvPr id="61443" name="Picture 3" descr="2009-10-14_1233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6250"/>
            <a:ext cx="8713788" cy="5708650"/>
          </a:xfrm>
          <a:prstGeom prst="rect">
            <a:avLst/>
          </a:prstGeom>
          <a:solidFill>
            <a:srgbClr val="CC3300"/>
          </a:solidFill>
          <a:ln w="76200" cmpd="tri">
            <a:solidFill>
              <a:srgbClr val="FFFF00"/>
            </a:solidFill>
            <a:miter lim="800000"/>
            <a:headEnd/>
            <a:tailEnd/>
          </a:ln>
        </p:spPr>
      </p:pic>
      <p:sp>
        <p:nvSpPr>
          <p:cNvPr id="61444" name="Rectangle 4"/>
          <p:cNvSpPr>
            <a:spLocks noChangeArrowheads="1"/>
          </p:cNvSpPr>
          <p:nvPr/>
        </p:nvSpPr>
        <p:spPr bwMode="auto">
          <a:xfrm>
            <a:off x="684213" y="4797425"/>
            <a:ext cx="1512887" cy="431800"/>
          </a:xfrm>
          <a:prstGeom prst="rect">
            <a:avLst/>
          </a:prstGeom>
          <a:solidFill>
            <a:schemeClr val="accent3">
              <a:lumMod val="85000"/>
            </a:schemeClr>
          </a:solidFill>
          <a:ln w="9525">
            <a:noFill/>
            <a:miter lim="800000"/>
            <a:headEnd/>
            <a:tailEnd/>
          </a:ln>
          <a:effectLst/>
        </p:spPr>
        <p:txBody>
          <a:bodyPr wrap="none" anchor="ctr"/>
          <a:lstStyle/>
          <a:p>
            <a:endParaRPr lang="en-US"/>
          </a:p>
        </p:txBody>
      </p:sp>
      <p:sp>
        <p:nvSpPr>
          <p:cNvPr id="61445" name="Rectangle 5"/>
          <p:cNvSpPr>
            <a:spLocks noChangeArrowheads="1"/>
          </p:cNvSpPr>
          <p:nvPr/>
        </p:nvSpPr>
        <p:spPr bwMode="auto">
          <a:xfrm>
            <a:off x="611188" y="1412875"/>
            <a:ext cx="1512887" cy="431800"/>
          </a:xfrm>
          <a:prstGeom prst="rect">
            <a:avLst/>
          </a:prstGeom>
          <a:solidFill>
            <a:schemeClr val="accent3">
              <a:lumMod val="85000"/>
            </a:schemeClr>
          </a:solidFill>
          <a:ln w="9525">
            <a:noFill/>
            <a:miter lim="800000"/>
            <a:headEnd/>
            <a:tailEnd/>
          </a:ln>
          <a:effectLst/>
        </p:spPr>
        <p:txBody>
          <a:bodyPr wrap="none" anchor="ctr"/>
          <a:lstStyle/>
          <a:p>
            <a:endParaRPr lang="en-US"/>
          </a:p>
        </p:txBody>
      </p:sp>
      <p:sp>
        <p:nvSpPr>
          <p:cNvPr id="61446" name="Rectangle 6"/>
          <p:cNvSpPr>
            <a:spLocks noChangeArrowheads="1"/>
          </p:cNvSpPr>
          <p:nvPr/>
        </p:nvSpPr>
        <p:spPr bwMode="auto">
          <a:xfrm>
            <a:off x="6156325" y="4797425"/>
            <a:ext cx="1512888" cy="431800"/>
          </a:xfrm>
          <a:prstGeom prst="rect">
            <a:avLst/>
          </a:prstGeom>
          <a:solidFill>
            <a:schemeClr val="accent3">
              <a:lumMod val="85000"/>
            </a:schemeClr>
          </a:solidFill>
          <a:ln w="9525">
            <a:noFill/>
            <a:miter lim="800000"/>
            <a:headEnd/>
            <a:tailEnd/>
          </a:ln>
          <a:effectLst/>
        </p:spPr>
        <p:txBody>
          <a:bodyPr wrap="none" anchor="ctr"/>
          <a:lstStyle/>
          <a:p>
            <a:endParaRPr lang="en-US"/>
          </a:p>
        </p:txBody>
      </p:sp>
      <p:sp>
        <p:nvSpPr>
          <p:cNvPr id="61447" name="Rectangle 7"/>
          <p:cNvSpPr>
            <a:spLocks noChangeArrowheads="1"/>
          </p:cNvSpPr>
          <p:nvPr/>
        </p:nvSpPr>
        <p:spPr bwMode="auto">
          <a:xfrm>
            <a:off x="5940152" y="1285875"/>
            <a:ext cx="1512888" cy="431800"/>
          </a:xfrm>
          <a:prstGeom prst="rect">
            <a:avLst/>
          </a:prstGeom>
          <a:solidFill>
            <a:schemeClr val="accent3">
              <a:lumMod val="85000"/>
            </a:schemeClr>
          </a:solidFill>
          <a:ln w="9525">
            <a:noFill/>
            <a:miter lim="800000"/>
            <a:headEnd/>
            <a:tailEnd/>
          </a:ln>
          <a:effectLst/>
        </p:spPr>
        <p:txBody>
          <a:bodyPr wrap="none" anchor="ctr"/>
          <a:lstStyle/>
          <a:p>
            <a:pPr algn="ctr"/>
            <a:endParaRPr lang="en-US"/>
          </a:p>
        </p:txBody>
      </p:sp>
    </p:spTree>
    <p:extLst>
      <p:ext uri="{BB962C8B-B14F-4D97-AF65-F5344CB8AC3E}">
        <p14:creationId xmlns:p14="http://schemas.microsoft.com/office/powerpoint/2010/main" val="28328368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61444"/>
                                        </p:tgtEl>
                                      </p:cBhvr>
                                    </p:animEffect>
                                    <p:anim calcmode="lin" valueType="num">
                                      <p:cBhvr>
                                        <p:cTn id="7" dur="1822" tmFilter="0,0; 0.14,0.31; 0.43,0.73; 0.71,0.91; 1.0,1.0">
                                          <p:stCondLst>
                                            <p:cond delay="0"/>
                                          </p:stCondLst>
                                        </p:cTn>
                                        <p:tgtEl>
                                          <p:spTgt spid="6144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6144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6144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6144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6144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6144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61444"/>
                                        </p:tgtEl>
                                        <p:attrNameLst>
                                          <p:attrName>ppt_y</p:attrName>
                                        </p:attrNameLst>
                                      </p:cBhvr>
                                      <p:tavLst>
                                        <p:tav tm="0">
                                          <p:val>
                                            <p:strVal val="ppt_y"/>
                                          </p:val>
                                        </p:tav>
                                        <p:tav tm="100000">
                                          <p:val>
                                            <p:strVal val="ppt_y+ppt_h"/>
                                          </p:val>
                                        </p:tav>
                                      </p:tavLst>
                                    </p:anim>
                                    <p:animScale>
                                      <p:cBhvr>
                                        <p:cTn id="14" dur="26">
                                          <p:stCondLst>
                                            <p:cond delay="620"/>
                                          </p:stCondLst>
                                        </p:cTn>
                                        <p:tgtEl>
                                          <p:spTgt spid="61444"/>
                                        </p:tgtEl>
                                      </p:cBhvr>
                                      <p:to x="100000" y="60000"/>
                                    </p:animScale>
                                    <p:animScale>
                                      <p:cBhvr>
                                        <p:cTn id="15" dur="166" decel="50000">
                                          <p:stCondLst>
                                            <p:cond delay="646"/>
                                          </p:stCondLst>
                                        </p:cTn>
                                        <p:tgtEl>
                                          <p:spTgt spid="61444"/>
                                        </p:tgtEl>
                                      </p:cBhvr>
                                      <p:to x="100000" y="100000"/>
                                    </p:animScale>
                                    <p:animScale>
                                      <p:cBhvr>
                                        <p:cTn id="16" dur="26">
                                          <p:stCondLst>
                                            <p:cond delay="1312"/>
                                          </p:stCondLst>
                                        </p:cTn>
                                        <p:tgtEl>
                                          <p:spTgt spid="61444"/>
                                        </p:tgtEl>
                                      </p:cBhvr>
                                      <p:to x="100000" y="80000"/>
                                    </p:animScale>
                                    <p:animScale>
                                      <p:cBhvr>
                                        <p:cTn id="17" dur="166" decel="50000">
                                          <p:stCondLst>
                                            <p:cond delay="1338"/>
                                          </p:stCondLst>
                                        </p:cTn>
                                        <p:tgtEl>
                                          <p:spTgt spid="61444"/>
                                        </p:tgtEl>
                                      </p:cBhvr>
                                      <p:to x="100000" y="100000"/>
                                    </p:animScale>
                                    <p:animScale>
                                      <p:cBhvr>
                                        <p:cTn id="18" dur="26">
                                          <p:stCondLst>
                                            <p:cond delay="1642"/>
                                          </p:stCondLst>
                                        </p:cTn>
                                        <p:tgtEl>
                                          <p:spTgt spid="61444"/>
                                        </p:tgtEl>
                                      </p:cBhvr>
                                      <p:to x="100000" y="90000"/>
                                    </p:animScale>
                                    <p:animScale>
                                      <p:cBhvr>
                                        <p:cTn id="19" dur="166" decel="50000">
                                          <p:stCondLst>
                                            <p:cond delay="1668"/>
                                          </p:stCondLst>
                                        </p:cTn>
                                        <p:tgtEl>
                                          <p:spTgt spid="61444"/>
                                        </p:tgtEl>
                                      </p:cBhvr>
                                      <p:to x="100000" y="100000"/>
                                    </p:animScale>
                                    <p:animScale>
                                      <p:cBhvr>
                                        <p:cTn id="20" dur="26">
                                          <p:stCondLst>
                                            <p:cond delay="1808"/>
                                          </p:stCondLst>
                                        </p:cTn>
                                        <p:tgtEl>
                                          <p:spTgt spid="61444"/>
                                        </p:tgtEl>
                                      </p:cBhvr>
                                      <p:to x="100000" y="95000"/>
                                    </p:animScale>
                                    <p:animScale>
                                      <p:cBhvr>
                                        <p:cTn id="21" dur="166" decel="50000">
                                          <p:stCondLst>
                                            <p:cond delay="1834"/>
                                          </p:stCondLst>
                                        </p:cTn>
                                        <p:tgtEl>
                                          <p:spTgt spid="61444"/>
                                        </p:tgtEl>
                                      </p:cBhvr>
                                      <p:to x="100000" y="100000"/>
                                    </p:animScale>
                                    <p:set>
                                      <p:cBhvr>
                                        <p:cTn id="22" dur="1" fill="hold">
                                          <p:stCondLst>
                                            <p:cond delay="1999"/>
                                          </p:stCondLst>
                                        </p:cTn>
                                        <p:tgtEl>
                                          <p:spTgt spid="6144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xit" presetSubtype="16" fill="hold" grpId="0" nodeType="clickEffect">
                                  <p:stCondLst>
                                    <p:cond delay="0"/>
                                  </p:stCondLst>
                                  <p:childTnLst>
                                    <p:animEffect transition="out" filter="diamond(in)">
                                      <p:cBhvr>
                                        <p:cTn id="26" dur="1000"/>
                                        <p:tgtEl>
                                          <p:spTgt spid="61445"/>
                                        </p:tgtEl>
                                      </p:cBhvr>
                                    </p:animEffect>
                                    <p:set>
                                      <p:cBhvr>
                                        <p:cTn id="27" dur="1" fill="hold">
                                          <p:stCondLst>
                                            <p:cond delay="999"/>
                                          </p:stCondLst>
                                        </p:cTn>
                                        <p:tgtEl>
                                          <p:spTgt spid="6144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0" nodeType="clickEffect">
                                  <p:stCondLst>
                                    <p:cond delay="0"/>
                                  </p:stCondLst>
                                  <p:childTnLst>
                                    <p:animEffect transition="out" filter="box(in)">
                                      <p:cBhvr>
                                        <p:cTn id="31" dur="500"/>
                                        <p:tgtEl>
                                          <p:spTgt spid="61447"/>
                                        </p:tgtEl>
                                      </p:cBhvr>
                                    </p:animEffect>
                                    <p:set>
                                      <p:cBhvr>
                                        <p:cTn id="32" dur="1" fill="hold">
                                          <p:stCondLst>
                                            <p:cond delay="499"/>
                                          </p:stCondLst>
                                        </p:cTn>
                                        <p:tgtEl>
                                          <p:spTgt spid="61447"/>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0" nodeType="clickEffect">
                                  <p:stCondLst>
                                    <p:cond delay="0"/>
                                  </p:stCondLst>
                                  <p:childTnLst>
                                    <p:anim calcmode="lin" valueType="num">
                                      <p:cBhvr additive="base">
                                        <p:cTn id="36" dur="500"/>
                                        <p:tgtEl>
                                          <p:spTgt spid="61446"/>
                                        </p:tgtEl>
                                        <p:attrNameLst>
                                          <p:attrName>ppt_x</p:attrName>
                                        </p:attrNameLst>
                                      </p:cBhvr>
                                      <p:tavLst>
                                        <p:tav tm="0">
                                          <p:val>
                                            <p:strVal val="ppt_x"/>
                                          </p:val>
                                        </p:tav>
                                        <p:tav tm="100000">
                                          <p:val>
                                            <p:strVal val="ppt_x"/>
                                          </p:val>
                                        </p:tav>
                                      </p:tavLst>
                                    </p:anim>
                                    <p:anim calcmode="lin" valueType="num">
                                      <p:cBhvr additive="base">
                                        <p:cTn id="37" dur="500"/>
                                        <p:tgtEl>
                                          <p:spTgt spid="61446"/>
                                        </p:tgtEl>
                                        <p:attrNameLst>
                                          <p:attrName>ppt_y</p:attrName>
                                        </p:attrNameLst>
                                      </p:cBhvr>
                                      <p:tavLst>
                                        <p:tav tm="0">
                                          <p:val>
                                            <p:strVal val="ppt_y"/>
                                          </p:val>
                                        </p:tav>
                                        <p:tav tm="100000">
                                          <p:val>
                                            <p:strVal val="1+ppt_h/2"/>
                                          </p:val>
                                        </p:tav>
                                      </p:tavLst>
                                    </p:anim>
                                    <p:set>
                                      <p:cBhvr>
                                        <p:cTn id="38" dur="1" fill="hold">
                                          <p:stCondLst>
                                            <p:cond delay="499"/>
                                          </p:stCondLst>
                                        </p:cTn>
                                        <p:tgtEl>
                                          <p:spTgt spid="614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61445" grpId="0" animBg="1"/>
      <p:bldP spid="61446" grpId="0" animBg="1"/>
      <p:bldP spid="614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97328" y="1952054"/>
            <a:ext cx="1057251" cy="1815882"/>
          </a:xfrm>
          <a:prstGeom prst="rect">
            <a:avLst/>
          </a:prstGeom>
          <a:solidFill>
            <a:srgbClr val="CCCCFF"/>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spcBef>
                <a:spcPct val="50000"/>
              </a:spcBef>
              <a:defRPr/>
            </a:pPr>
            <a:r>
              <a:rPr lang="en-US" sz="2800" b="1">
                <a:solidFill>
                  <a:srgbClr val="FF0000"/>
                </a:solidFill>
                <a:latin typeface="Times New Roman" pitchFamily="18" charset="0"/>
                <a:cs typeface="Times New Roman" pitchFamily="18" charset="0"/>
              </a:rPr>
              <a:t>Tính </a:t>
            </a:r>
            <a:r>
              <a:rPr lang="en-US" sz="2800" b="1" dirty="0" err="1">
                <a:solidFill>
                  <a:srgbClr val="FF0000"/>
                </a:solidFill>
                <a:latin typeface="Times New Roman" pitchFamily="18" charset="0"/>
                <a:cs typeface="Times New Roman" pitchFamily="18" charset="0"/>
              </a:rPr>
              <a:t>chất</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của</a:t>
            </a:r>
            <a:r>
              <a:rPr lang="en-US" sz="2800" b="1">
                <a:solidFill>
                  <a:srgbClr val="FF0000"/>
                </a:solidFill>
                <a:latin typeface="Times New Roman" pitchFamily="18" charset="0"/>
                <a:cs typeface="Times New Roman" pitchFamily="18" charset="0"/>
              </a:rPr>
              <a:t> nước</a:t>
            </a:r>
            <a:endParaRPr lang="en-US" sz="2800" b="1" dirty="0">
              <a:solidFill>
                <a:srgbClr val="006600"/>
              </a:solidFill>
              <a:latin typeface="Times New Roman" pitchFamily="18" charset="0"/>
              <a:cs typeface="Times New Roman" pitchFamily="18" charset="0"/>
            </a:endParaRPr>
          </a:p>
        </p:txBody>
      </p:sp>
      <p:sp>
        <p:nvSpPr>
          <p:cNvPr id="3" name="Rectangle 4"/>
          <p:cNvSpPr>
            <a:spLocks noChangeArrowheads="1"/>
          </p:cNvSpPr>
          <p:nvPr/>
        </p:nvSpPr>
        <p:spPr bwMode="auto">
          <a:xfrm>
            <a:off x="2500313" y="188640"/>
            <a:ext cx="6248400" cy="954088"/>
          </a:xfrm>
          <a:prstGeom prst="rect">
            <a:avLst/>
          </a:prstGeom>
          <a:noFill/>
          <a:ln>
            <a:headEnd/>
            <a:tailEnd/>
          </a:ln>
        </p:spPr>
        <p:style>
          <a:lnRef idx="1">
            <a:schemeClr val="dk1"/>
          </a:lnRef>
          <a:fillRef idx="2">
            <a:schemeClr val="dk1"/>
          </a:fillRef>
          <a:effectRef idx="1">
            <a:schemeClr val="dk1"/>
          </a:effectRef>
          <a:fontRef idx="minor">
            <a:schemeClr val="dk1"/>
          </a:fontRef>
        </p:style>
        <p:txBody>
          <a:bodyPr>
            <a:spAutoFit/>
          </a:bodyPr>
          <a:lstStyle/>
          <a:p>
            <a:pPr>
              <a:defRP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lỏng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suốt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màu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mùi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vị</a:t>
            </a:r>
            <a:r>
              <a:rPr lang="en-US" sz="2800" b="1" dirty="0">
                <a:solidFill>
                  <a:srgbClr val="0000FF"/>
                </a:solidFill>
                <a:latin typeface="Times New Roman" pitchFamily="18" charset="0"/>
                <a:cs typeface="Times New Roman" pitchFamily="18" charset="0"/>
              </a:rPr>
              <a:t>.</a:t>
            </a:r>
          </a:p>
        </p:txBody>
      </p:sp>
      <p:sp>
        <p:nvSpPr>
          <p:cNvPr id="4" name="Rectangle 5"/>
          <p:cNvSpPr>
            <a:spLocks noChangeArrowheads="1"/>
          </p:cNvSpPr>
          <p:nvPr/>
        </p:nvSpPr>
        <p:spPr bwMode="auto">
          <a:xfrm>
            <a:off x="2500313" y="1403078"/>
            <a:ext cx="6248400" cy="523875"/>
          </a:xfrm>
          <a:prstGeom prst="rect">
            <a:avLst/>
          </a:prstGeom>
          <a:noFill/>
          <a:ln>
            <a:headEnd/>
            <a:tailEnd/>
          </a:ln>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a:t>
            </a:r>
          </a:p>
        </p:txBody>
      </p:sp>
      <p:sp>
        <p:nvSpPr>
          <p:cNvPr id="5" name="Rectangle 6"/>
          <p:cNvSpPr>
            <a:spLocks noChangeArrowheads="1"/>
          </p:cNvSpPr>
          <p:nvPr/>
        </p:nvSpPr>
        <p:spPr bwMode="auto">
          <a:xfrm>
            <a:off x="2487613" y="2117453"/>
            <a:ext cx="6299200" cy="954087"/>
          </a:xfrm>
          <a:prstGeom prst="rect">
            <a:avLst/>
          </a:prstGeom>
          <a:noFill/>
          <a:ln>
            <a:headEnd/>
            <a:tailEnd/>
          </a:ln>
        </p:spPr>
        <p:style>
          <a:lnRef idx="1">
            <a:schemeClr val="dk1"/>
          </a:lnRef>
          <a:fillRef idx="2">
            <a:schemeClr val="dk1"/>
          </a:fillRef>
          <a:effectRef idx="1">
            <a:schemeClr val="dk1"/>
          </a:effectRef>
          <a:fontRef idx="minor">
            <a:schemeClr val="dk1"/>
          </a:fontRef>
        </p:style>
        <p:txBody>
          <a:bodyPr>
            <a:spAutoFit/>
          </a:bodyPr>
          <a:lstStyle/>
          <a:p>
            <a:pPr>
              <a:defRP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chảy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thấp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ra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khắp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mọi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phía</a:t>
            </a:r>
            <a:r>
              <a:rPr lang="en-US" sz="2800" b="1" dirty="0">
                <a:solidFill>
                  <a:srgbClr val="0000FF"/>
                </a:solidFill>
                <a:latin typeface="Times New Roman" pitchFamily="18" charset="0"/>
                <a:cs typeface="Times New Roman" pitchFamily="18" charset="0"/>
              </a:rPr>
              <a:t>.</a:t>
            </a:r>
          </a:p>
        </p:txBody>
      </p:sp>
      <p:sp>
        <p:nvSpPr>
          <p:cNvPr id="6" name="Rectangle 7"/>
          <p:cNvSpPr>
            <a:spLocks noChangeArrowheads="1"/>
          </p:cNvSpPr>
          <p:nvPr/>
        </p:nvSpPr>
        <p:spPr bwMode="auto">
          <a:xfrm>
            <a:off x="2489200" y="3331890"/>
            <a:ext cx="6297613" cy="523875"/>
          </a:xfrm>
          <a:prstGeom prst="rect">
            <a:avLst/>
          </a:prstGeom>
          <a:noFill/>
          <a:ln>
            <a:headEnd/>
            <a:tailEnd/>
          </a:ln>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800" b="1" dirty="0" err="1">
                <a:solidFill>
                  <a:srgbClr val="0000FF"/>
                </a:solidFill>
                <a:latin typeface="Times New Roman" pitchFamily="18" charset="0"/>
                <a:cs typeface="Times New Roman" pitchFamily="18" charset="0"/>
              </a:rPr>
              <a:t>Nước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thấm</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a:t>
            </a:r>
          </a:p>
        </p:txBody>
      </p:sp>
      <p:sp>
        <p:nvSpPr>
          <p:cNvPr id="7" name="Rectangle 8"/>
          <p:cNvSpPr>
            <a:spLocks noChangeArrowheads="1"/>
          </p:cNvSpPr>
          <p:nvPr/>
        </p:nvSpPr>
        <p:spPr bwMode="auto">
          <a:xfrm>
            <a:off x="2571750" y="4189140"/>
            <a:ext cx="6248400" cy="523875"/>
          </a:xfrm>
          <a:prstGeom prst="rect">
            <a:avLst/>
          </a:prstGeom>
          <a:noFill/>
          <a:ln>
            <a:headEnd/>
            <a:tailEnd/>
          </a:ln>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800" b="1">
                <a:solidFill>
                  <a:srgbClr val="0000FF"/>
                </a:solidFill>
                <a:latin typeface="Times New Roman" pitchFamily="18" charset="0"/>
                <a:cs typeface="Times New Roman" pitchFamily="18" charset="0"/>
              </a:rPr>
              <a:t>Nước hòa tan được một số chất.</a:t>
            </a:r>
          </a:p>
        </p:txBody>
      </p:sp>
      <p:sp>
        <p:nvSpPr>
          <p:cNvPr id="8" name="Line 9"/>
          <p:cNvSpPr>
            <a:spLocks noChangeShapeType="1"/>
          </p:cNvSpPr>
          <p:nvPr/>
        </p:nvSpPr>
        <p:spPr bwMode="auto">
          <a:xfrm flipV="1">
            <a:off x="1258977" y="759138"/>
            <a:ext cx="1214439" cy="2087274"/>
          </a:xfrm>
          <a:prstGeom prst="line">
            <a:avLst/>
          </a:prstGeom>
          <a:ln>
            <a:solidFill>
              <a:srgbClr val="FF000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9" name="Line 10"/>
          <p:cNvSpPr>
            <a:spLocks noChangeShapeType="1"/>
          </p:cNvSpPr>
          <p:nvPr/>
        </p:nvSpPr>
        <p:spPr bwMode="auto">
          <a:xfrm flipV="1">
            <a:off x="1285874" y="1628800"/>
            <a:ext cx="1187543" cy="1246315"/>
          </a:xfrm>
          <a:prstGeom prst="line">
            <a:avLst/>
          </a:prstGeom>
          <a:ln>
            <a:solidFill>
              <a:srgbClr val="FF000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10" name="Line 11"/>
          <p:cNvSpPr>
            <a:spLocks noChangeShapeType="1"/>
          </p:cNvSpPr>
          <p:nvPr/>
        </p:nvSpPr>
        <p:spPr bwMode="auto">
          <a:xfrm flipV="1">
            <a:off x="1285874" y="2723877"/>
            <a:ext cx="1214438" cy="149701"/>
          </a:xfrm>
          <a:prstGeom prst="line">
            <a:avLst/>
          </a:prstGeom>
          <a:ln>
            <a:solidFill>
              <a:srgbClr val="FF000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11" name="Line 12"/>
          <p:cNvSpPr>
            <a:spLocks noChangeShapeType="1"/>
          </p:cNvSpPr>
          <p:nvPr/>
        </p:nvSpPr>
        <p:spPr bwMode="auto">
          <a:xfrm>
            <a:off x="1285575" y="2915281"/>
            <a:ext cx="1202038" cy="564721"/>
          </a:xfrm>
          <a:prstGeom prst="line">
            <a:avLst/>
          </a:prstGeom>
          <a:ln>
            <a:solidFill>
              <a:srgbClr val="FF000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12" name="Line 13"/>
          <p:cNvSpPr>
            <a:spLocks noChangeShapeType="1"/>
          </p:cNvSpPr>
          <p:nvPr/>
        </p:nvSpPr>
        <p:spPr bwMode="auto">
          <a:xfrm>
            <a:off x="1286737" y="2930439"/>
            <a:ext cx="1186681" cy="1419225"/>
          </a:xfrm>
          <a:prstGeom prst="line">
            <a:avLst/>
          </a:prstGeom>
          <a:ln>
            <a:solidFill>
              <a:srgbClr val="FF000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
        <p:nvSpPr>
          <p:cNvPr id="14" name="Rectangle 8"/>
          <p:cNvSpPr>
            <a:spLocks noChangeArrowheads="1"/>
          </p:cNvSpPr>
          <p:nvPr/>
        </p:nvSpPr>
        <p:spPr bwMode="auto">
          <a:xfrm>
            <a:off x="2545507" y="5137373"/>
            <a:ext cx="6248400" cy="523875"/>
          </a:xfrm>
          <a:prstGeom prst="rect">
            <a:avLst/>
          </a:prstGeom>
          <a:noFill/>
          <a:ln>
            <a:headEnd/>
            <a:tailEnd/>
          </a:ln>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800" b="1">
                <a:solidFill>
                  <a:srgbClr val="0000FF"/>
                </a:solidFill>
                <a:latin typeface="Times New Roman" pitchFamily="18" charset="0"/>
                <a:cs typeface="Times New Roman" pitchFamily="18" charset="0"/>
              </a:rPr>
              <a:t>Nước tồn tại ở ba thể: Lỏng, khí, rắn</a:t>
            </a:r>
          </a:p>
        </p:txBody>
      </p:sp>
      <p:sp>
        <p:nvSpPr>
          <p:cNvPr id="15" name="Line 13"/>
          <p:cNvSpPr>
            <a:spLocks noChangeShapeType="1"/>
          </p:cNvSpPr>
          <p:nvPr/>
        </p:nvSpPr>
        <p:spPr bwMode="auto">
          <a:xfrm>
            <a:off x="1281136" y="2984227"/>
            <a:ext cx="1264371" cy="2244973"/>
          </a:xfrm>
          <a:prstGeom prst="line">
            <a:avLst/>
          </a:prstGeom>
          <a:ln>
            <a:solidFill>
              <a:srgbClr val="FF000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a:defRPr/>
            </a:pPr>
            <a:endParaRPr lang="en-US"/>
          </a:p>
        </p:txBody>
      </p:sp>
    </p:spTree>
    <p:extLst>
      <p:ext uri="{BB962C8B-B14F-4D97-AF65-F5344CB8AC3E}">
        <p14:creationId xmlns:p14="http://schemas.microsoft.com/office/powerpoint/2010/main" val="352099197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0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16" y="260648"/>
            <a:ext cx="9090377" cy="6597352"/>
          </a:xfrm>
          <a:prstGeom prst="rect">
            <a:avLst/>
          </a:prstGeom>
        </p:spPr>
      </p:pic>
      <p:sp>
        <p:nvSpPr>
          <p:cNvPr id="4" name="Rectangle 3"/>
          <p:cNvSpPr/>
          <p:nvPr/>
        </p:nvSpPr>
        <p:spPr>
          <a:xfrm>
            <a:off x="144016" y="48533"/>
            <a:ext cx="8748464" cy="6740307"/>
          </a:xfrm>
          <a:prstGeom prst="rect">
            <a:avLst/>
          </a:prstGeom>
        </p:spPr>
        <p:txBody>
          <a:bodyPr wrap="square">
            <a:spAutoFit/>
          </a:bodyPr>
          <a:lstStyle/>
          <a:p>
            <a:pPr algn="just"/>
            <a:r>
              <a:rPr lang="vi-VN" sz="2400">
                <a:solidFill>
                  <a:srgbClr val="2D2D2D"/>
                </a:solidFill>
                <a:latin typeface="Open Sans"/>
              </a:rPr>
              <a:t>Hơn 75% diện tích của Trái Đất được bao phủ bởi nước. Lượng nước ở trên Trái Đất có vào khoảng 1,38 tỉ km³. Trong đó 97,4% là nước mặn trong các đại dương trên thế giới, phần còn lại, 2,6%, là nước ngọt, tồn tại chủ yếu dưới dạng băng tuyết đóng ở hai cực và trên các ngọn núi, chỉ có 0,3% nước trên toàn thế giới là có thể sử dụng làm nước uống.</a:t>
            </a:r>
          </a:p>
          <a:p>
            <a:pPr algn="just"/>
            <a:r>
              <a:rPr lang="vi-VN" sz="2400">
                <a:solidFill>
                  <a:srgbClr val="2D2D2D"/>
                </a:solidFill>
                <a:latin typeface="Open Sans"/>
              </a:rPr>
              <a:t>Do đó, việc cung cấp nước sạch sẽ là một trong những thử thách lớn nhất của loài người trong vài thập niên tới đây. Bởi nước là một tài nguyên có thể tái tạo, nhưng không vô hạn. Cùng với tình trạng ô nhiễm ngày một nặng và dân số ngày càng tăng. Nước sạch dự báo sẽ sớm trở thành một trong những thứ tài nguyên quý giá không kém dầu mỏ trong thế kỷ trước.</a:t>
            </a:r>
          </a:p>
          <a:p>
            <a:pPr algn="just"/>
            <a:r>
              <a:rPr lang="vi-VN" sz="2400">
                <a:solidFill>
                  <a:srgbClr val="2D2D2D"/>
                </a:solidFill>
                <a:latin typeface="Open Sans"/>
              </a:rPr>
              <a:t>Thế nhưng không như dầu mỏ có thể thay thế bằng các loại nhiên liệu khác. Như điện, khí đốt, nhiên liệu sinh học,… Nước không thể thay thế. Và trên thế giới, tất cả các sinh vật đều cần đến nó để bảo đảm cuộc sống. Vậy nên vấn đề nước trở thành chủ đề quan trọng trên các hội đàm quốc tế.</a:t>
            </a:r>
          </a:p>
        </p:txBody>
      </p:sp>
    </p:spTree>
    <p:extLst>
      <p:ext uri="{BB962C8B-B14F-4D97-AF65-F5344CB8AC3E}">
        <p14:creationId xmlns:p14="http://schemas.microsoft.com/office/powerpoint/2010/main" val="2194074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16" y="260648"/>
            <a:ext cx="9090377" cy="6597352"/>
          </a:xfrm>
          <a:prstGeom prst="rect">
            <a:avLst/>
          </a:prstGeom>
        </p:spPr>
      </p:pic>
      <p:sp>
        <p:nvSpPr>
          <p:cNvPr id="4" name="Rectangle 3"/>
          <p:cNvSpPr/>
          <p:nvPr/>
        </p:nvSpPr>
        <p:spPr>
          <a:xfrm>
            <a:off x="144016" y="48533"/>
            <a:ext cx="8748464" cy="5632311"/>
          </a:xfrm>
          <a:prstGeom prst="rect">
            <a:avLst/>
          </a:prstGeom>
        </p:spPr>
        <p:txBody>
          <a:bodyPr wrap="square">
            <a:spAutoFit/>
          </a:bodyPr>
          <a:lstStyle/>
          <a:p>
            <a:pPr algn="just"/>
            <a:r>
              <a:rPr lang="vi-VN" sz="2400" b="1">
                <a:solidFill>
                  <a:srgbClr val="2D2D2D"/>
                </a:solidFill>
                <a:latin typeface="Open Sans"/>
              </a:rPr>
              <a:t>Tình trạng thiếu nước</a:t>
            </a:r>
          </a:p>
          <a:p>
            <a:pPr algn="just"/>
            <a:r>
              <a:rPr lang="vi-VN" sz="2400">
                <a:solidFill>
                  <a:srgbClr val="2D2D2D"/>
                </a:solidFill>
                <a:latin typeface="Open Sans"/>
              </a:rPr>
              <a:t>Ngoài ra, tình trạng khai thác và sử dụng nước không hợp lí cũng rất nguy hiểm. Bởi, đây chính là nguyên nhân gây ảnh hưởng đến nhiều cộng đồn, nhiều quốc gia trên thế giới. Đặc biệt là những thiệt hại về con người và kinh tế. Thiếu nước cũng đã từng là nguyên nhân dẫn đến những xung đột. Giữa các khu vực, các quốc gia,… Dẫn đến mất trật tự an ninh thế giới</a:t>
            </a:r>
          </a:p>
          <a:p>
            <a:pPr algn="just"/>
            <a:r>
              <a:rPr lang="vi-VN" sz="2400">
                <a:solidFill>
                  <a:srgbClr val="2D2D2D"/>
                </a:solidFill>
                <a:latin typeface="Open Sans"/>
              </a:rPr>
              <a:t>Tình trạng thiếu nước cũng do một phần ý thức của con người. Hầu hết chỉ 55% lượng nước được khai thác và sử dụng một cách thực sự. 45% còn lại đều bị thất thoát, rò rỉ. Ngoài ra, sử dụng quá nhiều nhiên liệu hoá thạch cũng đã làm vỡ các mạch nước ngầm. Theo đó mà gây ra rất nhiều các hệ luỵ khác. Như hiện tượng nóng lên toàn cầu, biến đổi khí hậu, hiện tượng nhà kính, th</a:t>
            </a:r>
            <a:r>
              <a:rPr lang="en-US" sz="2400">
                <a:solidFill>
                  <a:srgbClr val="2D2D2D"/>
                </a:solidFill>
                <a:latin typeface="Open Sans"/>
              </a:rPr>
              <a:t>ủ</a:t>
            </a:r>
            <a:r>
              <a:rPr lang="vi-VN" sz="2400">
                <a:solidFill>
                  <a:srgbClr val="2D2D2D"/>
                </a:solidFill>
                <a:latin typeface="Open Sans"/>
              </a:rPr>
              <a:t>ng tầng ozon,…</a:t>
            </a:r>
            <a:endParaRPr lang="vi-VN" sz="2400" b="0" i="0">
              <a:solidFill>
                <a:srgbClr val="2D2D2D"/>
              </a:solidFill>
              <a:effectLst/>
              <a:latin typeface="Open Sans"/>
            </a:endParaRPr>
          </a:p>
        </p:txBody>
      </p:sp>
    </p:spTree>
    <p:extLst>
      <p:ext uri="{BB962C8B-B14F-4D97-AF65-F5344CB8AC3E}">
        <p14:creationId xmlns:p14="http://schemas.microsoft.com/office/powerpoint/2010/main" val="188072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78"/>
            <a:ext cx="9144000" cy="6858000"/>
          </a:xfrm>
          <a:prstGeom prst="rect">
            <a:avLst/>
          </a:prstGeom>
        </p:spPr>
      </p:pic>
      <p:sp>
        <p:nvSpPr>
          <p:cNvPr id="3" name="Rectangle 2"/>
          <p:cNvSpPr/>
          <p:nvPr/>
        </p:nvSpPr>
        <p:spPr>
          <a:xfrm>
            <a:off x="1115616" y="2876329"/>
            <a:ext cx="7704856" cy="3416320"/>
          </a:xfrm>
          <a:prstGeom prst="rect">
            <a:avLst/>
          </a:prstGeom>
          <a:noFill/>
        </p:spPr>
        <p:txBody>
          <a:bodyPr wrap="square" lIns="91440" tIns="45720" rIns="91440" bIns="45720">
            <a:spAutoFit/>
          </a:bodyPr>
          <a:lstStyle/>
          <a:p>
            <a:pPr algn="ctr"/>
            <a:r>
              <a:rPr lang="en-US" sz="72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Chúng</a:t>
            </a:r>
            <a:r>
              <a:rPr lang="en-US" sz="72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ta </a:t>
            </a:r>
            <a:r>
              <a:rPr lang="en-US" sz="72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phải</a:t>
            </a:r>
            <a:r>
              <a:rPr lang="en-US" sz="72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72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dùng</a:t>
            </a:r>
            <a:r>
              <a:rPr lang="en-US" sz="72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72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nước</a:t>
            </a:r>
            <a:endParaRPr lang="en-US" sz="72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72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72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như</a:t>
            </a:r>
            <a:r>
              <a:rPr lang="en-US" sz="72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72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thế</a:t>
            </a:r>
            <a:r>
              <a:rPr lang="en-US" sz="72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7200" b="0"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nào</a:t>
            </a:r>
            <a:r>
              <a:rPr lang="en-US" sz="7200" b="0"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sp>
        <p:nvSpPr>
          <p:cNvPr id="4" name="Rectangle 3"/>
          <p:cNvSpPr/>
          <p:nvPr/>
        </p:nvSpPr>
        <p:spPr>
          <a:xfrm>
            <a:off x="738020" y="1556792"/>
            <a:ext cx="7949612" cy="1323439"/>
          </a:xfrm>
          <a:prstGeom prst="rect">
            <a:avLst/>
          </a:prstGeom>
          <a:noFill/>
        </p:spPr>
        <p:txBody>
          <a:bodyPr wrap="none" lIns="91440" tIns="45720" rIns="91440" bIns="45720">
            <a:spAutoFit/>
          </a:bodyPr>
          <a:lstStyle/>
          <a:p>
            <a:pPr algn="ctr"/>
            <a:r>
              <a:rPr lang="en-US" sz="8000" b="1" cap="none" spc="0">
                <a:ln w="22225">
                  <a:solidFill>
                    <a:schemeClr val="accent2"/>
                  </a:solidFill>
                  <a:prstDash val="solid"/>
                </a:ln>
                <a:solidFill>
                  <a:srgbClr val="FFFF00"/>
                </a:solidFill>
                <a:effectLst/>
                <a:latin typeface="Times New Roman" panose="02020603050405020304" pitchFamily="18" charset="0"/>
                <a:cs typeface="Times New Roman" panose="02020603050405020304" pitchFamily="18" charset="0"/>
              </a:rPr>
              <a:t>Nước </a:t>
            </a:r>
            <a:r>
              <a:rPr lang="en-US" sz="8000" b="1" cap="none" spc="0" dirty="0" err="1">
                <a:ln w="22225">
                  <a:solidFill>
                    <a:schemeClr val="accent2"/>
                  </a:solidFill>
                  <a:prstDash val="solid"/>
                </a:ln>
                <a:solidFill>
                  <a:srgbClr val="FFFF00"/>
                </a:solidFill>
                <a:effectLst/>
                <a:latin typeface="Times New Roman" panose="02020603050405020304" pitchFamily="18" charset="0"/>
                <a:cs typeface="Times New Roman" panose="02020603050405020304" pitchFamily="18" charset="0"/>
              </a:rPr>
              <a:t>rất</a:t>
            </a:r>
            <a:r>
              <a:rPr lang="en-US" sz="8000" b="1" cap="none" spc="0" dirty="0">
                <a:ln w="22225">
                  <a:solidFill>
                    <a:schemeClr val="accent2"/>
                  </a:solidFill>
                  <a:prstDash val="solid"/>
                </a:ln>
                <a:solidFill>
                  <a:srgbClr val="FFFF00"/>
                </a:solidFill>
                <a:effectLst/>
                <a:latin typeface="Times New Roman" panose="02020603050405020304" pitchFamily="18" charset="0"/>
                <a:cs typeface="Times New Roman" panose="02020603050405020304" pitchFamily="18" charset="0"/>
              </a:rPr>
              <a:t> </a:t>
            </a:r>
            <a:r>
              <a:rPr lang="en-US" sz="8000" b="1" cap="none" spc="0" dirty="0" err="1">
                <a:ln w="22225">
                  <a:solidFill>
                    <a:schemeClr val="accent2"/>
                  </a:solidFill>
                  <a:prstDash val="solid"/>
                </a:ln>
                <a:solidFill>
                  <a:srgbClr val="FFFF00"/>
                </a:solidFill>
                <a:effectLst/>
                <a:latin typeface="Times New Roman" panose="02020603050405020304" pitchFamily="18" charset="0"/>
                <a:cs typeface="Times New Roman" panose="02020603050405020304" pitchFamily="18" charset="0"/>
              </a:rPr>
              <a:t>quý</a:t>
            </a:r>
            <a:r>
              <a:rPr lang="en-US" sz="8000" b="1" cap="none" spc="0" dirty="0">
                <a:ln w="22225">
                  <a:solidFill>
                    <a:schemeClr val="accent2"/>
                  </a:solidFill>
                  <a:prstDash val="solid"/>
                </a:ln>
                <a:solidFill>
                  <a:srgbClr val="FFFF00"/>
                </a:solidFill>
                <a:effectLst/>
                <a:latin typeface="Times New Roman" panose="02020603050405020304" pitchFamily="18" charset="0"/>
                <a:cs typeface="Times New Roman" panose="02020603050405020304" pitchFamily="18" charset="0"/>
              </a:rPr>
              <a:t> </a:t>
            </a:r>
            <a:r>
              <a:rPr lang="en-US" sz="8000" b="1" cap="none" spc="0" dirty="0" err="1">
                <a:ln w="22225">
                  <a:solidFill>
                    <a:schemeClr val="accent2"/>
                  </a:solidFill>
                  <a:prstDash val="solid"/>
                </a:ln>
                <a:solidFill>
                  <a:srgbClr val="FFFF00"/>
                </a:solidFill>
                <a:effectLst/>
                <a:latin typeface="Times New Roman" panose="02020603050405020304" pitchFamily="18" charset="0"/>
                <a:cs typeface="Times New Roman" panose="02020603050405020304" pitchFamily="18" charset="0"/>
              </a:rPr>
              <a:t>giá</a:t>
            </a:r>
            <a:r>
              <a:rPr lang="en-US" sz="8000" b="1" cap="none" spc="0" dirty="0">
                <a:ln w="22225">
                  <a:solidFill>
                    <a:schemeClr val="accent2"/>
                  </a:solidFill>
                  <a:prstDash val="solid"/>
                </a:ln>
                <a:solidFill>
                  <a:srgbClr val="FFFF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3687095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548680"/>
            <a:ext cx="8223864" cy="5472608"/>
          </a:xfrm>
          <a:prstGeom prst="rect">
            <a:avLst/>
          </a:prstGeom>
        </p:spPr>
      </p:pic>
    </p:spTree>
    <p:extLst>
      <p:ext uri="{BB962C8B-B14F-4D97-AF65-F5344CB8AC3E}">
        <p14:creationId xmlns:p14="http://schemas.microsoft.com/office/powerpoint/2010/main" val="1337450728"/>
      </p:ext>
    </p:extLst>
  </p:cSld>
  <p:clrMapOvr>
    <a:masterClrMapping/>
  </p:clrMapOvr>
  <p:transition>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0" y="0"/>
            <a:ext cx="9330612" cy="6858000"/>
          </a:xfrm>
          <a:prstGeom prst="rect">
            <a:avLst/>
          </a:prstGeom>
          <a:noFill/>
          <a:ln w="9525">
            <a:solidFill>
              <a:schemeClr val="tx1"/>
            </a:solidFill>
            <a:miter lim="800000"/>
            <a:headEnd/>
            <a:tailEnd/>
          </a:ln>
        </p:spPr>
      </p:pic>
      <p:grpSp>
        <p:nvGrpSpPr>
          <p:cNvPr id="3" name="Group 2"/>
          <p:cNvGrpSpPr/>
          <p:nvPr/>
        </p:nvGrpSpPr>
        <p:grpSpPr>
          <a:xfrm>
            <a:off x="1295400" y="86380"/>
            <a:ext cx="8001000" cy="1132820"/>
            <a:chOff x="1295400" y="10180"/>
            <a:chExt cx="8001000" cy="1132820"/>
          </a:xfrm>
        </p:grpSpPr>
        <p:sp>
          <p:nvSpPr>
            <p:cNvPr id="4" name="Text Box 13"/>
            <p:cNvSpPr txBox="1">
              <a:spLocks noChangeArrowheads="1"/>
            </p:cNvSpPr>
            <p:nvPr/>
          </p:nvSpPr>
          <p:spPr bwMode="auto">
            <a:xfrm>
              <a:off x="2133600" y="10180"/>
              <a:ext cx="7162800" cy="400110"/>
            </a:xfrm>
            <a:prstGeom prst="rect">
              <a:avLst/>
            </a:prstGeom>
            <a:noFill/>
            <a:ln w="57150">
              <a:noFill/>
              <a:miter lim="800000"/>
              <a:headEnd/>
              <a:tailEnd/>
            </a:ln>
            <a:effectLst>
              <a:prstShdw prst="shdw17" dist="17961" dir="2700000">
                <a:schemeClr val="accent2">
                  <a:gamma/>
                  <a:shade val="60000"/>
                  <a:invGamma/>
                </a:schemeClr>
              </a:prstShdw>
            </a:effectLst>
          </p:spPr>
          <p:txBody>
            <a:bodyPr wrap="square">
              <a:spAutoFit/>
            </a:bodyPr>
            <a:lstStyle/>
            <a:p>
              <a:pPr eaLnBrk="1" hangingPunct="1">
                <a:defRPr/>
              </a:pPr>
              <a:r>
                <a:rPr lang="en-US" sz="2000" b="1" dirty="0" err="1">
                  <a:solidFill>
                    <a:srgbClr val="000099"/>
                  </a:solidFill>
                  <a:latin typeface="Times New Roman" pitchFamily="18" charset="0"/>
                </a:rPr>
                <a:t>Thứ</a:t>
              </a:r>
              <a:r>
                <a:rPr lang="en-US" sz="2000" b="1" dirty="0">
                  <a:solidFill>
                    <a:srgbClr val="000099"/>
                  </a:solidFill>
                  <a:latin typeface="Times New Roman" pitchFamily="18" charset="0"/>
                </a:rPr>
                <a:t>  </a:t>
              </a:r>
              <a:r>
                <a:rPr lang="en-US" sz="2000" b="1" dirty="0" err="1">
                  <a:solidFill>
                    <a:srgbClr val="000099"/>
                  </a:solidFill>
                  <a:latin typeface="Times New Roman" pitchFamily="18" charset="0"/>
                </a:rPr>
                <a:t>sáu</a:t>
              </a:r>
              <a:r>
                <a:rPr lang="en-US" sz="2000" b="1" dirty="0">
                  <a:solidFill>
                    <a:srgbClr val="000099"/>
                  </a:solidFill>
                  <a:latin typeface="Times New Roman" pitchFamily="18" charset="0"/>
                </a:rPr>
                <a:t> ,</a:t>
              </a:r>
              <a:r>
                <a:rPr lang="en-US" sz="2000" b="1" dirty="0" err="1">
                  <a:solidFill>
                    <a:srgbClr val="000099"/>
                  </a:solidFill>
                  <a:latin typeface="Times New Roman" pitchFamily="18" charset="0"/>
                </a:rPr>
                <a:t>ngày</a:t>
              </a:r>
              <a:r>
                <a:rPr lang="en-US" sz="2000" b="1" dirty="0">
                  <a:solidFill>
                    <a:srgbClr val="000099"/>
                  </a:solidFill>
                  <a:latin typeface="Times New Roman" pitchFamily="18" charset="0"/>
                </a:rPr>
                <a:t> 24 </a:t>
              </a:r>
              <a:r>
                <a:rPr lang="en-US" sz="2000" b="1" dirty="0" err="1">
                  <a:solidFill>
                    <a:srgbClr val="000099"/>
                  </a:solidFill>
                  <a:latin typeface="Times New Roman" pitchFamily="18" charset="0"/>
                </a:rPr>
                <a:t>tháng</a:t>
              </a:r>
              <a:r>
                <a:rPr lang="en-US" sz="2000" b="1" dirty="0">
                  <a:solidFill>
                    <a:srgbClr val="000099"/>
                  </a:solidFill>
                  <a:latin typeface="Times New Roman" pitchFamily="18" charset="0"/>
                </a:rPr>
                <a:t> 10 </a:t>
              </a:r>
              <a:r>
                <a:rPr lang="en-US" sz="2000" b="1" dirty="0" err="1">
                  <a:solidFill>
                    <a:srgbClr val="000099"/>
                  </a:solidFill>
                  <a:latin typeface="Times New Roman" pitchFamily="18" charset="0"/>
                </a:rPr>
                <a:t>năm</a:t>
              </a:r>
              <a:r>
                <a:rPr lang="en-US" sz="2000" b="1" dirty="0">
                  <a:solidFill>
                    <a:srgbClr val="000099"/>
                  </a:solidFill>
                  <a:latin typeface="Times New Roman" pitchFamily="18" charset="0"/>
                </a:rPr>
                <a:t> 2014</a:t>
              </a:r>
            </a:p>
          </p:txBody>
        </p:sp>
        <p:sp>
          <p:nvSpPr>
            <p:cNvPr id="5" name="Text Box 13"/>
            <p:cNvSpPr txBox="1">
              <a:spLocks noChangeArrowheads="1"/>
            </p:cNvSpPr>
            <p:nvPr/>
          </p:nvSpPr>
          <p:spPr bwMode="auto">
            <a:xfrm>
              <a:off x="3657600" y="316468"/>
              <a:ext cx="1752600" cy="369332"/>
            </a:xfrm>
            <a:prstGeom prst="rect">
              <a:avLst/>
            </a:prstGeom>
            <a:noFill/>
            <a:ln w="57150">
              <a:noFill/>
              <a:miter lim="800000"/>
              <a:headEnd/>
              <a:tailEnd/>
            </a:ln>
            <a:effectLst>
              <a:prstShdw prst="shdw17" dist="17961" dir="2700000">
                <a:schemeClr val="accent2">
                  <a:gamma/>
                  <a:shade val="60000"/>
                  <a:invGamma/>
                </a:schemeClr>
              </a:prstShdw>
            </a:effectLst>
          </p:spPr>
          <p:txBody>
            <a:bodyPr wrap="square">
              <a:spAutoFit/>
            </a:bodyPr>
            <a:lstStyle/>
            <a:p>
              <a:pPr eaLnBrk="1" hangingPunct="1">
                <a:defRPr/>
              </a:pPr>
              <a:r>
                <a:rPr lang="en-US" b="1" u="sng" dirty="0" err="1">
                  <a:latin typeface="Times New Roman" pitchFamily="18" charset="0"/>
                </a:rPr>
                <a:t>Khoa</a:t>
              </a:r>
              <a:r>
                <a:rPr lang="en-US" b="1" u="sng" dirty="0">
                  <a:latin typeface="Times New Roman" pitchFamily="18" charset="0"/>
                </a:rPr>
                <a:t> </a:t>
              </a:r>
              <a:r>
                <a:rPr lang="en-US" b="1" u="sng" dirty="0" err="1">
                  <a:latin typeface="Times New Roman" pitchFamily="18" charset="0"/>
                </a:rPr>
                <a:t>học</a:t>
              </a:r>
              <a:endParaRPr lang="en-US" b="1" u="sng" dirty="0">
                <a:latin typeface="Times New Roman" pitchFamily="18" charset="0"/>
              </a:endParaRPr>
            </a:p>
          </p:txBody>
        </p:sp>
        <p:sp>
          <p:nvSpPr>
            <p:cNvPr id="6" name="Rectangle 5"/>
            <p:cNvSpPr/>
            <p:nvPr/>
          </p:nvSpPr>
          <p:spPr>
            <a:xfrm>
              <a:off x="1295400" y="619780"/>
              <a:ext cx="6770321" cy="523220"/>
            </a:xfrm>
            <a:prstGeom prst="rect">
              <a:avLst/>
            </a:prstGeom>
            <a:noFill/>
            <a:ln>
              <a:noFill/>
            </a:ln>
          </p:spPr>
          <p:txBody>
            <a:bodyPr wrap="square" lIns="91440" tIns="45720" rIns="91440" bIns="45720">
              <a:spAutoFit/>
            </a:bodyPr>
            <a:lstStyle/>
            <a:p>
              <a:pPr algn="ctr"/>
              <a:r>
                <a:rPr lang="en-US" sz="2800" b="1" cap="none" spc="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Nước</a:t>
              </a:r>
              <a:r>
                <a:rPr lang="en-US"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2800" b="1" cap="none" spc="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có</a:t>
              </a:r>
              <a:r>
                <a:rPr lang="en-US"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2800" b="1" cap="none" spc="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những</a:t>
              </a:r>
              <a:r>
                <a:rPr lang="en-US"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2800" b="1" cap="none" spc="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tính</a:t>
              </a:r>
              <a:r>
                <a:rPr lang="en-US"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2800" b="1" cap="none" spc="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chất</a:t>
              </a:r>
              <a:r>
                <a:rPr lang="en-US"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en-US" sz="2800" b="1" cap="none" spc="0" dirty="0" err="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gì</a:t>
              </a:r>
              <a:r>
                <a:rPr lang="en-US" sz="2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grpSp>
      <p:sp>
        <p:nvSpPr>
          <p:cNvPr id="9" name="Right Arrow 8"/>
          <p:cNvSpPr/>
          <p:nvPr/>
        </p:nvSpPr>
        <p:spPr>
          <a:xfrm>
            <a:off x="4267200" y="36576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iet-kiem-nuoc-la-bao-ve-moi-truong.jpg"/>
          <p:cNvPicPr>
            <a:picLocks noChangeAspect="1"/>
          </p:cNvPicPr>
          <p:nvPr/>
        </p:nvPicPr>
        <p:blipFill>
          <a:blip r:embed="rId4"/>
          <a:stretch>
            <a:fillRect/>
          </a:stretch>
        </p:blipFill>
        <p:spPr>
          <a:xfrm>
            <a:off x="1066800" y="1371600"/>
            <a:ext cx="7239000" cy="5179906"/>
          </a:xfrm>
          <a:prstGeom prst="rect">
            <a:avLst/>
          </a:prstGeom>
        </p:spPr>
      </p:pic>
    </p:spTree>
    <p:extLst>
      <p:ext uri="{BB962C8B-B14F-4D97-AF65-F5344CB8AC3E}">
        <p14:creationId xmlns:p14="http://schemas.microsoft.com/office/powerpoint/2010/main" val="329156300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980728"/>
            <a:ext cx="6192688" cy="5283978"/>
          </a:xfrm>
          <a:prstGeom prst="rect">
            <a:avLst/>
          </a:prstGeom>
        </p:spPr>
      </p:pic>
    </p:spTree>
    <p:extLst>
      <p:ext uri="{BB962C8B-B14F-4D97-AF65-F5344CB8AC3E}">
        <p14:creationId xmlns:p14="http://schemas.microsoft.com/office/powerpoint/2010/main" val="1337685100"/>
      </p:ext>
    </p:extLst>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mư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36904" cy="618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968714"/>
      </p:ext>
    </p:extLst>
  </p:cSld>
  <p:clrMapOvr>
    <a:masterClrMapping/>
  </p:clrMapOvr>
  <p:transition>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967" y="0"/>
            <a:ext cx="7093273" cy="685210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88640"/>
            <a:ext cx="7345954" cy="561662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260648"/>
            <a:ext cx="6984776" cy="6188511"/>
          </a:xfrm>
          <a:prstGeom prst="rect">
            <a:avLst/>
          </a:prstGeom>
        </p:spPr>
      </p:pic>
    </p:spTree>
    <p:extLst>
      <p:ext uri="{BB962C8B-B14F-4D97-AF65-F5344CB8AC3E}">
        <p14:creationId xmlns:p14="http://schemas.microsoft.com/office/powerpoint/2010/main" val="248093820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0"/>
            <a:ext cx="9144000" cy="68580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69635" name="Rectangle 3"/>
          <p:cNvSpPr>
            <a:spLocks noGrp="1" noChangeArrowheads="1"/>
          </p:cNvSpPr>
          <p:nvPr>
            <p:ph type="body" idx="1"/>
          </p:nvPr>
        </p:nvSpPr>
        <p:spPr/>
        <p:txBody>
          <a:bodyPr/>
          <a:lstStyle/>
          <a:p>
            <a:endParaRPr lang="vi-VN"/>
          </a:p>
        </p:txBody>
      </p:sp>
      <p:pic>
        <p:nvPicPr>
          <p:cNvPr id="69636" name="Picture 8" descr="hinh"/>
          <p:cNvPicPr>
            <a:picLocks noGrp="1" noChangeAspect="1" noChangeArrowheads="1" noCrop="1"/>
          </p:cNvPicPr>
          <p:nvPr>
            <p:ph type="title"/>
          </p:nvPr>
        </p:nvPicPr>
        <p:blipFill>
          <a:blip r:embed="rId3"/>
          <a:srcRect/>
          <a:stretch>
            <a:fillRect/>
          </a:stretch>
        </p:blipFill>
        <p:spPr>
          <a:xfrm>
            <a:off x="0" y="609600"/>
            <a:ext cx="9144000" cy="5562600"/>
          </a:xfrm>
          <a:noFill/>
          <a:ln/>
        </p:spPr>
      </p:pic>
      <p:sp>
        <p:nvSpPr>
          <p:cNvPr id="69637" name="WordArt 5"/>
          <p:cNvSpPr>
            <a:spLocks noChangeArrowheads="1" noChangeShapeType="1" noTextEdit="1"/>
          </p:cNvSpPr>
          <p:nvPr/>
        </p:nvSpPr>
        <p:spPr bwMode="auto">
          <a:xfrm>
            <a:off x="3276600" y="1219200"/>
            <a:ext cx="3276600" cy="1190625"/>
          </a:xfrm>
          <a:prstGeom prst="rect">
            <a:avLst/>
          </a:prstGeom>
        </p:spPr>
        <p:txBody>
          <a:bodyPr wrap="none" fromWordArt="1">
            <a:prstTxWarp prst="textPlain">
              <a:avLst>
                <a:gd name="adj" fmla="val 48852"/>
              </a:avLst>
            </a:prstTxWarp>
          </a:bodyPr>
          <a:lstStyle/>
          <a:p>
            <a:pPr algn="ctr"/>
            <a:r>
              <a:rPr lang="en-US" sz="44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DẶN DÒ</a:t>
            </a:r>
          </a:p>
        </p:txBody>
      </p:sp>
      <p:sp>
        <p:nvSpPr>
          <p:cNvPr id="69638" name="Text Box 6"/>
          <p:cNvSpPr txBox="1">
            <a:spLocks noChangeArrowheads="1"/>
          </p:cNvSpPr>
          <p:nvPr/>
        </p:nvSpPr>
        <p:spPr bwMode="auto">
          <a:xfrm>
            <a:off x="2123728" y="2098169"/>
            <a:ext cx="6019800" cy="4339650"/>
          </a:xfrm>
          <a:prstGeom prst="rect">
            <a:avLst/>
          </a:prstGeom>
          <a:noFill/>
          <a:ln w="9525">
            <a:noFill/>
            <a:miter lim="800000"/>
            <a:headEnd/>
            <a:tailEnd/>
          </a:ln>
          <a:effectLst/>
        </p:spPr>
        <p:txBody>
          <a:bodyPr>
            <a:spAutoFit/>
          </a:bodyPr>
          <a:lstStyle/>
          <a:p>
            <a:pPr eaLnBrk="1" hangingPunct="1">
              <a:spcBef>
                <a:spcPct val="50000"/>
              </a:spcBef>
            </a:pPr>
            <a:endParaRPr lang="en-US" sz="2400" dirty="0">
              <a:latin typeface="Times New Roman" pitchFamily="18" charset="0"/>
            </a:endParaRPr>
          </a:p>
          <a:p>
            <a:r>
              <a:rPr lang="en-US" sz="2400" b="1" dirty="0">
                <a:solidFill>
                  <a:srgbClr val="006600"/>
                </a:solidFill>
              </a:rPr>
              <a:t>- </a:t>
            </a:r>
            <a:r>
              <a:rPr lang="en-US" sz="3600" b="1" dirty="0" err="1">
                <a:solidFill>
                  <a:srgbClr val="006600"/>
                </a:solidFill>
              </a:rPr>
              <a:t>Về</a:t>
            </a:r>
            <a:r>
              <a:rPr lang="en-US" sz="3600" b="1" dirty="0">
                <a:solidFill>
                  <a:srgbClr val="006600"/>
                </a:solidFill>
              </a:rPr>
              <a:t> </a:t>
            </a:r>
            <a:r>
              <a:rPr lang="en-US" sz="3600" b="1" dirty="0" err="1">
                <a:solidFill>
                  <a:srgbClr val="006600"/>
                </a:solidFill>
              </a:rPr>
              <a:t>nhà</a:t>
            </a:r>
            <a:r>
              <a:rPr lang="en-US" sz="3600" b="1" dirty="0">
                <a:solidFill>
                  <a:srgbClr val="006600"/>
                </a:solidFill>
              </a:rPr>
              <a:t> : </a:t>
            </a:r>
            <a:r>
              <a:rPr lang="en-US" sz="3600" b="1" dirty="0" err="1">
                <a:solidFill>
                  <a:srgbClr val="006600"/>
                </a:solidFill>
              </a:rPr>
              <a:t>Xem</a:t>
            </a:r>
            <a:r>
              <a:rPr lang="en-US" sz="3600" b="1" dirty="0">
                <a:solidFill>
                  <a:srgbClr val="006600"/>
                </a:solidFill>
              </a:rPr>
              <a:t> </a:t>
            </a:r>
            <a:r>
              <a:rPr lang="en-US" sz="3600" b="1" dirty="0" err="1">
                <a:solidFill>
                  <a:srgbClr val="006600"/>
                </a:solidFill>
              </a:rPr>
              <a:t>lại</a:t>
            </a:r>
            <a:r>
              <a:rPr lang="en-US" sz="3600" b="1" dirty="0">
                <a:solidFill>
                  <a:srgbClr val="006600"/>
                </a:solidFill>
              </a:rPr>
              <a:t> </a:t>
            </a:r>
            <a:r>
              <a:rPr lang="en-US" sz="3600" b="1" dirty="0" err="1">
                <a:solidFill>
                  <a:srgbClr val="006600"/>
                </a:solidFill>
              </a:rPr>
              <a:t>bài</a:t>
            </a:r>
            <a:r>
              <a:rPr lang="en-US" sz="3600" b="1" dirty="0">
                <a:solidFill>
                  <a:srgbClr val="006600"/>
                </a:solidFill>
              </a:rPr>
              <a:t>.</a:t>
            </a:r>
          </a:p>
          <a:p>
            <a:r>
              <a:rPr lang="en-US" sz="3600" b="1" dirty="0">
                <a:solidFill>
                  <a:srgbClr val="006600"/>
                </a:solidFill>
              </a:rPr>
              <a:t> - </a:t>
            </a:r>
            <a:r>
              <a:rPr lang="en-US" sz="3600" b="1" dirty="0" err="1">
                <a:solidFill>
                  <a:srgbClr val="006600"/>
                </a:solidFill>
              </a:rPr>
              <a:t>Học</a:t>
            </a:r>
            <a:r>
              <a:rPr lang="en-US" sz="3600" b="1" dirty="0">
                <a:solidFill>
                  <a:srgbClr val="006600"/>
                </a:solidFill>
              </a:rPr>
              <a:t> </a:t>
            </a:r>
            <a:r>
              <a:rPr lang="en-US" sz="3600" b="1" dirty="0" err="1">
                <a:solidFill>
                  <a:srgbClr val="006600"/>
                </a:solidFill>
              </a:rPr>
              <a:t>thuộc</a:t>
            </a:r>
            <a:r>
              <a:rPr lang="en-US" sz="3600" b="1" dirty="0">
                <a:solidFill>
                  <a:srgbClr val="006600"/>
                </a:solidFill>
              </a:rPr>
              <a:t> </a:t>
            </a:r>
            <a:r>
              <a:rPr lang="en-US" sz="3600" b="1" dirty="0" err="1">
                <a:solidFill>
                  <a:srgbClr val="006600"/>
                </a:solidFill>
              </a:rPr>
              <a:t>lòng</a:t>
            </a:r>
            <a:r>
              <a:rPr lang="en-US" sz="3600" b="1" dirty="0">
                <a:solidFill>
                  <a:srgbClr val="006600"/>
                </a:solidFill>
              </a:rPr>
              <a:t> </a:t>
            </a:r>
            <a:r>
              <a:rPr lang="en-US" sz="3600" b="1" dirty="0" err="1">
                <a:solidFill>
                  <a:srgbClr val="006600"/>
                </a:solidFill>
              </a:rPr>
              <a:t>ghi</a:t>
            </a:r>
            <a:r>
              <a:rPr lang="en-US" sz="3600" b="1" dirty="0">
                <a:solidFill>
                  <a:srgbClr val="006600"/>
                </a:solidFill>
              </a:rPr>
              <a:t> </a:t>
            </a:r>
            <a:r>
              <a:rPr lang="en-US" sz="3600" b="1" dirty="0" err="1">
                <a:solidFill>
                  <a:srgbClr val="006600"/>
                </a:solidFill>
              </a:rPr>
              <a:t>nhớ</a:t>
            </a:r>
            <a:r>
              <a:rPr lang="en-US" sz="3600" b="1" dirty="0">
                <a:solidFill>
                  <a:srgbClr val="006600"/>
                </a:solidFill>
              </a:rPr>
              <a:t> </a:t>
            </a:r>
            <a:r>
              <a:rPr lang="en-US" sz="3600" b="1" dirty="0" err="1">
                <a:solidFill>
                  <a:srgbClr val="006600"/>
                </a:solidFill>
              </a:rPr>
              <a:t>trong</a:t>
            </a:r>
            <a:r>
              <a:rPr lang="en-US" sz="3600" b="1" dirty="0">
                <a:solidFill>
                  <a:srgbClr val="006600"/>
                </a:solidFill>
              </a:rPr>
              <a:t> </a:t>
            </a:r>
            <a:r>
              <a:rPr lang="en-US" sz="3600" b="1" dirty="0" err="1">
                <a:solidFill>
                  <a:srgbClr val="006600"/>
                </a:solidFill>
              </a:rPr>
              <a:t>sách</a:t>
            </a:r>
            <a:r>
              <a:rPr lang="en-US" sz="3600" b="1" dirty="0">
                <a:solidFill>
                  <a:srgbClr val="006600"/>
                </a:solidFill>
              </a:rPr>
              <a:t> </a:t>
            </a:r>
            <a:r>
              <a:rPr lang="en-US" sz="3600" b="1" dirty="0" err="1">
                <a:solidFill>
                  <a:srgbClr val="006600"/>
                </a:solidFill>
              </a:rPr>
              <a:t>giáo</a:t>
            </a:r>
            <a:r>
              <a:rPr lang="en-US" sz="3600" b="1" dirty="0">
                <a:solidFill>
                  <a:srgbClr val="006600"/>
                </a:solidFill>
              </a:rPr>
              <a:t> </a:t>
            </a:r>
            <a:r>
              <a:rPr lang="en-US" sz="3600" b="1" dirty="0" err="1">
                <a:solidFill>
                  <a:srgbClr val="006600"/>
                </a:solidFill>
              </a:rPr>
              <a:t>khoa</a:t>
            </a:r>
            <a:r>
              <a:rPr lang="en-US" sz="3600" b="1" dirty="0">
                <a:solidFill>
                  <a:srgbClr val="006600"/>
                </a:solidFill>
              </a:rPr>
              <a:t>.</a:t>
            </a:r>
          </a:p>
          <a:p>
            <a:r>
              <a:rPr lang="en-US" sz="3600" b="1" dirty="0">
                <a:solidFill>
                  <a:srgbClr val="006600"/>
                </a:solidFill>
              </a:rPr>
              <a:t> - Chuẩn </a:t>
            </a:r>
            <a:r>
              <a:rPr lang="en-US" sz="3600" b="1" dirty="0" err="1">
                <a:solidFill>
                  <a:srgbClr val="006600"/>
                </a:solidFill>
              </a:rPr>
              <a:t>bị</a:t>
            </a:r>
            <a:r>
              <a:rPr lang="en-US" sz="3600" b="1" dirty="0">
                <a:solidFill>
                  <a:srgbClr val="006600"/>
                </a:solidFill>
              </a:rPr>
              <a:t>: </a:t>
            </a:r>
            <a:r>
              <a:rPr lang="en-US" sz="3600" b="1" dirty="0" err="1">
                <a:solidFill>
                  <a:srgbClr val="006600"/>
                </a:solidFill>
              </a:rPr>
              <a:t>Mây</a:t>
            </a:r>
            <a:r>
              <a:rPr lang="en-US" sz="3600" b="1" dirty="0">
                <a:solidFill>
                  <a:srgbClr val="006600"/>
                </a:solidFill>
              </a:rPr>
              <a:t> </a:t>
            </a:r>
            <a:r>
              <a:rPr lang="en-US" sz="3600" b="1" dirty="0" err="1">
                <a:solidFill>
                  <a:srgbClr val="006600"/>
                </a:solidFill>
              </a:rPr>
              <a:t>được</a:t>
            </a:r>
            <a:r>
              <a:rPr lang="en-US" sz="3600" b="1" dirty="0">
                <a:solidFill>
                  <a:srgbClr val="006600"/>
                </a:solidFill>
              </a:rPr>
              <a:t> </a:t>
            </a:r>
            <a:r>
              <a:rPr lang="en-US" sz="3600" b="1" dirty="0" err="1">
                <a:solidFill>
                  <a:srgbClr val="006600"/>
                </a:solidFill>
              </a:rPr>
              <a:t>hình</a:t>
            </a:r>
            <a:r>
              <a:rPr lang="en-US" sz="3600" b="1" dirty="0">
                <a:solidFill>
                  <a:srgbClr val="006600"/>
                </a:solidFill>
              </a:rPr>
              <a:t> </a:t>
            </a:r>
            <a:r>
              <a:rPr lang="en-US" sz="3600" b="1" dirty="0" err="1">
                <a:solidFill>
                  <a:srgbClr val="006600"/>
                </a:solidFill>
              </a:rPr>
              <a:t>thành</a:t>
            </a:r>
            <a:r>
              <a:rPr lang="en-US" sz="3600" b="1" dirty="0">
                <a:solidFill>
                  <a:srgbClr val="006600"/>
                </a:solidFill>
              </a:rPr>
              <a:t> </a:t>
            </a:r>
            <a:r>
              <a:rPr lang="en-US" sz="3600" b="1" dirty="0" err="1">
                <a:solidFill>
                  <a:srgbClr val="006600"/>
                </a:solidFill>
              </a:rPr>
              <a:t>như</a:t>
            </a:r>
            <a:r>
              <a:rPr lang="en-US" sz="3600" b="1" dirty="0">
                <a:solidFill>
                  <a:srgbClr val="006600"/>
                </a:solidFill>
              </a:rPr>
              <a:t> </a:t>
            </a:r>
            <a:r>
              <a:rPr lang="en-US" sz="3600" b="1" dirty="0" err="1">
                <a:solidFill>
                  <a:srgbClr val="006600"/>
                </a:solidFill>
              </a:rPr>
              <a:t>thế</a:t>
            </a:r>
            <a:r>
              <a:rPr lang="en-US" sz="3600" b="1" dirty="0">
                <a:solidFill>
                  <a:srgbClr val="006600"/>
                </a:solidFill>
              </a:rPr>
              <a:t> </a:t>
            </a:r>
            <a:r>
              <a:rPr lang="en-US" sz="3600" b="1" dirty="0" err="1">
                <a:solidFill>
                  <a:srgbClr val="006600"/>
                </a:solidFill>
              </a:rPr>
              <a:t>nào</a:t>
            </a:r>
            <a:r>
              <a:rPr lang="en-US" sz="3600" b="1" dirty="0">
                <a:solidFill>
                  <a:srgbClr val="006600"/>
                </a:solidFill>
              </a:rPr>
              <a:t>? </a:t>
            </a:r>
            <a:r>
              <a:rPr lang="en-US" sz="3600" b="1" dirty="0" err="1">
                <a:solidFill>
                  <a:srgbClr val="006600"/>
                </a:solidFill>
              </a:rPr>
              <a:t>Mưa</a:t>
            </a:r>
            <a:r>
              <a:rPr lang="en-US" sz="3600" b="1" dirty="0">
                <a:solidFill>
                  <a:srgbClr val="006600"/>
                </a:solidFill>
              </a:rPr>
              <a:t> </a:t>
            </a:r>
            <a:r>
              <a:rPr lang="en-US" sz="3600" b="1" dirty="0" err="1">
                <a:solidFill>
                  <a:srgbClr val="006600"/>
                </a:solidFill>
              </a:rPr>
              <a:t>từ</a:t>
            </a:r>
            <a:r>
              <a:rPr lang="en-US" sz="3600" b="1" dirty="0">
                <a:solidFill>
                  <a:srgbClr val="006600"/>
                </a:solidFill>
              </a:rPr>
              <a:t> </a:t>
            </a:r>
            <a:r>
              <a:rPr lang="en-US" sz="3600" b="1" dirty="0" err="1">
                <a:solidFill>
                  <a:srgbClr val="006600"/>
                </a:solidFill>
              </a:rPr>
              <a:t>đâu</a:t>
            </a:r>
            <a:r>
              <a:rPr lang="en-US" sz="3600" b="1" dirty="0">
                <a:solidFill>
                  <a:srgbClr val="006600"/>
                </a:solidFill>
              </a:rPr>
              <a:t> </a:t>
            </a:r>
            <a:r>
              <a:rPr lang="en-US" sz="3600" b="1" dirty="0" err="1">
                <a:solidFill>
                  <a:srgbClr val="006600"/>
                </a:solidFill>
              </a:rPr>
              <a:t>ra.</a:t>
            </a:r>
            <a:endParaRPr lang="en-US" sz="3600" b="1" dirty="0">
              <a:solidFill>
                <a:srgbClr val="006600"/>
              </a:solidFill>
            </a:endParaRPr>
          </a:p>
          <a:p>
            <a:pPr algn="ctr" eaLnBrk="1" hangingPunct="1">
              <a:spcBef>
                <a:spcPct val="50000"/>
              </a:spcBef>
            </a:pPr>
            <a:endParaRPr lang="en-US" sz="2400" b="1" dirty="0">
              <a:solidFill>
                <a:srgbClr val="006600"/>
              </a:solidFill>
              <a:cs typeface="Arial"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nodePh="1">
                                  <p:stCondLst>
                                    <p:cond delay="0"/>
                                  </p:stCondLst>
                                  <p:endCondLst>
                                    <p:cond evt="begin" delay="0">
                                      <p:tn val="5"/>
                                    </p:cond>
                                  </p:end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p:cTn id="7" dur="5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96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9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thác nướ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85750"/>
            <a:ext cx="8472488"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260965"/>
      </p:ext>
    </p:extLst>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anse-source-d-arg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321330"/>
      </p:ext>
    </p:extLst>
  </p:cSld>
  <p:clrMapOvr>
    <a:masterClrMapping/>
  </p:clrMapOvr>
  <p:transition advTm="2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quang%20bin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810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69943"/>
      </p:ext>
    </p:extLst>
  </p:cSld>
  <p:clrMapOvr>
    <a:masterClrMapping/>
  </p:clrMapOvr>
  <p:transition advTm="2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nuoc so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268911"/>
      </p:ext>
    </p:extLst>
  </p:cSld>
  <p:clrMapOvr>
    <a:masterClrMapping/>
  </p:clrMapOvr>
  <p:transition advTm="2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5282</TotalTime>
  <Words>1730</Words>
  <Application>Microsoft Office PowerPoint</Application>
  <PresentationFormat>On-screen Show (4:3)</PresentationFormat>
  <Paragraphs>184</Paragraphs>
  <Slides>51</Slides>
  <Notes>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Open Sans</vt:lpstr>
      <vt:lpstr>Times New Roman</vt:lpstr>
      <vt:lpstr>VNI-Times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THÍ NGHIỆM 1</vt:lpstr>
      <vt:lpstr>PowerPoint Presentation</vt:lpstr>
      <vt:lpstr>PowerPoint Presentation</vt:lpstr>
      <vt:lpstr>PowerPoint Presentation</vt:lpstr>
      <vt:lpstr>1. Màu, mùi và vị của nước</vt:lpstr>
      <vt:lpstr>THÍ NGHIỆM 2:</vt:lpstr>
      <vt:lpstr>PowerPoint Presentation</vt:lpstr>
      <vt:lpstr>PowerPoint Presentation</vt:lpstr>
      <vt:lpstr>PowerPoint Presentation</vt:lpstr>
      <vt:lpstr>PowerPoint Presentation</vt:lpstr>
      <vt:lpstr>1. Màu, mùi và vị của nước</vt:lpstr>
      <vt:lpstr>PowerPoint Presentation</vt:lpstr>
      <vt:lpstr>PowerPoint Presentation</vt:lpstr>
      <vt:lpstr>PowerPoint Presentation</vt:lpstr>
      <vt:lpstr>PowerPoint Presentation</vt:lpstr>
      <vt:lpstr>PowerPoint Presentation</vt:lpstr>
      <vt:lpstr>PowerPoint Presentation</vt:lpstr>
      <vt:lpstr>1. Màu, mùi và vị của nước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thanhthuan</dc:creator>
  <cp:lastModifiedBy>Phuong</cp:lastModifiedBy>
  <cp:revision>600</cp:revision>
  <cp:lastPrinted>1601-01-01T00:00:00Z</cp:lastPrinted>
  <dcterms:created xsi:type="dcterms:W3CDTF">1601-01-01T00:00:00Z</dcterms:created>
  <dcterms:modified xsi:type="dcterms:W3CDTF">2022-11-13T14:35:32Z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