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7"/>
  </p:notesMasterIdLst>
  <p:sldIdLst>
    <p:sldId id="272" r:id="rId3"/>
    <p:sldId id="293" r:id="rId4"/>
    <p:sldId id="298" r:id="rId5"/>
    <p:sldId id="256" r:id="rId6"/>
    <p:sldId id="291" r:id="rId7"/>
    <p:sldId id="299" r:id="rId8"/>
    <p:sldId id="294" r:id="rId9"/>
    <p:sldId id="295" r:id="rId10"/>
    <p:sldId id="264" r:id="rId11"/>
    <p:sldId id="300" r:id="rId12"/>
    <p:sldId id="262" r:id="rId13"/>
    <p:sldId id="289" r:id="rId14"/>
    <p:sldId id="26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7C9B9-527A-4EA5-A2E9-18CC1CD785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58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9279-F15F-43E9-86ED-C406860802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0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68FF8-FD6F-4417-9405-377A707205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1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D9268-82CB-4FE6-8805-03668DFB6F4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50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CA84F-C0FC-40EA-A313-9282CDB9E4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24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33D15-B615-418C-AE53-971C8851E15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59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6EE5F-63A1-4DF2-9AEC-D5F243B9EF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73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B5FAB-DFF3-49AA-91EE-DCD576CCE9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53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87034-46C7-4B96-AB28-A5C5D2B9035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90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6AAAD-EB5B-4CA0-9F20-D5066A0C727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08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C9B2B-7FB9-4BD7-BEF1-62E1CDAE603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DA308-CABA-476C-9FFE-2C2E1EFF67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31" name="Picture 9" descr="hoa huong duo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7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8839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mừng các em tham gia tiết học  hôm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0BC6-E149-4685-84ED-1163BC73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[Kể chuyện lớp 1] Bài 60_ Quạ và đàn bồ câu _ Sách Kết nối tri thức với cuộc sống.">
            <a:hlinkClick r:id="" action="ppaction://media"/>
            <a:extLst>
              <a:ext uri="{FF2B5EF4-FFF2-40B4-BE49-F238E27FC236}">
                <a16:creationId xmlns:a16="http://schemas.microsoft.com/office/drawing/2014/main" id="{7A33FFE6-B74A-4CF7-8CDF-2BF95D03BCD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278562"/>
          </a:xfrm>
        </p:spPr>
      </p:pic>
    </p:spTree>
    <p:extLst>
      <p:ext uri="{BB962C8B-B14F-4D97-AF65-F5344CB8AC3E}">
        <p14:creationId xmlns:p14="http://schemas.microsoft.com/office/powerpoint/2010/main" val="14554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914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chuyện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8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3124200" y="0"/>
            <a:ext cx="5715000" cy="685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  <a:cs typeface="Times New Roman" pitchFamily="18" charset="0"/>
              </a:rPr>
              <a:t>Quạ và đàn bồ câu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  <a:cs typeface="Times New Roman" pitchFamily="18" charset="0"/>
              </a:rPr>
              <a:t>Quạ bôi trắng lông mình để làm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3381" y="3429000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  <a:cs typeface="Times New Roman" pitchFamily="18" charset="0"/>
              </a:rPr>
              <a:t>Vì sao đàn bồ câu cho quạ vào chuồng?</a:t>
            </a:r>
          </a:p>
        </p:txBody>
      </p:sp>
      <p:pic>
        <p:nvPicPr>
          <p:cNvPr id="23" name="Picture 22" descr="118312438_631561137750570_3142609948259279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572000" cy="2743200"/>
          </a:xfrm>
          <a:prstGeom prst="rect">
            <a:avLst/>
          </a:prstGeom>
        </p:spPr>
      </p:pic>
      <p:pic>
        <p:nvPicPr>
          <p:cNvPr id="24" name="Picture 23" descr="118208873_3011689542273038_81622567157244656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86200"/>
            <a:ext cx="4343400" cy="2598420"/>
          </a:xfrm>
          <a:prstGeom prst="rect">
            <a:avLst/>
          </a:prstGeom>
        </p:spPr>
      </p:pic>
      <p:pic>
        <p:nvPicPr>
          <p:cNvPr id="25" name="Picture 24" descr="118220695_729850357868791_30403045062367130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685800"/>
            <a:ext cx="4648200" cy="2590800"/>
          </a:xfrm>
          <a:prstGeom prst="rect">
            <a:avLst/>
          </a:prstGeom>
        </p:spPr>
      </p:pic>
      <p:pic>
        <p:nvPicPr>
          <p:cNvPr id="26" name="Picture 25" descr="118443511_338114983903745_668197925462235900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38600"/>
            <a:ext cx="4495800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396335"/>
            <a:ext cx="440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  <a:cs typeface="Times New Roman" pitchFamily="18" charset="0"/>
              </a:rPr>
              <a:t>Phát hiện ra quạ, đàn bồ câu làm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6396335"/>
            <a:ext cx="437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  <a:cs typeface="Times New Roman" pitchFamily="18" charset="0"/>
              </a:rPr>
              <a:t>Vì sao họ nhà quạ cũng đuổi quạ đi?</a:t>
            </a:r>
          </a:p>
        </p:txBody>
      </p:sp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>
                  <a:alpha val="75999"/>
                </a:srgbClr>
              </a:gs>
              <a:gs pos="100000">
                <a:srgbClr val="00FF00">
                  <a:gamma/>
                  <a:tint val="0"/>
                  <a:invGamma/>
                  <a:alpha val="75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1752600" y="457200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493578" name="Freeform 10"/>
          <p:cNvSpPr>
            <a:spLocks/>
          </p:cNvSpPr>
          <p:nvPr/>
        </p:nvSpPr>
        <p:spPr bwMode="auto">
          <a:xfrm rot="302103">
            <a:off x="4500563" y="3505200"/>
            <a:ext cx="457200" cy="294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432"/>
              </a:cxn>
              <a:cxn ang="0">
                <a:pos x="240" y="816"/>
              </a:cxn>
            </a:cxnLst>
            <a:rect l="0" t="0" r="r" b="b"/>
            <a:pathLst>
              <a:path w="376" h="816">
                <a:moveTo>
                  <a:pt x="0" y="0"/>
                </a:moveTo>
                <a:cubicBezTo>
                  <a:pt x="148" y="148"/>
                  <a:pt x="296" y="296"/>
                  <a:pt x="336" y="432"/>
                </a:cubicBezTo>
                <a:cubicBezTo>
                  <a:pt x="376" y="568"/>
                  <a:pt x="256" y="752"/>
                  <a:pt x="240" y="816"/>
                </a:cubicBezTo>
              </a:path>
            </a:pathLst>
          </a:custGeom>
          <a:noFill/>
          <a:ln w="76200" cmpd="sng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3582" name="Oval 14"/>
          <p:cNvSpPr>
            <a:spLocks noChangeArrowheads="1"/>
          </p:cNvSpPr>
          <p:nvPr/>
        </p:nvSpPr>
        <p:spPr bwMode="auto">
          <a:xfrm>
            <a:off x="7543800" y="457200"/>
            <a:ext cx="762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3583" name="Oval 15"/>
          <p:cNvSpPr>
            <a:spLocks noChangeArrowheads="1"/>
          </p:cNvSpPr>
          <p:nvPr/>
        </p:nvSpPr>
        <p:spPr bwMode="auto">
          <a:xfrm>
            <a:off x="3101975" y="420688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3584" name="Oval 16"/>
          <p:cNvSpPr>
            <a:spLocks noChangeArrowheads="1"/>
          </p:cNvSpPr>
          <p:nvPr/>
        </p:nvSpPr>
        <p:spPr bwMode="auto">
          <a:xfrm>
            <a:off x="5219700" y="1147763"/>
            <a:ext cx="2324100" cy="1787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3585" name="Oval 17"/>
          <p:cNvSpPr>
            <a:spLocks noChangeArrowheads="1"/>
          </p:cNvSpPr>
          <p:nvPr/>
        </p:nvSpPr>
        <p:spPr bwMode="auto">
          <a:xfrm>
            <a:off x="1295400" y="1579563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3586" name="Oval 18"/>
          <p:cNvSpPr>
            <a:spLocks noChangeArrowheads="1"/>
          </p:cNvSpPr>
          <p:nvPr/>
        </p:nvSpPr>
        <p:spPr bwMode="auto">
          <a:xfrm>
            <a:off x="2400300" y="3163888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3587" name="Oval 19"/>
          <p:cNvSpPr>
            <a:spLocks noChangeArrowheads="1"/>
          </p:cNvSpPr>
          <p:nvPr/>
        </p:nvSpPr>
        <p:spPr bwMode="auto">
          <a:xfrm>
            <a:off x="4687888" y="2898775"/>
            <a:ext cx="2322512" cy="1789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3588" name="Oval 20"/>
          <p:cNvSpPr>
            <a:spLocks noChangeArrowheads="1"/>
          </p:cNvSpPr>
          <p:nvPr/>
        </p:nvSpPr>
        <p:spPr bwMode="auto">
          <a:xfrm>
            <a:off x="3429000" y="1676400"/>
            <a:ext cx="20574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493589" name="Text Box 21"/>
          <p:cNvSpPr txBox="1">
            <a:spLocks noChangeArrowheads="1"/>
          </p:cNvSpPr>
          <p:nvPr/>
        </p:nvSpPr>
        <p:spPr bwMode="auto">
          <a:xfrm>
            <a:off x="1384300" y="1866900"/>
            <a:ext cx="19812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vàng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493590" name="Text Box 22"/>
          <p:cNvSpPr txBox="1">
            <a:spLocks noChangeArrowheads="1"/>
          </p:cNvSpPr>
          <p:nvPr/>
        </p:nvSpPr>
        <p:spPr bwMode="auto">
          <a:xfrm>
            <a:off x="5118099" y="3505200"/>
            <a:ext cx="2165017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rặng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tre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493591" name="Text Box 23"/>
          <p:cNvSpPr txBox="1">
            <a:spLocks noChangeArrowheads="1"/>
          </p:cNvSpPr>
          <p:nvPr/>
        </p:nvSpPr>
        <p:spPr bwMode="auto">
          <a:xfrm>
            <a:off x="5664200" y="1625600"/>
            <a:ext cx="19812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tầng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493592" name="Text Box 24"/>
          <p:cNvSpPr txBox="1">
            <a:spLocks noChangeArrowheads="1"/>
          </p:cNvSpPr>
          <p:nvPr/>
        </p:nvSpPr>
        <p:spPr bwMode="auto">
          <a:xfrm>
            <a:off x="2374900" y="3683000"/>
            <a:ext cx="23622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trăng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493593" name="Text Box 25"/>
          <p:cNvSpPr txBox="1">
            <a:spLocks noChangeArrowheads="1"/>
          </p:cNvSpPr>
          <p:nvPr/>
        </p:nvSpPr>
        <p:spPr bwMode="auto">
          <a:xfrm>
            <a:off x="3429000" y="685800"/>
            <a:ext cx="19812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charset="0"/>
              </a:rPr>
              <a:t>tre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charset="0"/>
            </a:endParaRPr>
          </a:p>
        </p:txBody>
      </p:sp>
      <p:pic>
        <p:nvPicPr>
          <p:cNvPr id="493594" name="Picture 26" descr="259037408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2514600" cy="2420938"/>
          </a:xfrm>
          <a:prstGeom prst="rect">
            <a:avLst/>
          </a:prstGeom>
          <a:noFill/>
        </p:spPr>
      </p:pic>
      <p:pic>
        <p:nvPicPr>
          <p:cNvPr id="493595" name="Picture 27" descr="pink_flower_divider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00700" y="30861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97" name="Picture 29" descr="pink_flower_divider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48000" y="30480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87"/>
            <a:chExt cx="5760" cy="660"/>
          </a:xfrm>
        </p:grpSpPr>
        <p:pic>
          <p:nvPicPr>
            <p:cNvPr id="493599" name="Picture 31" descr="WLILIE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687"/>
              <a:ext cx="1728" cy="660"/>
            </a:xfrm>
            <a:prstGeom prst="rect">
              <a:avLst/>
            </a:prstGeom>
            <a:noFill/>
          </p:spPr>
        </p:pic>
        <p:pic>
          <p:nvPicPr>
            <p:cNvPr id="493600" name="Picture 32" descr="WLILIE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0" y="3687"/>
              <a:ext cx="1728" cy="660"/>
            </a:xfrm>
            <a:prstGeom prst="rect">
              <a:avLst/>
            </a:prstGeom>
            <a:noFill/>
          </p:spPr>
        </p:pic>
        <p:pic>
          <p:nvPicPr>
            <p:cNvPr id="493601" name="Picture 33" descr="WLILIE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6" y="3687"/>
              <a:ext cx="1728" cy="660"/>
            </a:xfrm>
            <a:prstGeom prst="rect">
              <a:avLst/>
            </a:prstGeom>
            <a:noFill/>
          </p:spPr>
        </p:pic>
        <p:pic>
          <p:nvPicPr>
            <p:cNvPr id="493602" name="Picture 34" descr="WLILIE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4410"/>
            <a:stretch>
              <a:fillRect/>
            </a:stretch>
          </p:blipFill>
          <p:spPr bwMode="auto">
            <a:xfrm>
              <a:off x="5145" y="3687"/>
              <a:ext cx="615" cy="660"/>
            </a:xfrm>
            <a:prstGeom prst="rect">
              <a:avLst/>
            </a:prstGeom>
            <a:noFill/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3211918">
            <a:off x="5362575" y="4676775"/>
            <a:ext cx="1162050" cy="3200400"/>
            <a:chOff x="3968" y="312"/>
            <a:chExt cx="792" cy="2760"/>
          </a:xfrm>
        </p:grpSpPr>
        <p:sp>
          <p:nvSpPr>
            <p:cNvPr id="493573" name="Freeform 5"/>
            <p:cNvSpPr>
              <a:spLocks/>
            </p:cNvSpPr>
            <p:nvPr/>
          </p:nvSpPr>
          <p:spPr bwMode="auto">
            <a:xfrm>
              <a:off x="4008" y="312"/>
              <a:ext cx="752" cy="273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68" y="1056"/>
                </a:cxn>
                <a:cxn ang="0">
                  <a:pos x="0" y="2016"/>
                </a:cxn>
              </a:cxnLst>
              <a:rect l="0" t="0" r="r" b="b"/>
              <a:pathLst>
                <a:path w="896" h="2016">
                  <a:moveTo>
                    <a:pt x="768" y="0"/>
                  </a:moveTo>
                  <a:cubicBezTo>
                    <a:pt x="832" y="360"/>
                    <a:pt x="896" y="720"/>
                    <a:pt x="768" y="1056"/>
                  </a:cubicBezTo>
                  <a:cubicBezTo>
                    <a:pt x="640" y="1392"/>
                    <a:pt x="320" y="1704"/>
                    <a:pt x="0" y="201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93574" name="Freeform 6"/>
            <p:cNvSpPr>
              <a:spLocks/>
            </p:cNvSpPr>
            <p:nvPr/>
          </p:nvSpPr>
          <p:spPr bwMode="auto">
            <a:xfrm>
              <a:off x="3968" y="336"/>
              <a:ext cx="688" cy="2736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112" y="1248"/>
                </a:cxn>
                <a:cxn ang="0">
                  <a:pos x="16" y="2736"/>
                </a:cxn>
              </a:cxnLst>
              <a:rect l="0" t="0" r="r" b="b"/>
              <a:pathLst>
                <a:path w="688" h="2736">
                  <a:moveTo>
                    <a:pt x="688" y="0"/>
                  </a:moveTo>
                  <a:cubicBezTo>
                    <a:pt x="456" y="396"/>
                    <a:pt x="224" y="792"/>
                    <a:pt x="112" y="1248"/>
                  </a:cubicBezTo>
                  <a:cubicBezTo>
                    <a:pt x="0" y="1704"/>
                    <a:pt x="32" y="2488"/>
                    <a:pt x="16" y="273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 rot="-2789464">
            <a:off x="3702050" y="4832350"/>
            <a:ext cx="457200" cy="2070100"/>
            <a:chOff x="1424" y="1968"/>
            <a:chExt cx="688" cy="1344"/>
          </a:xfrm>
        </p:grpSpPr>
        <p:sp>
          <p:nvSpPr>
            <p:cNvPr id="493576" name="Freeform 8"/>
            <p:cNvSpPr>
              <a:spLocks/>
            </p:cNvSpPr>
            <p:nvPr/>
          </p:nvSpPr>
          <p:spPr bwMode="auto">
            <a:xfrm>
              <a:off x="1424" y="1968"/>
              <a:ext cx="560" cy="1344"/>
            </a:xfrm>
            <a:custGeom>
              <a:avLst/>
              <a:gdLst/>
              <a:ahLst/>
              <a:cxnLst>
                <a:cxn ang="0">
                  <a:pos x="656" y="1344"/>
                </a:cxn>
                <a:cxn ang="0">
                  <a:pos x="80" y="1104"/>
                </a:cxn>
                <a:cxn ang="0">
                  <a:pos x="176" y="0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93577" name="Freeform 9"/>
            <p:cNvSpPr>
              <a:spLocks/>
            </p:cNvSpPr>
            <p:nvPr/>
          </p:nvSpPr>
          <p:spPr bwMode="auto">
            <a:xfrm>
              <a:off x="1584" y="1968"/>
              <a:ext cx="528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624"/>
                </a:cxn>
                <a:cxn ang="0">
                  <a:pos x="480" y="1344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47502495">
            <a:off x="2886075" y="4962525"/>
            <a:ext cx="857250" cy="2667000"/>
            <a:chOff x="1424" y="1968"/>
            <a:chExt cx="688" cy="1344"/>
          </a:xfrm>
        </p:grpSpPr>
        <p:sp>
          <p:nvSpPr>
            <p:cNvPr id="493580" name="Freeform 12"/>
            <p:cNvSpPr>
              <a:spLocks/>
            </p:cNvSpPr>
            <p:nvPr/>
          </p:nvSpPr>
          <p:spPr bwMode="auto">
            <a:xfrm>
              <a:off x="1424" y="1968"/>
              <a:ext cx="560" cy="1344"/>
            </a:xfrm>
            <a:custGeom>
              <a:avLst/>
              <a:gdLst/>
              <a:ahLst/>
              <a:cxnLst>
                <a:cxn ang="0">
                  <a:pos x="656" y="1344"/>
                </a:cxn>
                <a:cxn ang="0">
                  <a:pos x="80" y="1104"/>
                </a:cxn>
                <a:cxn ang="0">
                  <a:pos x="176" y="0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93581" name="Freeform 13"/>
            <p:cNvSpPr>
              <a:spLocks/>
            </p:cNvSpPr>
            <p:nvPr/>
          </p:nvSpPr>
          <p:spPr bwMode="auto">
            <a:xfrm>
              <a:off x="1584" y="1968"/>
              <a:ext cx="528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624"/>
                </a:cxn>
                <a:cxn ang="0">
                  <a:pos x="480" y="1344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251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93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93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49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93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49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1000"/>
                                        <p:tgtEl>
                                          <p:spTgt spid="49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49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9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49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4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25 0.0326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44167 0.188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94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5 0.01111 L -0.11111 0.0178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32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0.07662 C 0.01389 0.08055 0.03021 0.08588 0.03976 0.09421 C 0.04879 0.10393 0.05469 0.11666 0.05851 0.12939 C 0.06546 0.14166 0.06285 0.15393 0.06025 0.16713 C 0.05816 0.17939 0.054 0.19282 0.04063 0.20625 C 0.03212 0.21828 0.01372 0.23194 -0.00555 0.24143 C -0.02395 0.25185 -0.04565 0.26041 -0.06805 0.26736 C -0.09062 0.27453 -0.1125 0.27916 -0.13403 0.28125 C -0.15678 0.28379 -0.1783 0.2831 -0.19566 0.27824 C -0.21337 0.275 -0.22952 0.26851 -0.23837 0.26018 C -0.24879 0.25254 -0.25417 0.2368 -0.25556 0.22638 C -0.25834 0.21458 -0.25851 0.20069 -0.25053 0.18726 C -0.24271 0.17523 -0.22674 0.16342 -0.20521 0.15486 C -0.18212 0.14629 -0.15955 0.14629 -0.14341 0.14976 C -0.13056 0.15439 -0.11893 0.16365 -0.11528 0.17662 C -0.11355 0.19004 -0.11407 0.20277 -0.12275 0.21597 C -0.13039 0.22754 -0.12865 0.22916 -0.16424 0.25069 C -0.19705 0.27291 -0.23073 0.27546 -0.25122 0.28055 C -0.27275 0.28611 -0.28855 0.28449 -0.31025 0.28425 C -0.33264 0.28449 -0.35313 0.27893 -0.36737 0.27476 C -0.3816 0.26805 -0.3882 0.25879 -0.39775 0.24467 C -0.40469 0.23125 -0.40608 0.22013 -0.40747 0.20787 C -0.40903 0.1956 -0.41042 0.1831 -0.41181 0.17106 " pathEditMode="relative" rAng="21060000" ptsTypes="AAAAAAAAAAAAAAAAAAAAAAA">
                                      <p:cBhvr>
                                        <p:cTn id="79" dur="1000" fill="hold"/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8" grpId="0" animBg="1"/>
      <p:bldP spid="493583" grpId="0" animBg="1"/>
      <p:bldP spid="493584" grpId="0" animBg="1"/>
      <p:bldP spid="493585" grpId="0" animBg="1"/>
      <p:bldP spid="493586" grpId="0" animBg="1"/>
      <p:bldP spid="493587" grpId="0" animBg="1"/>
      <p:bldP spid="493588" grpId="0" animBg="1"/>
      <p:bldP spid="493589" grpId="0" animBg="1"/>
      <p:bldP spid="493590" grpId="0" animBg="1"/>
      <p:bldP spid="493590" grpId="1" animBg="1"/>
      <p:bldP spid="493591" grpId="0" animBg="1"/>
      <p:bldP spid="493591" grpId="1" animBg="1"/>
      <p:bldP spid="493592" grpId="0" animBg="1"/>
      <p:bldP spid="493592" grpId="1" animBg="1"/>
      <p:bldP spid="493593" grpId="0" animBg="1"/>
      <p:bldP spid="4935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831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nh-nen-powerpoint-cuc-de-thuong_093152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Bài 60: Ôn tập và kể chuyện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585531" y="114301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latin typeface="UTM Avo" panose="02040603050506020204" pitchFamily="18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4748" y="114301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charset="0"/>
              </a:rPr>
              <a:t>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21767"/>
              </p:ext>
            </p:extLst>
          </p:nvPr>
        </p:nvGraphicFramePr>
        <p:xfrm>
          <a:off x="76201" y="1383748"/>
          <a:ext cx="89915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đẹp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xếp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kịp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cúp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rãnh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ghềnh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đĩnh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vách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chếch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đích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sáng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thẳng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vâng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UTM Avo" panose="02040603050506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2"/>
          <p:cNvGrpSpPr/>
          <p:nvPr/>
        </p:nvGrpSpPr>
        <p:grpSpPr bwMode="auto">
          <a:xfrm>
            <a:off x="5026025" y="2743200"/>
            <a:ext cx="4117975" cy="4114800"/>
            <a:chOff x="777" y="537"/>
            <a:chExt cx="1547" cy="2718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3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 i="1">
                <a:latin typeface="Times New Roman" panose="02020603050405020304" pitchFamily="18" charset="0"/>
              </a:endParaRPr>
            </a:p>
          </p:txBody>
        </p:sp>
        <p:grpSp>
          <p:nvGrpSpPr>
            <p:cNvPr id="20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26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7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8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9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0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1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2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3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4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5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6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7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8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39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0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1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2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3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4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5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6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7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8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49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0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1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2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3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4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5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6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7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8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59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0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1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2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3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4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5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6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7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8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69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0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1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2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3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4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5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6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7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8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79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0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1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2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3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4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5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6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7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8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89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0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1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2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3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4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5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6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7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8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99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0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1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2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3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4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5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6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7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8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09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0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1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2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3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4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5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6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7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8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19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0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1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2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3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4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5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6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7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8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29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0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1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2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3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4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5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6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7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8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39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0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1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2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3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4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5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6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7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8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49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0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1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2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3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4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5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6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7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8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59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0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1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2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3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4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5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6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7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8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69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0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1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2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3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4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5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6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7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8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9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0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1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2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3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4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5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6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7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8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9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0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1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2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3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4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5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6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7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8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9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0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1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2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3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4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5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6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7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8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9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0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1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2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3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4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5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6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7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8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9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20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21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22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23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24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25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1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92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3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4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5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6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7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8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9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0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1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2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3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4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5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6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7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8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09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0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1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12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726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7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8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9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0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1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2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3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4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5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6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7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8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39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0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1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2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3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4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5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6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7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8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49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0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1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2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3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4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5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6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7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8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59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0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1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2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3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4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5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6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7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8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69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0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1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2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3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4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5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6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7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8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79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0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1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2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3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4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5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6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7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8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89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0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1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2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3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4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5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6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7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8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99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0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1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2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3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4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5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6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7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8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09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0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1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2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3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4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5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6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7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8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19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0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1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2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3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4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5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6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7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8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29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0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1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2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3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4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5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6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7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8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39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0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1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2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3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4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5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6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7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8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49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0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1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2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3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4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5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6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7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8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59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0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1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2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3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4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5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6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7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8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69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0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1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2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3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4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5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6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7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8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79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0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1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2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3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4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5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6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7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8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89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0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1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2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3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4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5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6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7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8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899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0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1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2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3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4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5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6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7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8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09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0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1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2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3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4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5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6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7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8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19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0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1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2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3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4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925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26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7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8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9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0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1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2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3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4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5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6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7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8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39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0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1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2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3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4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5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6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7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8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49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0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1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2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3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4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5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6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7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8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59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0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1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2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3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4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5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6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7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8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69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0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1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2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3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4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5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6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7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8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79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0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1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2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3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4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5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6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7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8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89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0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1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2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3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4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5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6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7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8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99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0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1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2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3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4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5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6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7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8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09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0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1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2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3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4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5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6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7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8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19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0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1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2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3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4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5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6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7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8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29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0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1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2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3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4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5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6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7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8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39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0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1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2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3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4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5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6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7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8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49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0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1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2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3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4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5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6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7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8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59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0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1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2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3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4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5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6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7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8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69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0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1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2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3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4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5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6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7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8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79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0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1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2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3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4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5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6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7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8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89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0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1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2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3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4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5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6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7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8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699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0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1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2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3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4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5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6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7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8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09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0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1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2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3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4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5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6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7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8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19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0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1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2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3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4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725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4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26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7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8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9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0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1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2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3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4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5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6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7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8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39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0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1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2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3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4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5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6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7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8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49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0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1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2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3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4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5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6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7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8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59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0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1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2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3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4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5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6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7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8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69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0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1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2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3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4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5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6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7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8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79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0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1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2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3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4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5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6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7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8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89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0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1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2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3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4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5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6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7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8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99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0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1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2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3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4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5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6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7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8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09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0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1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2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3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4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5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6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7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8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19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0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1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2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3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4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5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6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7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8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29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0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1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2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3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4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5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6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7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8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39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0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1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2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3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4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5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6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7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8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49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0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1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2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3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4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5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6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7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8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59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0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1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2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3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4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5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6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7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8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69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0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1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2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3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4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5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6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7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8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79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0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1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2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3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4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5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6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7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8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89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0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1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2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3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4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5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6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7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8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499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0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1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2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3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4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5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6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7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8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09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0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1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2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3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4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5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6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7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8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19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0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1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2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3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4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525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5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26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7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8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29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0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1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2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3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4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5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6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7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8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39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0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1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2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3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4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5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6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7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8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49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0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1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2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3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4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5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6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7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8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59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0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1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2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3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4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5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6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7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8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69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0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1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2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3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4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5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6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7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8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79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0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1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2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3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4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5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6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7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8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89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0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1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2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3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4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5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6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7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8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199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0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1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2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3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4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5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6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7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8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09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0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1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2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3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4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5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6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7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8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19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0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1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2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3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4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5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6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7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8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29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0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1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2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3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4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5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6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7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8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39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0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1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2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3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4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5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6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7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8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49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0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1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2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3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4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5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6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7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8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59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0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1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2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3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4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5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6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7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8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69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0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1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2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3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4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5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6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7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8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79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0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1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2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3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4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5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6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7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8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89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0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1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2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3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4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5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6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7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8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299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0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1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2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3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4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5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6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7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8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09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0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1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2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3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4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5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6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7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8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19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0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1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2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3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4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  <p:sp>
            <p:nvSpPr>
              <p:cNvPr id="325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i="1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6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27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28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29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0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1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2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3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4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5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6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7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8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39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0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1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2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3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4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5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6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7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8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49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0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1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2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3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4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5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6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7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8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59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0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1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2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3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4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5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6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7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8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9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0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1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2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3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4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5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6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7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8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79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0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1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2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3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4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5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6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7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8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89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0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1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2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3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4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5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6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7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8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99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0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1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2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3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4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5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6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7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8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09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0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1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2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3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4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5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6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7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8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19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20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21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22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23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24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125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i="1">
                <a:latin typeface="UTM Avo" panose="02040603050506020204" pitchFamily="18" charset="0"/>
              </a:endParaRPr>
            </a:p>
          </p:txBody>
        </p:sp>
      </p:grpSp>
      <p:sp>
        <p:nvSpPr>
          <p:cNvPr id="1326" name="Rectangle: Rounded Corners 1325">
            <a:extLst>
              <a:ext uri="{FF2B5EF4-FFF2-40B4-BE49-F238E27FC236}">
                <a16:creationId xmlns:a16="http://schemas.microsoft.com/office/drawing/2014/main" id="{24FA979B-C4AE-4E02-9707-4B994A661585}"/>
              </a:ext>
            </a:extLst>
          </p:cNvPr>
          <p:cNvSpPr/>
          <p:nvPr/>
        </p:nvSpPr>
        <p:spPr>
          <a:xfrm>
            <a:off x="570783" y="112601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latin typeface="UTM Avo" panose="02040603050506020204" pitchFamily="18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1327" name="Oval 1326">
            <a:extLst>
              <a:ext uri="{FF2B5EF4-FFF2-40B4-BE49-F238E27FC236}">
                <a16:creationId xmlns:a16="http://schemas.microsoft.com/office/drawing/2014/main" id="{B1AA497F-246F-42EA-B078-D11268A1B930}"/>
              </a:ext>
            </a:extLst>
          </p:cNvPr>
          <p:cNvSpPr/>
          <p:nvPr/>
        </p:nvSpPr>
        <p:spPr>
          <a:xfrm>
            <a:off x="0" y="112601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charset="0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143967_789203945161953_5387773587141004807_n.jpg">
            <a:extLst>
              <a:ext uri="{FF2B5EF4-FFF2-40B4-BE49-F238E27FC236}">
                <a16:creationId xmlns:a16="http://schemas.microsoft.com/office/drawing/2014/main" id="{D166F793-7AC9-47ED-B514-960091F27C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473" y="1447800"/>
            <a:ext cx="8851053" cy="50417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761D8D8-A851-4BB9-A1F1-5AA174497E18}"/>
              </a:ext>
            </a:extLst>
          </p:cNvPr>
          <p:cNvSpPr/>
          <p:nvPr/>
        </p:nvSpPr>
        <p:spPr>
          <a:xfrm>
            <a:off x="37070" y="2590800"/>
            <a:ext cx="767927" cy="9308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B6B99-D0C5-476B-86DA-8643A8F26F07}"/>
              </a:ext>
            </a:extLst>
          </p:cNvPr>
          <p:cNvSpPr/>
          <p:nvPr/>
        </p:nvSpPr>
        <p:spPr>
          <a:xfrm>
            <a:off x="8153400" y="2590800"/>
            <a:ext cx="844126" cy="9308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0665F8-6CCC-4287-9C5F-B52C45E684F3}"/>
              </a:ext>
            </a:extLst>
          </p:cNvPr>
          <p:cNvSpPr/>
          <p:nvPr/>
        </p:nvSpPr>
        <p:spPr>
          <a:xfrm>
            <a:off x="568325" y="81709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latin typeface="UTM Avo" panose="02040603050506020204" pitchFamily="18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BFC800-1405-4F4E-A3CB-7B3407E2A441}"/>
              </a:ext>
            </a:extLst>
          </p:cNvPr>
          <p:cNvSpPr/>
          <p:nvPr/>
        </p:nvSpPr>
        <p:spPr>
          <a:xfrm>
            <a:off x="0" y="112601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942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8d27defaed1369f866e7e21feadcbd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28600"/>
            <a:ext cx="8991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81534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Hà rất thích con gà bà cho. Sáng sáng, Hà dậy sớm chờ gà gáy ò ó o. Vậy mà mãi nó chẳng gáy. Một hôm, Hà tình giấc nghe gà cục ta cục tác. Giờ Hà đã rõ vì sao con gà chẳng gáy.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F703AB-1E01-4AB7-82A3-5666658DE04F}"/>
              </a:ext>
            </a:extLst>
          </p:cNvPr>
          <p:cNvSpPr/>
          <p:nvPr/>
        </p:nvSpPr>
        <p:spPr>
          <a:xfrm>
            <a:off x="570783" y="112601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latin typeface="UTM Avo" panose="02040603050506020204" pitchFamily="18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297A89-3C8A-4568-B8E4-A88A9EAA2834}"/>
              </a:ext>
            </a:extLst>
          </p:cNvPr>
          <p:cNvSpPr/>
          <p:nvPr/>
        </p:nvSpPr>
        <p:spPr>
          <a:xfrm>
            <a:off x="0" y="112601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charset="0"/>
              </a:rPr>
              <a:t>1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5681" y="3500000"/>
            <a:ext cx="3105665" cy="3395715"/>
          </a:xfrm>
          <a:noFill/>
        </p:spPr>
      </p:pic>
      <p:sp>
        <p:nvSpPr>
          <p:cNvPr id="3" name="Rectangle 2"/>
          <p:cNvSpPr/>
          <p:nvPr/>
        </p:nvSpPr>
        <p:spPr>
          <a:xfrm>
            <a:off x="685800" y="457200"/>
            <a:ext cx="152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itchFamily="18" charset="0"/>
              </a:rPr>
              <a:t>Viết</a:t>
            </a:r>
          </a:p>
        </p:txBody>
      </p:sp>
      <p:sp>
        <p:nvSpPr>
          <p:cNvPr id="4" name="Oval 3"/>
          <p:cNvSpPr/>
          <p:nvPr/>
        </p:nvSpPr>
        <p:spPr>
          <a:xfrm>
            <a:off x="152400" y="533400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3B86-9889-4894-B5FD-1CAABF22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448"/>
            <a:ext cx="9144000" cy="1967552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185</Words>
  <Application>Microsoft Office PowerPoint</Application>
  <PresentationFormat>On-screen Show (4:3)</PresentationFormat>
  <Paragraphs>49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.VnHelvetInsH</vt:lpstr>
      <vt:lpstr>Arial</vt:lpstr>
      <vt:lpstr>Calibri</vt:lpstr>
      <vt:lpstr>Times New Roman</vt:lpstr>
      <vt:lpstr>UTM Avo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Kể chuyện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Phương Lê</cp:lastModifiedBy>
  <cp:revision>56</cp:revision>
  <dcterms:created xsi:type="dcterms:W3CDTF">2020-08-22T08:32:00Z</dcterms:created>
  <dcterms:modified xsi:type="dcterms:W3CDTF">2021-12-09T15:42:52Z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