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19"/>
  </p:notesMasterIdLst>
  <p:sldIdLst>
    <p:sldId id="560" r:id="rId3"/>
    <p:sldId id="561" r:id="rId4"/>
    <p:sldId id="562" r:id="rId5"/>
    <p:sldId id="563" r:id="rId6"/>
    <p:sldId id="564" r:id="rId7"/>
    <p:sldId id="565" r:id="rId8"/>
    <p:sldId id="566" r:id="rId9"/>
    <p:sldId id="257" r:id="rId10"/>
    <p:sldId id="256" r:id="rId11"/>
    <p:sldId id="322" r:id="rId12"/>
    <p:sldId id="328" r:id="rId13"/>
    <p:sldId id="329" r:id="rId14"/>
    <p:sldId id="331" r:id="rId15"/>
    <p:sldId id="332" r:id="rId16"/>
    <p:sldId id="336" r:id="rId17"/>
    <p:sldId id="334" r:id="rId18"/>
  </p:sldIdLst>
  <p:sldSz cx="9144000" cy="5143500" type="screen16x9"/>
  <p:notesSz cx="6858000" cy="9144000"/>
  <p:embeddedFontLst>
    <p:embeddedFont>
      <p:font typeface=".VnAvant" panose="020B7200000000000000" pitchFamily="34" charset="0"/>
      <p:regular r:id="rId20"/>
      <p:bold r:id="rId21"/>
      <p:italic r:id="rId22"/>
      <p:boldItalic r:id="rId23"/>
    </p:embeddedFont>
    <p:embeddedFont>
      <p:font typeface="Britannic Bold" panose="020B09030607030202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tamaran" panose="020B0604020202020204" charset="0"/>
      <p:regular r:id="rId29"/>
      <p:bold r:id="rId30"/>
    </p:embeddedFont>
    <p:embeddedFont>
      <p:font typeface="Comfortaa" panose="020B0604020202020204" charset="0"/>
      <p:regular r:id="rId31"/>
      <p:bold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Roboto Slab Light" panose="020B0604020202020204" charset="0"/>
      <p:regular r:id="rId35"/>
      <p:bold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Vibur" panose="020B0604020202020204" charset="0"/>
      <p:regular r:id="rId39"/>
    </p:embeddedFont>
    <p:embeddedFont>
      <p:font typeface="VNI-Avo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EAA"/>
    <a:srgbClr val="86B9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A73C92-ACDA-4D7A-B63D-0E6331E972D0}">
  <a:tblStyle styleId="{CDA73C92-ACDA-4D7A-B63D-0E6331E972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 autoAdjust="0"/>
    <p:restoredTop sz="91423" autoAdjust="0"/>
  </p:normalViewPr>
  <p:slideViewPr>
    <p:cSldViewPr snapToGrid="0">
      <p:cViewPr varScale="1">
        <p:scale>
          <a:sx n="104" d="100"/>
          <a:sy n="104" d="100"/>
        </p:scale>
        <p:origin x="1152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heme" Target="theme/theme1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8579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7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550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277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072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568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849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2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2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89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44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52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83" y="20488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0" y="205285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8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19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54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9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57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59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58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6085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8651" y="4767369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1" y="4767369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1" y="4767369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05114-569B-41C6-BA12-4E128A317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5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0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41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7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7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78" r:id="rId4"/>
    <p:sldLayoutId id="2147483679" r:id="rId5"/>
    <p:sldLayoutId id="214748368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6.xml"/><Relationship Id="rId18" Type="http://schemas.openxmlformats.org/officeDocument/2006/relationships/slide" Target="slide9.xml"/><Relationship Id="rId3" Type="http://schemas.microsoft.com/office/2007/relationships/media" Target="../media/media3.wav"/><Relationship Id="rId7" Type="http://schemas.openxmlformats.org/officeDocument/2006/relationships/slide" Target="slide4.xml"/><Relationship Id="rId12" Type="http://schemas.openxmlformats.org/officeDocument/2006/relationships/image" Target="../media/image8.png"/><Relationship Id="rId17" Type="http://schemas.openxmlformats.org/officeDocument/2006/relationships/image" Target="../media/image4.gif"/><Relationship Id="rId2" Type="http://schemas.microsoft.com/office/2007/relationships/media" Target="../media/media2.wav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slide" Target="slide5.xml"/><Relationship Id="rId4" Type="http://schemas.openxmlformats.org/officeDocument/2006/relationships/audio" Target="../media/media3.wav"/><Relationship Id="rId9" Type="http://schemas.openxmlformats.org/officeDocument/2006/relationships/image" Target="../media/image5.png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5092456" y="2684021"/>
            <a:ext cx="2748353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156814" y="218086"/>
            <a:ext cx="4619635" cy="1807844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581491" y="2264387"/>
            <a:ext cx="2529754" cy="2095021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359677" y="2914467"/>
            <a:ext cx="2982953" cy="1697420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9509" y="304876"/>
            <a:ext cx="3635589" cy="2205962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49" y="1633198"/>
            <a:ext cx="1622629" cy="1005110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97" y="3770287"/>
            <a:ext cx="1088460" cy="662147"/>
          </a:xfrm>
          <a:prstGeom prst="rect">
            <a:avLst/>
          </a:prstGeom>
        </p:spPr>
      </p:pic>
      <p:sp>
        <p:nvSpPr>
          <p:cNvPr id="44" name="Rectangle 43">
            <a:hlinkClick r:id="rId9" action="ppaction://hlinksldjump"/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212617" y="2647950"/>
            <a:ext cx="24363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36757" y="5454806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-0.00091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55" y="296553"/>
            <a:ext cx="1557521" cy="7336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21354" y="96498"/>
            <a:ext cx="565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HP001 4 hàng" panose="020B0603050302020204" pitchFamily="34" charset="0"/>
              </a:rPr>
              <a:t>Thứ sáu ngày 5 tháng 11 năm 2021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20919" y="1030168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ai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01335" y="1030168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77192" y="1030168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aây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602611"/>
              </p:ext>
            </p:extLst>
          </p:nvPr>
        </p:nvGraphicFramePr>
        <p:xfrm>
          <a:off x="3132392" y="2392861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hai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75437" y="3154861"/>
            <a:ext cx="981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ai</a:t>
            </a:r>
          </a:p>
          <a:p>
            <a:endParaRPr lang="en-US" sz="4400"/>
          </a:p>
        </p:txBody>
      </p:sp>
      <p:sp>
        <p:nvSpPr>
          <p:cNvPr id="19" name="TextBox 18"/>
          <p:cNvSpPr txBox="1"/>
          <p:nvPr/>
        </p:nvSpPr>
        <p:spPr>
          <a:xfrm>
            <a:off x="3225744" y="496607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latin typeface="HP001 4 hàng" panose="020B0603050302020204" pitchFamily="34" charset="0"/>
              </a:rPr>
              <a:t>Tiếng Việt</a:t>
            </a:r>
            <a:r>
              <a:rPr lang="en-US" sz="1200">
                <a:latin typeface="HP001 4 hàng" panose="020B06030503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3136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55" y="296553"/>
            <a:ext cx="1557521" cy="7336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21354" y="96498"/>
            <a:ext cx="565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HP001 4 hàng" panose="020B0603050302020204" pitchFamily="34" charset="0"/>
              </a:rPr>
              <a:t>Thứ sáu ngày 5 tháng 11 năm 2021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3955" y="2003064"/>
            <a:ext cx="1301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baøi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85360" y="200306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laùi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09593" y="200306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naûy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96269" y="200306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tay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71701" y="200306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ñaäy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016758" y="2009649"/>
            <a:ext cx="1127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laãy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25744" y="496607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latin typeface="HP001 4 hàng" panose="020B0603050302020204" pitchFamily="34" charset="0"/>
              </a:rPr>
              <a:t>Tiếng Việt</a:t>
            </a:r>
            <a:r>
              <a:rPr lang="en-US" sz="1200"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1146" y="2003063"/>
            <a:ext cx="1201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VNI-Avo" pitchFamily="2" charset="0"/>
              </a:rPr>
              <a:t>aøi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4159" y="2003064"/>
            <a:ext cx="10882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VNI-Avo" pitchFamily="2" charset="0"/>
              </a:rPr>
              <a:t>aùi</a:t>
            </a:r>
          </a:p>
          <a:p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9916" y="2003064"/>
            <a:ext cx="16861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VNI-Avo" pitchFamily="2" charset="0"/>
              </a:rPr>
              <a:t>aûy</a:t>
            </a:r>
          </a:p>
          <a:p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600" name="TextBox 1599"/>
          <p:cNvSpPr txBox="1"/>
          <p:nvPr/>
        </p:nvSpPr>
        <p:spPr>
          <a:xfrm>
            <a:off x="5085630" y="2009649"/>
            <a:ext cx="1779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VNI-Avo" pitchFamily="2" charset="0"/>
              </a:rPr>
              <a:t>ay</a:t>
            </a:r>
          </a:p>
          <a:p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601" name="TextBox 1600"/>
          <p:cNvSpPr txBox="1"/>
          <p:nvPr/>
        </p:nvSpPr>
        <p:spPr>
          <a:xfrm>
            <a:off x="6758106" y="2003064"/>
            <a:ext cx="18278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VNI-Avo" pitchFamily="2" charset="0"/>
              </a:rPr>
              <a:t>aäy</a:t>
            </a:r>
          </a:p>
          <a:p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602" name="Rectangle 1601"/>
          <p:cNvSpPr/>
          <p:nvPr/>
        </p:nvSpPr>
        <p:spPr>
          <a:xfrm>
            <a:off x="8135982" y="2016234"/>
            <a:ext cx="9701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VNI-Avo" pitchFamily="2" charset="0"/>
              </a:rPr>
              <a:t>aãy</a:t>
            </a:r>
          </a:p>
        </p:txBody>
      </p:sp>
    </p:spTree>
    <p:extLst>
      <p:ext uri="{BB962C8B-B14F-4D97-AF65-F5344CB8AC3E}">
        <p14:creationId xmlns:p14="http://schemas.microsoft.com/office/powerpoint/2010/main" val="158110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2" grpId="0"/>
      <p:bldP spid="3" grpId="0"/>
      <p:bldP spid="4" grpId="0"/>
      <p:bldP spid="1600" grpId="0"/>
      <p:bldP spid="1601" grpId="0"/>
      <p:bldP spid="16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55" y="296553"/>
            <a:ext cx="1557521" cy="7336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21354" y="96498"/>
            <a:ext cx="565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HP001 4 hàng" panose="020B0603050302020204" pitchFamily="34" charset="0"/>
              </a:rPr>
              <a:t>Thứ sáu ngày 5 tháng 11 năm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855" y="3062466"/>
            <a:ext cx="2223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VNI-Avo" pitchFamily="2" charset="0"/>
              </a:rPr>
              <a:t>chuøm vaûi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6119" y="3062466"/>
            <a:ext cx="2223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VNI-Avo" pitchFamily="2" charset="0"/>
              </a:rPr>
              <a:t>maùy caøy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3379" y="3062466"/>
            <a:ext cx="2327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VNI-Avo" pitchFamily="2" charset="0"/>
              </a:rPr>
              <a:t>ñaùm maây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29" y="1596667"/>
            <a:ext cx="2080911" cy="1465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931" y="1596667"/>
            <a:ext cx="2169384" cy="1465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383" y="1631951"/>
            <a:ext cx="1914804" cy="1430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168" y="3062466"/>
            <a:ext cx="1050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VNI-Avo" pitchFamily="2" charset="0"/>
              </a:rPr>
              <a:t>aûi</a:t>
            </a:r>
          </a:p>
          <a:p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2780" y="3062466"/>
            <a:ext cx="2650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VNI-Avo" pitchFamily="2" charset="0"/>
              </a:rPr>
              <a:t>aùy   aøy</a:t>
            </a:r>
          </a:p>
          <a:p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25744" y="496607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latin typeface="HP001 4 hàng" panose="020B0603050302020204" pitchFamily="34" charset="0"/>
              </a:rPr>
              <a:t>Tiếng Việt</a:t>
            </a:r>
            <a:r>
              <a:rPr lang="en-US" sz="1200"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53225" y="3064933"/>
            <a:ext cx="2093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VNI-Avo" pitchFamily="2" charset="0"/>
              </a:rPr>
              <a:t>aây</a:t>
            </a:r>
          </a:p>
          <a:p>
            <a:endParaRPr lang="en-US" sz="3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5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04" y="930668"/>
            <a:ext cx="8364346" cy="2653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1354" y="96498"/>
            <a:ext cx="565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HP001 4 hàng" panose="020B0603050302020204" pitchFamily="34" charset="0"/>
              </a:rPr>
              <a:t>Thứ sáu ngày 5 tháng 11 năm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5744" y="496607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latin typeface="HP001 4 hàng" panose="020B0603050302020204" pitchFamily="34" charset="0"/>
              </a:rPr>
              <a:t>Tiếng Việt</a:t>
            </a:r>
            <a:r>
              <a:rPr lang="en-US" sz="1200">
                <a:latin typeface="HP001 4 hàng" panose="020B06030503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86431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38 ai,ay,ây - TV1 -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767" y="914425"/>
            <a:ext cx="6502400" cy="36576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921354" y="96498"/>
            <a:ext cx="565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HP001 4 hàng" panose="020B0603050302020204" pitchFamily="34" charset="0"/>
              </a:rPr>
              <a:t>Thứ sáu ngày 5 tháng 11 năm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5744" y="496607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latin typeface="HP001 4 hàng" panose="020B0603050302020204" pitchFamily="34" charset="0"/>
              </a:rPr>
              <a:t>Tiếng Việt</a:t>
            </a:r>
            <a:r>
              <a:rPr lang="en-US" sz="1200">
                <a:latin typeface="HP001 4 hàng" panose="020B06030503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8318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505" y="296553"/>
            <a:ext cx="5233877" cy="2638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1354" y="96498"/>
            <a:ext cx="565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HP001 4 hàng" panose="020B0603050302020204" pitchFamily="34" charset="0"/>
              </a:rPr>
              <a:t>Thứ sáu ngày 5 tháng 11 năm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5744" y="496607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latin typeface="HP001 4 hàng" panose="020B0603050302020204" pitchFamily="34" charset="0"/>
              </a:rPr>
              <a:t>Tiếng Việt</a:t>
            </a:r>
            <a:r>
              <a:rPr lang="en-US" sz="1200"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727" y="3132396"/>
            <a:ext cx="7998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.VnAvant" panose="020B7200000000000000" pitchFamily="34" charset="0"/>
              </a:rPr>
              <a:t>Nai</a:t>
            </a:r>
            <a:r>
              <a:rPr lang="en-US" sz="2400" dirty="0">
                <a:latin typeface=".VnAvant" panose="020B7200000000000000" pitchFamily="34" charset="0"/>
              </a:rPr>
              <a:t> con </a:t>
            </a:r>
            <a:r>
              <a:rPr lang="en-US" sz="2400" dirty="0" err="1">
                <a:latin typeface="+mn-lt"/>
              </a:rPr>
              <a:t>nhìn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thÊy</a:t>
            </a:r>
            <a:r>
              <a:rPr lang="en-US" sz="2400" dirty="0">
                <a:latin typeface=".VnAvant" panose="020B7200000000000000" pitchFamily="34" charset="0"/>
              </a:rPr>
              <a:t> con </a:t>
            </a:r>
            <a:r>
              <a:rPr lang="en-US" sz="2400" dirty="0" err="1">
                <a:latin typeface=".VnAvant" panose="020B7200000000000000" pitchFamily="34" charset="0"/>
              </a:rPr>
              <a:t>g</a:t>
            </a:r>
            <a:r>
              <a:rPr lang="en-US" sz="2400" dirty="0" err="1">
                <a:latin typeface="+mn-lt"/>
              </a:rPr>
              <a:t>ì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bÐ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nhá</a:t>
            </a:r>
            <a:r>
              <a:rPr lang="en-US" sz="2400" dirty="0">
                <a:latin typeface=".VnAvant" panose="020B7200000000000000" pitchFamily="34" charset="0"/>
              </a:rPr>
              <a:t>, </a:t>
            </a:r>
            <a:r>
              <a:rPr lang="en-US" sz="2400" dirty="0" err="1">
                <a:latin typeface=".VnAvant" panose="020B7200000000000000" pitchFamily="34" charset="0"/>
              </a:rPr>
              <a:t>th©n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Çy</a:t>
            </a:r>
            <a:r>
              <a:rPr lang="en-US" sz="2400" dirty="0">
                <a:latin typeface=".VnAvant" panose="020B7200000000000000" pitchFamily="34" charset="0"/>
              </a:rPr>
              <a:t> gai </a:t>
            </a:r>
            <a:r>
              <a:rPr lang="en-US" sz="2400" dirty="0" err="1">
                <a:latin typeface=".VnAvant" panose="020B7200000000000000" pitchFamily="34" charset="0"/>
              </a:rPr>
              <a:t>nhän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trªn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b·i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bá</a:t>
            </a:r>
            <a:r>
              <a:rPr lang="en-US" sz="2400" dirty="0">
                <a:latin typeface=".VnAvant" panose="020B7200000000000000" pitchFamily="34" charset="0"/>
              </a:rPr>
              <a:t>.  </a:t>
            </a:r>
            <a:r>
              <a:rPr lang="en-US" sz="2400" dirty="0" err="1">
                <a:latin typeface=".VnAvant" panose="020B7200000000000000" pitchFamily="34" charset="0"/>
              </a:rPr>
              <a:t>Nã</a:t>
            </a:r>
            <a:r>
              <a:rPr lang="en-US" sz="2400" dirty="0">
                <a:latin typeface=".VnAvant" panose="020B7200000000000000" pitchFamily="34" charset="0"/>
              </a:rPr>
              <a:t> ch¹y </a:t>
            </a:r>
            <a:r>
              <a:rPr lang="en-US" sz="2400" dirty="0" err="1">
                <a:latin typeface=".VnAvant" panose="020B7200000000000000" pitchFamily="34" charset="0"/>
              </a:rPr>
              <a:t>vÒ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nh</a:t>
            </a:r>
            <a:r>
              <a:rPr lang="en-US" sz="2400" dirty="0">
                <a:latin typeface=".VnAvant" panose="020B7200000000000000" pitchFamily="34" charset="0"/>
              </a:rPr>
              <a:t>µ, </a:t>
            </a:r>
            <a:r>
              <a:rPr lang="en-US" sz="2400" dirty="0" err="1">
                <a:latin typeface=".VnAvant" panose="020B7200000000000000" pitchFamily="34" charset="0"/>
              </a:rPr>
              <a:t>hæn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hÓn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kÓ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cho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mÑ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nghe</a:t>
            </a:r>
            <a:r>
              <a:rPr lang="en-US" sz="2400" dirty="0">
                <a:latin typeface=".VnAvant" panose="020B7200000000000000" pitchFamily="34" charset="0"/>
              </a:rPr>
              <a:t>.  </a:t>
            </a:r>
            <a:r>
              <a:rPr lang="en-US" sz="2400" dirty="0" err="1">
                <a:latin typeface=".VnAvant" panose="020B7200000000000000" pitchFamily="34" charset="0"/>
              </a:rPr>
              <a:t>Nai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mÑ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tñm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tØm</a:t>
            </a:r>
            <a:r>
              <a:rPr lang="en-US" sz="2400" dirty="0">
                <a:latin typeface=".VnAvant" panose="020B7200000000000000" pitchFamily="34" charset="0"/>
              </a:rPr>
              <a:t>: “ B¹n </a:t>
            </a:r>
            <a:r>
              <a:rPr lang="en-US" sz="2400" dirty="0" err="1">
                <a:latin typeface=".VnAvant" panose="020B7200000000000000" pitchFamily="34" charset="0"/>
              </a:rPr>
              <a:t>nhÝm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Êy,con</a:t>
            </a:r>
            <a:r>
              <a:rPr lang="en-US" sz="2400" dirty="0">
                <a:latin typeface=".VnAvant" panose="020B7200000000000000" pitchFamily="34" charset="0"/>
              </a:rPr>
              <a:t> ¹”.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99689E-48B0-4E99-974D-6510543429F3}"/>
              </a:ext>
            </a:extLst>
          </p:cNvPr>
          <p:cNvSpPr/>
          <p:nvPr/>
        </p:nvSpPr>
        <p:spPr>
          <a:xfrm>
            <a:off x="990306" y="3132395"/>
            <a:ext cx="1351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ai</a:t>
            </a:r>
            <a:endParaRPr lang="en-US" sz="2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890BDE-0929-4AA0-9D60-73D2D2D0C199}"/>
              </a:ext>
            </a:extLst>
          </p:cNvPr>
          <p:cNvSpPr/>
          <p:nvPr/>
        </p:nvSpPr>
        <p:spPr>
          <a:xfrm>
            <a:off x="6685120" y="3132395"/>
            <a:ext cx="1666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©y</a:t>
            </a:r>
            <a:endParaRPr lang="en-US" sz="2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74C6C1-665B-419A-86AA-ED686B986C3B}"/>
              </a:ext>
            </a:extLst>
          </p:cNvPr>
          <p:cNvSpPr/>
          <p:nvPr/>
        </p:nvSpPr>
        <p:spPr>
          <a:xfrm>
            <a:off x="2991776" y="3132396"/>
            <a:ext cx="1666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©y</a:t>
            </a:r>
            <a:endParaRPr lang="en-US" sz="2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454515-465C-4628-9F1A-0F48DD9E91BE}"/>
              </a:ext>
            </a:extLst>
          </p:cNvPr>
          <p:cNvSpPr/>
          <p:nvPr/>
        </p:nvSpPr>
        <p:spPr>
          <a:xfrm>
            <a:off x="3551318" y="3492277"/>
            <a:ext cx="1635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ay</a:t>
            </a:r>
            <a:endParaRPr lang="en-US" sz="2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955EBC-BDF0-4AAA-8E0B-C20CB7159170}"/>
              </a:ext>
            </a:extLst>
          </p:cNvPr>
          <p:cNvSpPr/>
          <p:nvPr/>
        </p:nvSpPr>
        <p:spPr>
          <a:xfrm>
            <a:off x="6088180" y="3871060"/>
            <a:ext cx="1666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©y</a:t>
            </a:r>
            <a:endParaRPr lang="en-US" sz="2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D65466-3374-4DB9-BEBD-F42AEB6AF73F}"/>
              </a:ext>
            </a:extLst>
          </p:cNvPr>
          <p:cNvSpPr/>
          <p:nvPr/>
        </p:nvSpPr>
        <p:spPr>
          <a:xfrm>
            <a:off x="7353044" y="3132395"/>
            <a:ext cx="1351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ai</a:t>
            </a:r>
            <a:endParaRPr lang="en-US" sz="2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C19440-8852-433B-BA69-5FD9E082F4EB}"/>
              </a:ext>
            </a:extLst>
          </p:cNvPr>
          <p:cNvSpPr/>
          <p:nvPr/>
        </p:nvSpPr>
        <p:spPr>
          <a:xfrm flipH="1">
            <a:off x="567472" y="3003347"/>
            <a:ext cx="304800" cy="258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B6AFE7-29BB-48EB-B17F-29541A9E5F93}"/>
              </a:ext>
            </a:extLst>
          </p:cNvPr>
          <p:cNvSpPr/>
          <p:nvPr/>
        </p:nvSpPr>
        <p:spPr>
          <a:xfrm flipH="1">
            <a:off x="2521181" y="3494198"/>
            <a:ext cx="197418" cy="258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59F158-53E1-49F3-A0B4-C543684FAA13}"/>
              </a:ext>
            </a:extLst>
          </p:cNvPr>
          <p:cNvSpPr/>
          <p:nvPr/>
        </p:nvSpPr>
        <p:spPr>
          <a:xfrm flipH="1">
            <a:off x="1568606" y="3869216"/>
            <a:ext cx="304800" cy="2507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3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1354" y="96498"/>
            <a:ext cx="565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HP001 4 hàng" panose="020B0603050302020204" pitchFamily="34" charset="0"/>
              </a:rPr>
              <a:t>Thứ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tu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ngày</a:t>
            </a:r>
            <a:r>
              <a:rPr lang="en-US" sz="2000" b="1" dirty="0">
                <a:latin typeface="HP001 4 hàng" panose="020B0603050302020204" pitchFamily="34" charset="0"/>
              </a:rPr>
              <a:t> 10 </a:t>
            </a:r>
            <a:r>
              <a:rPr lang="en-US" sz="2000" b="1" dirty="0" err="1">
                <a:latin typeface="HP001 4 hàng" panose="020B0603050302020204" pitchFamily="34" charset="0"/>
              </a:rPr>
              <a:t>tháng</a:t>
            </a:r>
            <a:r>
              <a:rPr lang="en-US" sz="2000" b="1" dirty="0">
                <a:latin typeface="HP001 4 hàng" panose="020B0603050302020204" pitchFamily="34" charset="0"/>
              </a:rPr>
              <a:t> 11 </a:t>
            </a:r>
            <a:r>
              <a:rPr lang="en-US" sz="2000" b="1" dirty="0" err="1">
                <a:latin typeface="HP001 4 hàng" panose="020B0603050302020204" pitchFamily="34" charset="0"/>
              </a:rPr>
              <a:t>năm</a:t>
            </a:r>
            <a:r>
              <a:rPr lang="en-US" sz="20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5744" y="496607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latin typeface="HP001 4 hàng" panose="020B0603050302020204" pitchFamily="34" charset="0"/>
              </a:rPr>
              <a:t>Tiếng Việt</a:t>
            </a:r>
            <a:r>
              <a:rPr lang="en-US" sz="1200"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75" y="567682"/>
            <a:ext cx="1482427" cy="6017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006" y="1383788"/>
            <a:ext cx="5694630" cy="35873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7675" y="1013205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Xin loãi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1C3BFA-6CC6-45AA-B27B-2B35994F5B51}"/>
              </a:ext>
            </a:extLst>
          </p:cNvPr>
          <p:cNvSpPr/>
          <p:nvPr/>
        </p:nvSpPr>
        <p:spPr>
          <a:xfrm>
            <a:off x="594852" y="1730477"/>
            <a:ext cx="235974" cy="258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7E85F2-526A-427E-8C5D-A25D6830B22B}"/>
              </a:ext>
            </a:extLst>
          </p:cNvPr>
          <p:cNvSpPr/>
          <p:nvPr/>
        </p:nvSpPr>
        <p:spPr>
          <a:xfrm>
            <a:off x="747252" y="1882877"/>
            <a:ext cx="235974" cy="258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ABDB25-4AEE-4843-B311-4CB0C17158BF}"/>
              </a:ext>
            </a:extLst>
          </p:cNvPr>
          <p:cNvSpPr/>
          <p:nvPr/>
        </p:nvSpPr>
        <p:spPr>
          <a:xfrm>
            <a:off x="899652" y="2035277"/>
            <a:ext cx="235974" cy="258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49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C90470FA-322B-42E6-9D90-B9CB082E9E2C}"/>
              </a:ext>
            </a:extLst>
          </p:cNvPr>
          <p:cNvGrpSpPr/>
          <p:nvPr/>
        </p:nvGrpSpPr>
        <p:grpSpPr>
          <a:xfrm>
            <a:off x="4083320" y="826185"/>
            <a:ext cx="637297" cy="451646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:a16="http://schemas.microsoft.com/office/drawing/2014/main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:a16="http://schemas.microsoft.com/office/drawing/2014/main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:a16="http://schemas.microsoft.com/office/drawing/2014/main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:a16="http://schemas.microsoft.com/office/drawing/2014/main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:a16="http://schemas.microsoft.com/office/drawing/2014/main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:a16="http://schemas.microsoft.com/office/drawing/2014/main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3922734" y="863513"/>
            <a:ext cx="965178" cy="425283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949881" y="1028890"/>
            <a:ext cx="3436137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3937549" y="401636"/>
            <a:ext cx="904836" cy="469827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Moon 114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7" name="Picture 9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1" y="2617234"/>
            <a:ext cx="1316850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8343" y="5404124"/>
            <a:ext cx="6096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2841" y="3657411"/>
            <a:ext cx="6096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199276" y="1055431"/>
            <a:ext cx="2195902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0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6422" y="3810000"/>
            <a:ext cx="985708" cy="609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11852" y="2030318"/>
            <a:ext cx="106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5118840" y="826184"/>
            <a:ext cx="1436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1346561" y="3360196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452271" y="826184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386022" y="1055434"/>
            <a:ext cx="813277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1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977863" y="3618510"/>
            <a:ext cx="486911" cy="5350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017248" y="3323790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452269" y="826184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376193" y="1037793"/>
            <a:ext cx="3194902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7035904" y="3526562"/>
            <a:ext cx="1070382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5139680" y="826184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52775" y="1037796"/>
            <a:ext cx="3763946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4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998243" y="2474606"/>
            <a:ext cx="556664" cy="61164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7739085" y="1999429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453868" y="826184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0670" y="304516"/>
            <a:ext cx="1173415" cy="934143"/>
          </a:xfrm>
          <a:prstGeom prst="rect">
            <a:avLst/>
          </a:prstGeom>
        </p:spPr>
      </p:pic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40" y="826188"/>
            <a:ext cx="808966" cy="492121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994906" y="3143734"/>
            <a:ext cx="106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7571095" y="50287"/>
            <a:ext cx="1373267" cy="649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6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0.23542 -0.58565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-2928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-0.08907 -0.54166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2" y="-2708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33958 -0.57986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29005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41736 -0.34005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17014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3264" y="487211"/>
            <a:ext cx="8829073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, ª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m,im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, um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2524089"/>
            <a:ext cx="4202514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3264" y="487211"/>
            <a:ext cx="8829073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tñm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tØm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2524089"/>
            <a:ext cx="4202514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3264" y="487211"/>
            <a:ext cx="8829073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tÊm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rÌm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2524089"/>
            <a:ext cx="4202514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3264" y="487211"/>
            <a:ext cx="8829073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Bµ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bÐ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chïm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nho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chÝn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®á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2524089"/>
            <a:ext cx="4202514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6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209550"/>
            <a:ext cx="8534400" cy="203687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ri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kh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«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vÒ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lµm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tæ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Đªm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qua,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nã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bÞ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èm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sÎ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vµ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s¬n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ca ®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, ®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nã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tóm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r¬m.Chim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ri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c¶m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¬n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sÎ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vµ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s¬n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ca.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2524089"/>
            <a:ext cx="4202514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8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3503"/>
          <a:stretch/>
        </p:blipFill>
        <p:spPr>
          <a:xfrm>
            <a:off x="685058" y="921601"/>
            <a:ext cx="7751916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4"/>
          <p:cNvSpPr txBox="1"/>
          <p:nvPr/>
        </p:nvSpPr>
        <p:spPr>
          <a:xfrm>
            <a:off x="1788379" y="3724035"/>
            <a:ext cx="616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latin typeface="VNI-Avo" pitchFamily="2" charset="0"/>
              </a:rPr>
              <a:t>Hai baïn thi nhaûy daây.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2986" y="3731569"/>
            <a:ext cx="65434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ai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98960" y="3737521"/>
            <a:ext cx="85311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aây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8585" y="3740530"/>
            <a:ext cx="83227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1354" y="96498"/>
            <a:ext cx="565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HP001 4 hàng" panose="020B0603050302020204" pitchFamily="34" charset="0"/>
              </a:rPr>
              <a:t>Thứ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tư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ngày</a:t>
            </a:r>
            <a:r>
              <a:rPr lang="en-US" sz="2000" b="1" dirty="0">
                <a:latin typeface="HP001 4 hàng" panose="020B0603050302020204" pitchFamily="34" charset="0"/>
              </a:rPr>
              <a:t> 10 </a:t>
            </a:r>
            <a:r>
              <a:rPr lang="en-US" sz="2000" b="1" dirty="0" err="1">
                <a:latin typeface="HP001 4 hàng" panose="020B0603050302020204" pitchFamily="34" charset="0"/>
              </a:rPr>
              <a:t>tháng</a:t>
            </a:r>
            <a:r>
              <a:rPr lang="en-US" sz="2000" b="1" dirty="0">
                <a:latin typeface="HP001 4 hàng" panose="020B0603050302020204" pitchFamily="34" charset="0"/>
              </a:rPr>
              <a:t> 11 </a:t>
            </a:r>
            <a:r>
              <a:rPr lang="en-US" sz="2000" b="1" dirty="0" err="1">
                <a:latin typeface="HP001 4 hàng" panose="020B0603050302020204" pitchFamily="34" charset="0"/>
              </a:rPr>
              <a:t>năm</a:t>
            </a:r>
            <a:r>
              <a:rPr lang="en-US" sz="20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25744" y="496607"/>
            <a:ext cx="286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latin typeface="HP001 4 hàng" panose="020B0603050302020204" pitchFamily="34" charset="0"/>
              </a:rPr>
              <a:t>Tiếng Việt</a:t>
            </a:r>
            <a:r>
              <a:rPr lang="en-US" sz="1200">
                <a:latin typeface="HP001 4 hàng" panose="020B0603050302020204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8080" y="306735"/>
            <a:ext cx="2453640" cy="97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524564" y="1529655"/>
            <a:ext cx="7979355" cy="13760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u="sng"/>
              <a:t>Bài 38</a:t>
            </a:r>
            <a:r>
              <a:rPr lang="en-US"/>
              <a:t>: </a:t>
            </a:r>
            <a:r>
              <a:rPr lang="en-US" sz="6000">
                <a:solidFill>
                  <a:srgbClr val="FF0000"/>
                </a:solidFill>
                <a:latin typeface="VNI-Avo" pitchFamily="2" charset="0"/>
              </a:rPr>
              <a:t>ai ay aây</a:t>
            </a:r>
            <a:r>
              <a:rPr lang="en-US" sz="6000">
                <a:solidFill>
                  <a:srgbClr val="FF0000"/>
                </a:solidFill>
              </a:rPr>
              <a:t> </a:t>
            </a:r>
            <a:endParaRPr sz="720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6275" y="163920"/>
            <a:ext cx="565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HP001 4 hàng" panose="020B0603050302020204" pitchFamily="34" charset="0"/>
              </a:rPr>
              <a:t>Thứ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tư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ngày</a:t>
            </a:r>
            <a:r>
              <a:rPr lang="en-US" sz="2000" b="1" dirty="0">
                <a:latin typeface="HP001 4 hàng" panose="020B0603050302020204" pitchFamily="34" charset="0"/>
              </a:rPr>
              <a:t> 10 </a:t>
            </a:r>
            <a:r>
              <a:rPr lang="en-US" sz="2000" b="1" dirty="0" err="1">
                <a:latin typeface="HP001 4 hàng" panose="020B0603050302020204" pitchFamily="34" charset="0"/>
              </a:rPr>
              <a:t>tháng</a:t>
            </a:r>
            <a:r>
              <a:rPr lang="en-US" sz="2000" b="1" dirty="0">
                <a:latin typeface="HP001 4 hàng" panose="020B0603050302020204" pitchFamily="34" charset="0"/>
              </a:rPr>
              <a:t> 11 </a:t>
            </a:r>
            <a:r>
              <a:rPr lang="en-US" sz="2000" b="1" dirty="0" err="1">
                <a:latin typeface="HP001 4 hàng" panose="020B0603050302020204" pitchFamily="34" charset="0"/>
              </a:rPr>
              <a:t>năm</a:t>
            </a:r>
            <a:r>
              <a:rPr lang="en-US" sz="20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5680" y="691487"/>
            <a:ext cx="286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latin typeface="HP001 4 hàng" panose="020B0603050302020204" pitchFamily="34" charset="0"/>
              </a:rPr>
              <a:t>Tiếng Việt</a:t>
            </a:r>
            <a:r>
              <a:rPr lang="en-US"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2192" y="3297346"/>
            <a:ext cx="450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GIÁO VIÊN: NGUYỄN THỊ 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ài 37 ăm-ă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316</Words>
  <Application>Microsoft Office PowerPoint</Application>
  <PresentationFormat>On-screen Show (16:9)</PresentationFormat>
  <Paragraphs>79</Paragraphs>
  <Slides>16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VNI-Avo</vt:lpstr>
      <vt:lpstr>Arial</vt:lpstr>
      <vt:lpstr>Calibri</vt:lpstr>
      <vt:lpstr>Vibur</vt:lpstr>
      <vt:lpstr>Britannic Bold</vt:lpstr>
      <vt:lpstr>.VnAvant</vt:lpstr>
      <vt:lpstr>Roboto Slab Light</vt:lpstr>
      <vt:lpstr>Catamaran</vt:lpstr>
      <vt:lpstr>HP001 4 hàng</vt:lpstr>
      <vt:lpstr>AvantGarde</vt:lpstr>
      <vt:lpstr>Work Sans</vt:lpstr>
      <vt:lpstr>Comfortaa</vt:lpstr>
      <vt:lpstr>Tahoma</vt:lpstr>
      <vt:lpstr>Learning the Days of the Week by Slidesgo </vt:lpstr>
      <vt:lpstr>Bài 37 ăm-ăp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38: ai ay aây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38: ai ay ây</dc:title>
  <dc:creator>Phương Lê</dc:creator>
  <cp:lastModifiedBy>Phương Lê</cp:lastModifiedBy>
  <cp:revision>13</cp:revision>
  <dcterms:modified xsi:type="dcterms:W3CDTF">2021-11-10T06:20:23Z</dcterms:modified>
</cp:coreProperties>
</file>