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82" r:id="rId7"/>
    <p:sldId id="259" r:id="rId8"/>
    <p:sldId id="263" r:id="rId9"/>
    <p:sldId id="261" r:id="rId10"/>
    <p:sldId id="281" r:id="rId11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字魂7号-温暖童稚体" panose="020B0604020202020204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Sitka Text" panose="02000505000000020004" pitchFamily="2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A45"/>
    <a:srgbClr val="FFCEA1"/>
    <a:srgbClr val="97633B"/>
    <a:srgbClr val="EFC650"/>
    <a:srgbClr val="5C9F9C"/>
    <a:srgbClr val="73A76D"/>
    <a:srgbClr val="BDC2CE"/>
    <a:srgbClr val="F07264"/>
    <a:srgbClr val="F19C1D"/>
    <a:srgbClr val="FFB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1296" y="12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7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12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82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680588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45962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38328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881775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926742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300476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127630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047623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912475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355285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879905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720532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264400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303700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738348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400322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87" r:id="rId8"/>
    <p:sldLayoutId id="2147483686" r:id="rId9"/>
    <p:sldLayoutId id="2147483685" r:id="rId10"/>
    <p:sldLayoutId id="2147483684" r:id="rId11"/>
    <p:sldLayoutId id="2147483683" r:id="rId12"/>
    <p:sldLayoutId id="2147483682" r:id="rId13"/>
    <p:sldLayoutId id="2147483681" r:id="rId14"/>
    <p:sldLayoutId id="2147483680" r:id="rId15"/>
    <p:sldLayoutId id="2147483679" r:id="rId16"/>
    <p:sldLayoutId id="2147483678" r:id="rId17"/>
    <p:sldLayoutId id="2147483677" r:id="rId18"/>
    <p:sldLayoutId id="2147483676" r:id="rId19"/>
    <p:sldLayoutId id="2147483675" r:id="rId20"/>
    <p:sldLayoutId id="2147483674" r:id="rId21"/>
    <p:sldLayoutId id="2147483673" r:id="rId22"/>
    <p:sldLayoutId id="2147483672" r:id="rId23"/>
    <p:sldLayoutId id="2147483667" r:id="rId24"/>
    <p:sldLayoutId id="2147483668" r:id="rId25"/>
    <p:sldLayoutId id="2147483669" r:id="rId26"/>
    <p:sldLayoutId id="2147483670" r:id="rId27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1.jp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195388"/>
            <a:ext cx="51847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2451100"/>
            <a:ext cx="55260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latin typeface="Cambria" panose="020405030504060302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5380" y="710684"/>
              <a:ext cx="3516413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/>
              <a:r>
                <a:rPr lang="en-US" altLang="zh-CN" sz="4000" dirty="0">
                  <a:latin typeface="Sitka Text" panose="02000505000000020004" pitchFamily="2" charset="0"/>
                  <a:ea typeface="字魂7号-温暖童稚体" panose="00000500000000000000" pitchFamily="2" charset="-122"/>
                </a:rPr>
                <a:t>YÊU CẦU CẦN ĐẠT</a:t>
              </a:r>
              <a:endParaRPr lang="zh-CN" altLang="en-US" sz="4000" dirty="0">
                <a:latin typeface="Sitka Text" panose="02000505000000020004" pitchFamily="2" charset="0"/>
                <a:ea typeface="字魂7号-温暖童稚体" panose="00000500000000000000" pitchFamily="2" charset="-122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3E9283E1-CAC8-4BE6-9657-2D4C55903AE7}"/>
              </a:ext>
            </a:extLst>
          </p:cNvPr>
          <p:cNvSpPr txBox="1"/>
          <p:nvPr/>
        </p:nvSpPr>
        <p:spPr>
          <a:xfrm>
            <a:off x="1320765" y="2921988"/>
            <a:ext cx="100981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863725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9">
            <a:extLst>
              <a:ext uri="{FF2B5EF4-FFF2-40B4-BE49-F238E27FC236}">
                <a16:creationId xmlns:a16="http://schemas.microsoft.com/office/drawing/2014/main" id="{45876032-265D-469E-90A2-CBC7841A9C01}"/>
              </a:ext>
            </a:extLst>
          </p:cNvPr>
          <p:cNvGrpSpPr>
            <a:grpSpLocks/>
          </p:cNvGrpSpPr>
          <p:nvPr/>
        </p:nvGrpSpPr>
        <p:grpSpPr bwMode="auto">
          <a:xfrm>
            <a:off x="158790" y="119127"/>
            <a:ext cx="9510143" cy="2252466"/>
            <a:chOff x="366" y="1182"/>
            <a:chExt cx="7601" cy="1007"/>
          </a:xfrm>
        </p:grpSpPr>
        <p:sp>
          <p:nvSpPr>
            <p:cNvPr id="20" name="AutoShape 5">
              <a:extLst>
                <a:ext uri="{FF2B5EF4-FFF2-40B4-BE49-F238E27FC236}">
                  <a16:creationId xmlns:a16="http://schemas.microsoft.com/office/drawing/2014/main" id="{A9628469-04B2-4EB5-A824-9655E945F4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6" y="1182"/>
              <a:ext cx="7531" cy="100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lnSpc>
                  <a:spcPct val="150000"/>
                </a:lnSpc>
              </a:pP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Bài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1.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Trong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v</a:t>
              </a:r>
              <a:r>
                <a:rPr lang="vi-VN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ư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ờn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ư</a:t>
              </a:r>
              <a:r>
                <a:rPr lang="vi-VN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ơ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m,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ng</a:t>
              </a:r>
              <a:r>
                <a:rPr lang="vi-VN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ư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ời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ta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đã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vi-VN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ư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ơm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2032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cây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giống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trên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4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lô</a:t>
              </a:r>
              <a:endPara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đất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,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các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lô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đều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có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cây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nh</a:t>
              </a:r>
              <a:r>
                <a:rPr lang="vi-VN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ư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nhau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.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Hỏi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mỗi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lô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đất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có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bao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nhiêu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cây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giống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21" name="Group 7">
              <a:extLst>
                <a:ext uri="{FF2B5EF4-FFF2-40B4-BE49-F238E27FC236}">
                  <a16:creationId xmlns:a16="http://schemas.microsoft.com/office/drawing/2014/main" id="{75E5F949-9968-4BEF-B92A-232271B3CF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" y="1365"/>
              <a:ext cx="263" cy="251"/>
              <a:chOff x="1047" y="3168"/>
              <a:chExt cx="421" cy="611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3820360-B138-46BD-8511-73103C9A16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7" y="3168"/>
                <a:ext cx="382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Text Box 10">
                <a:extLst>
                  <a:ext uri="{FF2B5EF4-FFF2-40B4-BE49-F238E27FC236}">
                    <a16:creationId xmlns:a16="http://schemas.microsoft.com/office/drawing/2014/main" id="{9872FBDA-6C9A-44C4-9C7F-85338802FC6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282" y="3327"/>
                <a:ext cx="186" cy="4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24" name="Group 12">
            <a:extLst>
              <a:ext uri="{FF2B5EF4-FFF2-40B4-BE49-F238E27FC236}">
                <a16:creationId xmlns:a16="http://schemas.microsoft.com/office/drawing/2014/main" id="{FD9EF4E4-988E-42B4-87F3-E77F267A0AE6}"/>
              </a:ext>
            </a:extLst>
          </p:cNvPr>
          <p:cNvGrpSpPr>
            <a:grpSpLocks/>
          </p:cNvGrpSpPr>
          <p:nvPr/>
        </p:nvGrpSpPr>
        <p:grpSpPr bwMode="auto">
          <a:xfrm>
            <a:off x="5549228" y="3129548"/>
            <a:ext cx="5486400" cy="3119967"/>
            <a:chOff x="995" y="3040"/>
            <a:chExt cx="3840" cy="1965"/>
          </a:xfrm>
        </p:grpSpPr>
        <p:sp>
          <p:nvSpPr>
            <p:cNvPr id="25" name="AutoShape 13">
              <a:extLst>
                <a:ext uri="{FF2B5EF4-FFF2-40B4-BE49-F238E27FC236}">
                  <a16:creationId xmlns:a16="http://schemas.microsoft.com/office/drawing/2014/main" id="{D9CF592E-4145-4DBE-8ACF-8EE3929120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5" y="3040"/>
              <a:ext cx="3840" cy="19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25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 eaLnBrk="1" hangingPunct="1"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giống</a:t>
              </a: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ctr" eaLnBrk="1" hangingPunct="1">
                <a:defRPr/>
              </a:pP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2032 : 4 = 508 (</a:t>
              </a:r>
              <a:r>
                <a:rPr lang="en-US" sz="2800" b="1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  <a:p>
              <a:pPr algn="ctr" eaLnBrk="1" hangingPunct="1">
                <a:defRPr/>
              </a:pP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Đáp </a:t>
              </a:r>
              <a:r>
                <a:rPr lang="en-US" sz="2800" b="1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: 508 </a:t>
              </a:r>
              <a:r>
                <a:rPr lang="en-US" sz="2800" b="1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giống</a:t>
              </a:r>
              <a:endPara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id="{B55BA8E3-D3DE-490E-AEEF-FE672392E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" y="3248"/>
              <a:ext cx="2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Symbol" pitchFamily="18" charset="2"/>
                </a:rPr>
                <a:t>  </a:t>
              </a: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  <a:sym typeface="Symbol" pitchFamily="18" charset="2"/>
                </a:rPr>
                <a:t> </a:t>
              </a:r>
              <a:r>
                <a:rPr lang="en-US" altLang="en-US" sz="2100" b="1">
                  <a:latin typeface="Cambria" panose="02040503050406030204" pitchFamily="18" charset="0"/>
                  <a:ea typeface="Cambria" panose="02040503050406030204" pitchFamily="18" charset="0"/>
                  <a:sym typeface="Symbol" pitchFamily="18" charset="2"/>
                </a:rPr>
                <a:t>   </a:t>
              </a:r>
            </a:p>
            <a:p>
              <a:pPr eaLnBrk="1" hangingPunct="1"/>
              <a:endParaRPr lang="en-US" altLang="en-US" sz="21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7" name="AutoShape 17">
            <a:extLst>
              <a:ext uri="{FF2B5EF4-FFF2-40B4-BE49-F238E27FC236}">
                <a16:creationId xmlns:a16="http://schemas.microsoft.com/office/drawing/2014/main" id="{C9F9DD77-FFE6-43E1-A7F9-52B50D421F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0975" y="3110111"/>
            <a:ext cx="3043238" cy="1447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80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Tóm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tắt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lô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2032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giống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lô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…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28" name="Straight Connector 7">
            <a:extLst>
              <a:ext uri="{FF2B5EF4-FFF2-40B4-BE49-F238E27FC236}">
                <a16:creationId xmlns:a16="http://schemas.microsoft.com/office/drawing/2014/main" id="{FAFBEE01-DB41-4959-BFA4-EBDA68BAD38A}"/>
              </a:ext>
            </a:extLst>
          </p:cNvPr>
          <p:cNvCxnSpPr/>
          <p:nvPr/>
        </p:nvCxnSpPr>
        <p:spPr>
          <a:xfrm>
            <a:off x="5324521" y="1049337"/>
            <a:ext cx="37022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02F3695C-7CD2-49A3-A1EB-9FEF559E0E61}"/>
              </a:ext>
            </a:extLst>
          </p:cNvPr>
          <p:cNvCxnSpPr/>
          <p:nvPr/>
        </p:nvCxnSpPr>
        <p:spPr>
          <a:xfrm>
            <a:off x="1048060" y="1540024"/>
            <a:ext cx="3839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E0B53F43-967D-43F0-A732-07F5D68F8A1A}"/>
              </a:ext>
            </a:extLst>
          </p:cNvPr>
          <p:cNvCxnSpPr/>
          <p:nvPr/>
        </p:nvCxnSpPr>
        <p:spPr>
          <a:xfrm>
            <a:off x="5716290" y="1540024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54EB8661-BBBF-408D-8EAC-056FD1BE2C38}"/>
              </a:ext>
            </a:extLst>
          </p:cNvPr>
          <p:cNvCxnSpPr/>
          <p:nvPr/>
        </p:nvCxnSpPr>
        <p:spPr>
          <a:xfrm>
            <a:off x="487848" y="2066046"/>
            <a:ext cx="1261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27044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0011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580261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B79B3E24-A8CE-4A17-8C02-D23226DC5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57" y="1455964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9">
            <a:extLst>
              <a:ext uri="{FF2B5EF4-FFF2-40B4-BE49-F238E27FC236}">
                <a16:creationId xmlns:a16="http://schemas.microsoft.com/office/drawing/2014/main" id="{A54881FD-8C41-4043-9AD4-D8F2913BE74E}"/>
              </a:ext>
            </a:extLst>
          </p:cNvPr>
          <p:cNvGrpSpPr>
            <a:grpSpLocks/>
          </p:cNvGrpSpPr>
          <p:nvPr/>
        </p:nvGrpSpPr>
        <p:grpSpPr bwMode="auto">
          <a:xfrm>
            <a:off x="625475" y="444404"/>
            <a:ext cx="9965187" cy="1143000"/>
            <a:chOff x="288" y="1296"/>
            <a:chExt cx="5556" cy="720"/>
          </a:xfrm>
        </p:grpSpPr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B9B18FB7-47D6-4C88-88B3-2DF7E9B8A8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1296"/>
              <a:ext cx="5556" cy="72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Có 2135 quyển vở được xếp đều vào 7 thùng. </a:t>
              </a:r>
            </a:p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Hỏi 5 thùng có bao nhiêu quyển vở?</a:t>
              </a:r>
            </a:p>
          </p:txBody>
        </p:sp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748D1B13-B289-416B-BFCB-3E8ADFC6A3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344"/>
              <a:ext cx="480" cy="416"/>
              <a:chOff x="336" y="2112"/>
              <a:chExt cx="480" cy="416"/>
            </a:xfrm>
          </p:grpSpPr>
          <p:grpSp>
            <p:nvGrpSpPr>
              <p:cNvPr id="16" name="Group 7">
                <a:extLst>
                  <a:ext uri="{FF2B5EF4-FFF2-40B4-BE49-F238E27FC236}">
                    <a16:creationId xmlns:a16="http://schemas.microsoft.com/office/drawing/2014/main" id="{55438A4C-665B-45F0-BA65-6B0CE645B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113"/>
                <a:ext cx="480" cy="415"/>
                <a:chOff x="999" y="3120"/>
                <a:chExt cx="768" cy="1010"/>
              </a:xfrm>
            </p:grpSpPr>
            <p:sp>
              <p:nvSpPr>
                <p:cNvPr id="18" name="AutoShape 8">
                  <a:extLst>
                    <a:ext uri="{FF2B5EF4-FFF2-40B4-BE49-F238E27FC236}">
                      <a16:creationId xmlns:a16="http://schemas.microsoft.com/office/drawing/2014/main" id="{2A6266B8-34ED-4ECA-8FD7-4FC0289CD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" name="Freeform 9">
                  <a:extLst>
                    <a:ext uri="{FF2B5EF4-FFF2-40B4-BE49-F238E27FC236}">
                      <a16:creationId xmlns:a16="http://schemas.microsoft.com/office/drawing/2014/main" id="{5C81C84D-C211-4BD2-A841-99AAA033387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" name="Text Box 10">
                  <a:extLst>
                    <a:ext uri="{FF2B5EF4-FFF2-40B4-BE49-F238E27FC236}">
                      <a16:creationId xmlns:a16="http://schemas.microsoft.com/office/drawing/2014/main" id="{C0D66DD3-FBB9-42F6-B1C4-89809310C4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282" y="3327"/>
                  <a:ext cx="186" cy="8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9CB828F1-A8CA-4DCF-A4D9-511893A70A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112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</p:grpSp>
      </p:grpSp>
      <p:grpSp>
        <p:nvGrpSpPr>
          <p:cNvPr id="21" name="Group 12">
            <a:extLst>
              <a:ext uri="{FF2B5EF4-FFF2-40B4-BE49-F238E27FC236}">
                <a16:creationId xmlns:a16="http://schemas.microsoft.com/office/drawing/2014/main" id="{D39FD939-FE54-4571-A5EE-9CA4E16D5589}"/>
              </a:ext>
            </a:extLst>
          </p:cNvPr>
          <p:cNvGrpSpPr>
            <a:grpSpLocks/>
          </p:cNvGrpSpPr>
          <p:nvPr/>
        </p:nvGrpSpPr>
        <p:grpSpPr bwMode="auto">
          <a:xfrm>
            <a:off x="5130991" y="3301432"/>
            <a:ext cx="6017793" cy="3119438"/>
            <a:chOff x="1327" y="2750"/>
            <a:chExt cx="3208" cy="1965"/>
          </a:xfrm>
        </p:grpSpPr>
        <p:sp>
          <p:nvSpPr>
            <p:cNvPr id="22" name="AutoShape 13">
              <a:extLst>
                <a:ext uri="{FF2B5EF4-FFF2-40B4-BE49-F238E27FC236}">
                  <a16:creationId xmlns:a16="http://schemas.microsoft.com/office/drawing/2014/main" id="{C493BCBC-0AC9-4A6E-A640-3C668979E2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27" y="2750"/>
              <a:ext cx="3208" cy="19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en-US" sz="3000" b="1" i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 giải:</a:t>
              </a:r>
            </a:p>
            <a:p>
              <a:pPr algn="ctr"/>
              <a:r>
                <a:rPr lang="en-US" sz="3000" b="1" i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vở của mỗi thùng có là :</a:t>
              </a:r>
            </a:p>
            <a:p>
              <a:pPr algn="ctr"/>
              <a:r>
                <a:rPr lang="en-US" sz="3000" b="1" i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2135 : 7   = 305 (quyển vở)</a:t>
              </a:r>
            </a:p>
            <a:p>
              <a:pPr algn="ctr"/>
              <a:r>
                <a:rPr lang="en-US" sz="3000" b="1" i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vở của 5 thùng có là :</a:t>
              </a:r>
            </a:p>
            <a:p>
              <a:pPr algn="ctr"/>
              <a:r>
                <a:rPr lang="en-US" sz="3000" b="1" i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305  x   5  = 1525 (quyển vở)</a:t>
              </a:r>
            </a:p>
            <a:p>
              <a:pPr algn="ctr"/>
              <a:r>
                <a:rPr lang="en-US" sz="3000" b="1" i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Đáp số :1525 quyển vở</a:t>
              </a:r>
            </a:p>
          </p:txBody>
        </p:sp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0A1210D3-8E01-4B76-8A91-D7167717E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" y="3248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32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Symbol" panose="05050102010706020507" pitchFamily="18" charset="2"/>
                </a:rPr>
                <a:t>  </a:t>
              </a:r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  <a:sym typeface="Symbol" panose="05050102010706020507" pitchFamily="18" charset="2"/>
                </a:rPr>
                <a:t>   </a:t>
              </a:r>
            </a:p>
            <a:p>
              <a:endParaRPr lang="en-US"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AutoShape 17">
            <a:extLst>
              <a:ext uri="{FF2B5EF4-FFF2-40B4-BE49-F238E27FC236}">
                <a16:creationId xmlns:a16="http://schemas.microsoft.com/office/drawing/2014/main" id="{DEB1AE8B-681A-491A-87A3-58195E2086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427" y="2044604"/>
            <a:ext cx="4047447" cy="1447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80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Tóm tắt:</a:t>
            </a:r>
          </a:p>
          <a:p>
            <a:pPr algn="ctr"/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7 thùng : 2135 quyển vở</a:t>
            </a:r>
          </a:p>
          <a:p>
            <a:pPr algn="ctr"/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5 thùng : …quyển vở?</a:t>
            </a:r>
          </a:p>
        </p:txBody>
      </p:sp>
      <p:cxnSp>
        <p:nvCxnSpPr>
          <p:cNvPr id="25" name="Straight Connector 2">
            <a:extLst>
              <a:ext uri="{FF2B5EF4-FFF2-40B4-BE49-F238E27FC236}">
                <a16:creationId xmlns:a16="http://schemas.microsoft.com/office/drawing/2014/main" id="{B1875500-24BA-4E3D-8E4E-0007BE97151A}"/>
              </a:ext>
            </a:extLst>
          </p:cNvPr>
          <p:cNvCxnSpPr/>
          <p:nvPr/>
        </p:nvCxnSpPr>
        <p:spPr>
          <a:xfrm>
            <a:off x="1705596" y="1006855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">
            <a:extLst>
              <a:ext uri="{FF2B5EF4-FFF2-40B4-BE49-F238E27FC236}">
                <a16:creationId xmlns:a16="http://schemas.microsoft.com/office/drawing/2014/main" id="{7C8495D8-53C1-4A9B-9B50-7EDB758CC166}"/>
              </a:ext>
            </a:extLst>
          </p:cNvPr>
          <p:cNvCxnSpPr/>
          <p:nvPr/>
        </p:nvCxnSpPr>
        <p:spPr>
          <a:xfrm>
            <a:off x="8551037" y="961573"/>
            <a:ext cx="1259310" cy="9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">
            <a:extLst>
              <a:ext uri="{FF2B5EF4-FFF2-40B4-BE49-F238E27FC236}">
                <a16:creationId xmlns:a16="http://schemas.microsoft.com/office/drawing/2014/main" id="{A06A152C-A522-4D3A-A2D0-B8ECA66221AE}"/>
              </a:ext>
            </a:extLst>
          </p:cNvPr>
          <p:cNvCxnSpPr/>
          <p:nvPr/>
        </p:nvCxnSpPr>
        <p:spPr>
          <a:xfrm>
            <a:off x="1463676" y="1455964"/>
            <a:ext cx="1394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8">
            <a:extLst>
              <a:ext uri="{FF2B5EF4-FFF2-40B4-BE49-F238E27FC236}">
                <a16:creationId xmlns:a16="http://schemas.microsoft.com/office/drawing/2014/main" id="{6E7DAD7B-72DF-48D8-ABEB-5CCE01CCE4CD}"/>
              </a:ext>
            </a:extLst>
          </p:cNvPr>
          <p:cNvCxnSpPr/>
          <p:nvPr/>
        </p:nvCxnSpPr>
        <p:spPr>
          <a:xfrm>
            <a:off x="3361780" y="1455964"/>
            <a:ext cx="3384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6">
            <a:extLst>
              <a:ext uri="{FF2B5EF4-FFF2-40B4-BE49-F238E27FC236}">
                <a16:creationId xmlns:a16="http://schemas.microsoft.com/office/drawing/2014/main" id="{80274A92-8D1E-4772-B796-3A0E85BADD73}"/>
              </a:ext>
            </a:extLst>
          </p:cNvPr>
          <p:cNvCxnSpPr/>
          <p:nvPr/>
        </p:nvCxnSpPr>
        <p:spPr>
          <a:xfrm>
            <a:off x="3361780" y="1527972"/>
            <a:ext cx="3384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7">
            <a:extLst>
              <a:ext uri="{FF2B5EF4-FFF2-40B4-BE49-F238E27FC236}">
                <a16:creationId xmlns:a16="http://schemas.microsoft.com/office/drawing/2014/main" id="{97B161A8-560E-4EE6-9325-7FF879858F40}"/>
              </a:ext>
            </a:extLst>
          </p:cNvPr>
          <p:cNvCxnSpPr/>
          <p:nvPr/>
        </p:nvCxnSpPr>
        <p:spPr>
          <a:xfrm>
            <a:off x="1463676" y="1527972"/>
            <a:ext cx="1394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>
            <a:extLst>
              <a:ext uri="{FF2B5EF4-FFF2-40B4-BE49-F238E27FC236}">
                <a16:creationId xmlns:a16="http://schemas.microsoft.com/office/drawing/2014/main" id="{E9A3EFA5-9CA3-4F78-89C6-595E4E59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27287" r="9245" b="-2"/>
          <a:stretch>
            <a:fillRect/>
          </a:stretch>
        </p:blipFill>
        <p:spPr bwMode="auto">
          <a:xfrm>
            <a:off x="0" y="4102208"/>
            <a:ext cx="1773936" cy="271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13">
            <a:extLst>
              <a:ext uri="{FF2B5EF4-FFF2-40B4-BE49-F238E27FC236}">
                <a16:creationId xmlns:a16="http://schemas.microsoft.com/office/drawing/2014/main" id="{031DC65E-D799-47F8-B047-1D444741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9" b="21288"/>
          <a:stretch>
            <a:fillRect/>
          </a:stretch>
        </p:blipFill>
        <p:spPr bwMode="auto">
          <a:xfrm>
            <a:off x="9033510" y="1432522"/>
            <a:ext cx="352425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5">
            <a:extLst>
              <a:ext uri="{FF2B5EF4-FFF2-40B4-BE49-F238E27FC236}">
                <a16:creationId xmlns:a16="http://schemas.microsoft.com/office/drawing/2014/main" id="{158B6D00-EC47-401C-B73B-42A4714390E2}"/>
              </a:ext>
            </a:extLst>
          </p:cNvPr>
          <p:cNvSpPr txBox="1">
            <a:spLocks/>
          </p:cNvSpPr>
          <p:nvPr/>
        </p:nvSpPr>
        <p:spPr>
          <a:xfrm>
            <a:off x="7570304" y="623038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www.themegallery.com</a:t>
            </a:r>
          </a:p>
        </p:txBody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id="{C736D0C3-535D-416B-841B-DB92C28044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04345" y="2390867"/>
            <a:ext cx="8534400" cy="990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8520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34" name="Group 17">
            <a:extLst>
              <a:ext uri="{FF2B5EF4-FFF2-40B4-BE49-F238E27FC236}">
                <a16:creationId xmlns:a16="http://schemas.microsoft.com/office/drawing/2014/main" id="{27B03782-3710-4A37-9AA3-B572DC4A4847}"/>
              </a:ext>
            </a:extLst>
          </p:cNvPr>
          <p:cNvGrpSpPr>
            <a:grpSpLocks/>
          </p:cNvGrpSpPr>
          <p:nvPr/>
        </p:nvGrpSpPr>
        <p:grpSpPr bwMode="auto">
          <a:xfrm>
            <a:off x="2541104" y="3720547"/>
            <a:ext cx="6477000" cy="2667000"/>
            <a:chOff x="1440" y="2496"/>
            <a:chExt cx="3744" cy="1680"/>
          </a:xfrm>
        </p:grpSpPr>
        <p:sp>
          <p:nvSpPr>
            <p:cNvPr id="35" name="AutoShape 12">
              <a:extLst>
                <a:ext uri="{FF2B5EF4-FFF2-40B4-BE49-F238E27FC236}">
                  <a16:creationId xmlns:a16="http://schemas.microsoft.com/office/drawing/2014/main" id="{01DF723F-549D-4277-887F-66C82AAA8F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40" y="2496"/>
              <a:ext cx="3744" cy="16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en-US" sz="2800" b="1" i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 giải:</a:t>
              </a:r>
            </a:p>
            <a:p>
              <a:pPr algn="ctr"/>
              <a:r>
                <a:rPr lang="en-US" sz="2800" b="1" i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viên gạch mỗi xe chở được là:</a:t>
              </a:r>
            </a:p>
            <a:p>
              <a:pPr algn="ctr"/>
              <a:r>
                <a:rPr lang="en-US" sz="2800" b="1" i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8520 : 4 = 2130 (viên gạch)</a:t>
              </a:r>
            </a:p>
            <a:p>
              <a:pPr algn="ctr"/>
              <a:r>
                <a:rPr lang="en-US" sz="2800" b="1" i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Số viên gạch 3 xe như thế chở được là:</a:t>
              </a:r>
            </a:p>
            <a:p>
              <a:pPr algn="ctr"/>
              <a:r>
                <a:rPr lang="en-US" sz="2800" b="1" i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2130 </a:t>
              </a:r>
              <a:r>
                <a:rPr lang="en-US" sz="1600" b="1" i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 </a:t>
              </a:r>
              <a:r>
                <a:rPr lang="en-US" sz="2800" b="1" i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3  = 6390 (viên gạch)</a:t>
              </a:r>
            </a:p>
            <a:p>
              <a:pPr algn="ctr"/>
              <a:r>
                <a:rPr lang="en-US" sz="2800" b="1" i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Đáp số :6390 viên gạch</a:t>
              </a: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7BF06504-5F63-4E3C-83A7-549D698D3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528"/>
              <a:ext cx="24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32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Symbol" panose="05050102010706020507" pitchFamily="18" charset="2"/>
                </a:rPr>
                <a:t>  </a:t>
              </a:r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  <a:sym typeface="Symbol" panose="05050102010706020507" pitchFamily="18" charset="2"/>
                </a:rPr>
                <a:t>   </a:t>
              </a:r>
            </a:p>
            <a:p>
              <a:endParaRPr lang="en-US"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7" name="AutoShape 15">
            <a:extLst>
              <a:ext uri="{FF2B5EF4-FFF2-40B4-BE49-F238E27FC236}">
                <a16:creationId xmlns:a16="http://schemas.microsoft.com/office/drawing/2014/main" id="{7887BCE9-FEA6-455F-862B-0EEF6B8CC4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22104" y="1180547"/>
            <a:ext cx="5257800" cy="838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80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:          4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: 8520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3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: …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38" name="Group 18">
            <a:extLst>
              <a:ext uri="{FF2B5EF4-FFF2-40B4-BE49-F238E27FC236}">
                <a16:creationId xmlns:a16="http://schemas.microsoft.com/office/drawing/2014/main" id="{A007ED0F-AE90-4C24-968B-7F139D0BED9A}"/>
              </a:ext>
            </a:extLst>
          </p:cNvPr>
          <p:cNvGrpSpPr>
            <a:grpSpLocks/>
          </p:cNvGrpSpPr>
          <p:nvPr/>
        </p:nvGrpSpPr>
        <p:grpSpPr bwMode="auto">
          <a:xfrm>
            <a:off x="1108987" y="293299"/>
            <a:ext cx="8539455" cy="768351"/>
            <a:chOff x="314" y="843"/>
            <a:chExt cx="5158" cy="484"/>
          </a:xfrm>
        </p:grpSpPr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id="{981975FB-2C9B-49CC-85DD-012D598F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" y="843"/>
              <a:ext cx="720" cy="484"/>
              <a:chOff x="218" y="2043"/>
              <a:chExt cx="720" cy="484"/>
            </a:xfrm>
          </p:grpSpPr>
          <p:grpSp>
            <p:nvGrpSpPr>
              <p:cNvPr id="41" name="Group 6">
                <a:extLst>
                  <a:ext uri="{FF2B5EF4-FFF2-40B4-BE49-F238E27FC236}">
                    <a16:creationId xmlns:a16="http://schemas.microsoft.com/office/drawing/2014/main" id="{A22FBC30-BED1-40D8-9516-C9B79FA7D5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6" y="2132"/>
                <a:ext cx="263" cy="395"/>
                <a:chOff x="1047" y="3168"/>
                <a:chExt cx="421" cy="962"/>
              </a:xfrm>
            </p:grpSpPr>
            <p:sp>
              <p:nvSpPr>
                <p:cNvPr id="44" name="Freeform 8">
                  <a:extLst>
                    <a:ext uri="{FF2B5EF4-FFF2-40B4-BE49-F238E27FC236}">
                      <a16:creationId xmlns:a16="http://schemas.microsoft.com/office/drawing/2014/main" id="{CBB4ABC1-F1E7-401D-B861-A5EC051FC5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5" name="Text Box 9">
                  <a:extLst>
                    <a:ext uri="{FF2B5EF4-FFF2-40B4-BE49-F238E27FC236}">
                      <a16:creationId xmlns:a16="http://schemas.microsoft.com/office/drawing/2014/main" id="{E53B072D-651D-44CD-94A5-5BAC35D3CC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282" y="3327"/>
                  <a:ext cx="186" cy="8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2" name="Text Box 10">
                <a:extLst>
                  <a:ext uri="{FF2B5EF4-FFF2-40B4-BE49-F238E27FC236}">
                    <a16:creationId xmlns:a16="http://schemas.microsoft.com/office/drawing/2014/main" id="{74E9E9A2-D7D8-49BE-9AC5-A49EB93D4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" y="2043"/>
                <a:ext cx="72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 err="1">
                    <a:solidFill>
                      <a:srgbClr val="9900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dirty="0">
                    <a:solidFill>
                      <a:srgbClr val="9900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</a:t>
                </a:r>
              </a:p>
            </p:txBody>
          </p:sp>
        </p:grpSp>
        <p:sp>
          <p:nvSpPr>
            <p:cNvPr id="40" name="Text Box 16">
              <a:extLst>
                <a:ext uri="{FF2B5EF4-FFF2-40B4-BE49-F238E27FC236}">
                  <a16:creationId xmlns:a16="http://schemas.microsoft.com/office/drawing/2014/main" id="{162759CE-CEA9-4BCB-BD75-860BDD40A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864"/>
              <a:ext cx="45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tóm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</p:grpSp>
      <p:sp>
        <p:nvSpPr>
          <p:cNvPr id="46" name="Line 19">
            <a:extLst>
              <a:ext uri="{FF2B5EF4-FFF2-40B4-BE49-F238E27FC236}">
                <a16:creationId xmlns:a16="http://schemas.microsoft.com/office/drawing/2014/main" id="{642303A1-B48D-4CA9-9996-EA947A994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001" y="873214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Line 20">
            <a:extLst>
              <a:ext uri="{FF2B5EF4-FFF2-40B4-BE49-F238E27FC236}">
                <a16:creationId xmlns:a16="http://schemas.microsoft.com/office/drawing/2014/main" id="{A7A8CA77-9537-4AC0-86C6-CCBE5E9C7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9048" y="817175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628" y="4937125"/>
            <a:ext cx="15357598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FF854FC-6D86-4C7C-AC00-418C96259AF6}"/>
              </a:ext>
            </a:extLst>
          </p:cNvPr>
          <p:cNvSpPr txBox="1">
            <a:spLocks/>
          </p:cNvSpPr>
          <p:nvPr/>
        </p:nvSpPr>
        <p:spPr>
          <a:xfrm>
            <a:off x="7989589" y="5210388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www.themegallery.com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453AFE0-1381-460D-807D-E2025C2D8739}"/>
              </a:ext>
            </a:extLst>
          </p:cNvPr>
          <p:cNvGrpSpPr>
            <a:grpSpLocks/>
          </p:cNvGrpSpPr>
          <p:nvPr/>
        </p:nvGrpSpPr>
        <p:grpSpPr bwMode="auto">
          <a:xfrm>
            <a:off x="854072" y="167233"/>
            <a:ext cx="10241559" cy="1143000"/>
            <a:chOff x="-105" y="1080"/>
            <a:chExt cx="5712" cy="720"/>
          </a:xfrm>
        </p:grpSpPr>
        <p:sp>
          <p:nvSpPr>
            <p:cNvPr id="10" name="AutoShape 4">
              <a:extLst>
                <a:ext uri="{FF2B5EF4-FFF2-40B4-BE49-F238E27FC236}">
                  <a16:creationId xmlns:a16="http://schemas.microsoft.com/office/drawing/2014/main" id="{36FB3302-5EB5-4A4F-89EC-8FB52D9080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5" y="1080"/>
              <a:ext cx="5472" cy="72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mảnh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25m,</a:t>
              </a:r>
            </a:p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rộng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kém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8m.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vi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mảnh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320051E5-9EB8-4EE0-85BB-3378DD9AE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05" y="1155"/>
              <a:ext cx="900" cy="604"/>
              <a:chOff x="-9" y="1923"/>
              <a:chExt cx="900" cy="604"/>
            </a:xfrm>
          </p:grpSpPr>
          <p:grpSp>
            <p:nvGrpSpPr>
              <p:cNvPr id="12" name="Group 6">
                <a:extLst>
                  <a:ext uri="{FF2B5EF4-FFF2-40B4-BE49-F238E27FC236}">
                    <a16:creationId xmlns:a16="http://schemas.microsoft.com/office/drawing/2014/main" id="{1FC4724A-4EA0-4DB6-984F-242BD33B2E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2132"/>
                <a:ext cx="533" cy="395"/>
                <a:chOff x="615" y="3168"/>
                <a:chExt cx="853" cy="962"/>
              </a:xfrm>
            </p:grpSpPr>
            <p:sp>
              <p:nvSpPr>
                <p:cNvPr id="15" name="Freeform 8">
                  <a:extLst>
                    <a:ext uri="{FF2B5EF4-FFF2-40B4-BE49-F238E27FC236}">
                      <a16:creationId xmlns:a16="http://schemas.microsoft.com/office/drawing/2014/main" id="{80AF4884-D980-43CD-B60E-E523330E94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5" y="3168"/>
                  <a:ext cx="815" cy="295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" name="Text Box 9">
                  <a:extLst>
                    <a:ext uri="{FF2B5EF4-FFF2-40B4-BE49-F238E27FC236}">
                      <a16:creationId xmlns:a16="http://schemas.microsoft.com/office/drawing/2014/main" id="{04958193-DB5A-4301-83A0-0D5406EA18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282" y="3327"/>
                  <a:ext cx="186" cy="8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3" name="Text Box 10">
                <a:extLst>
                  <a:ext uri="{FF2B5EF4-FFF2-40B4-BE49-F238E27FC236}">
                    <a16:creationId xmlns:a16="http://schemas.microsoft.com/office/drawing/2014/main" id="{89C4B41C-4944-4B2D-B901-9BC287B999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" y="1923"/>
                <a:ext cx="90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en-US" sz="2800" b="1" dirty="0" err="1">
                    <a:solidFill>
                      <a:srgbClr val="9900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dirty="0">
                    <a:solidFill>
                      <a:srgbClr val="9900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</a:p>
            </p:txBody>
          </p:sp>
        </p:grpSp>
      </p:grpSp>
      <p:sp>
        <p:nvSpPr>
          <p:cNvPr id="17" name="AutoShape 12">
            <a:extLst>
              <a:ext uri="{FF2B5EF4-FFF2-40B4-BE49-F238E27FC236}">
                <a16:creationId xmlns:a16="http://schemas.microsoft.com/office/drawing/2014/main" id="{0A577F60-4B53-4B93-AEBB-89681422F8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17875" y="2852950"/>
            <a:ext cx="4572032" cy="2667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i="1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25 – 8 = 17 (m)</a:t>
            </a:r>
          </a:p>
          <a:p>
            <a:pPr algn="ctr"/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(25 + 17</a:t>
            </a:r>
            <a:r>
              <a:rPr lang="en-US" sz="2400" b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x 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= 84 (m)</a:t>
            </a:r>
          </a:p>
          <a:p>
            <a:pPr algn="ctr"/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2400" b="1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:84m</a:t>
            </a:r>
          </a:p>
        </p:txBody>
      </p:sp>
      <p:sp>
        <p:nvSpPr>
          <p:cNvPr id="18" name="AutoShape 20">
            <a:extLst>
              <a:ext uri="{FF2B5EF4-FFF2-40B4-BE49-F238E27FC236}">
                <a16:creationId xmlns:a16="http://schemas.microsoft.com/office/drawing/2014/main" id="{C5A93736-11D4-496E-999C-287D1B38B3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60189" y="1590884"/>
            <a:ext cx="4214810" cy="2057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i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2800" b="1" i="1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b="1" i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: 25m</a:t>
            </a:r>
          </a:p>
          <a:p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8m</a:t>
            </a:r>
          </a:p>
          <a:p>
            <a:r>
              <a:rPr lang="en-US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       : ...m ?</a:t>
            </a: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00" y="2641663"/>
            <a:ext cx="55260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80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THANK YOU</a:t>
            </a:r>
            <a:endParaRPr lang="zh-CN" altLang="en-US" sz="80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7FF3610-60F4-4C93-BB51-932FF400FC29}"/>
              </a:ext>
            </a:extLst>
          </p:cNvPr>
          <p:cNvGrpSpPr/>
          <p:nvPr/>
        </p:nvGrpSpPr>
        <p:grpSpPr>
          <a:xfrm>
            <a:off x="6375798" y="1209014"/>
            <a:ext cx="6124575" cy="5729287"/>
            <a:chOff x="168275" y="1195388"/>
            <a:chExt cx="6124575" cy="5729287"/>
          </a:xfrm>
        </p:grpSpPr>
        <p:pic>
          <p:nvPicPr>
            <p:cNvPr id="5122" name="图片 12">
              <a:extLst>
                <a:ext uri="{FF2B5EF4-FFF2-40B4-BE49-F238E27FC236}">
                  <a16:creationId xmlns:a16="http://schemas.microsoft.com/office/drawing/2014/main" id="{FFA6DAC2-488F-485C-824A-8AE60B8C5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75" y="1195388"/>
              <a:ext cx="518477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图片 4">
              <a:extLst>
                <a:ext uri="{FF2B5EF4-FFF2-40B4-BE49-F238E27FC236}">
                  <a16:creationId xmlns:a16="http://schemas.microsoft.com/office/drawing/2014/main" id="{96A466EC-B468-4B7A-AC6A-2BE9667C7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2819400"/>
              <a:ext cx="5803900" cy="410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7" name="组合 16">
              <a:extLst>
                <a:ext uri="{FF2B5EF4-FFF2-40B4-BE49-F238E27FC236}">
                  <a16:creationId xmlns:a16="http://schemas.microsoft.com/office/drawing/2014/main" id="{9A5A4A07-8E07-4037-9694-8A058172EA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3050" y="3411538"/>
              <a:ext cx="3479800" cy="2455862"/>
              <a:chOff x="3393422" y="3429000"/>
              <a:chExt cx="3117731" cy="2201738"/>
            </a:xfrm>
          </p:grpSpPr>
          <p:pic>
            <p:nvPicPr>
              <p:cNvPr id="5136" name="图片 6">
                <a:extLst>
                  <a:ext uri="{FF2B5EF4-FFF2-40B4-BE49-F238E27FC236}">
                    <a16:creationId xmlns:a16="http://schemas.microsoft.com/office/drawing/2014/main" id="{010DA046-D232-4D5E-80CD-A3BB0DC45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" name="图片 13">
                <a:extLst>
                  <a:ext uri="{FF2B5EF4-FFF2-40B4-BE49-F238E27FC236}">
                    <a16:creationId xmlns:a16="http://schemas.microsoft.com/office/drawing/2014/main" id="{FFDCCABB-D48C-4610-8200-34760B10A3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8" name="图片 14">
              <a:extLst>
                <a:ext uri="{FF2B5EF4-FFF2-40B4-BE49-F238E27FC236}">
                  <a16:creationId xmlns:a16="http://schemas.microsoft.com/office/drawing/2014/main" id="{1A0E351E-F9AF-497B-A41B-BF6B028EC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5346700"/>
              <a:ext cx="1084263" cy="123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图片 15">
              <a:extLst>
                <a:ext uri="{FF2B5EF4-FFF2-40B4-BE49-F238E27FC236}">
                  <a16:creationId xmlns:a16="http://schemas.microsoft.com/office/drawing/2014/main" id="{6EAABDAE-1785-45B6-A9D7-81A2E024F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2696">
              <a:off x="1335088" y="5829300"/>
              <a:ext cx="666750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图片 9">
              <a:extLst>
                <a:ext uri="{FF2B5EF4-FFF2-40B4-BE49-F238E27FC236}">
                  <a16:creationId xmlns:a16="http://schemas.microsoft.com/office/drawing/2014/main" id="{6210AC2F-AAD4-4D39-811C-EF251631E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413" y="5313363"/>
              <a:ext cx="1616075" cy="133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212778" y="2100423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2377644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CB585E-EB44-4C84-9D8A-7EB9129AC0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D4EEF5-4BF4-4A8B-8EE3-408C91EB987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17084a5-40ce-44a9-aa97-9561c111c68a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9f958c3a-144a-4219-afab-0ea9b7b8b61f"/>
  </ds:schemaRefs>
</ds:datastoreItem>
</file>

<file path=customXml/itemProps3.xml><?xml version="1.0" encoding="utf-8"?>
<ds:datastoreItem xmlns:ds="http://schemas.openxmlformats.org/officeDocument/2006/customXml" ds:itemID="{9FB2E49F-FD3D-463A-A294-A5F3AE588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450</Words>
  <Application>Microsoft Office PowerPoint</Application>
  <PresentationFormat>Màn hình rộng</PresentationFormat>
  <Paragraphs>67</Paragraphs>
  <Slides>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4" baseType="lpstr">
      <vt:lpstr>Cambria</vt:lpstr>
      <vt:lpstr>Calibri</vt:lpstr>
      <vt:lpstr>等线</vt:lpstr>
      <vt:lpstr>Sitka Text</vt:lpstr>
      <vt:lpstr>Arial</vt:lpstr>
      <vt:lpstr>字魂7号-温暖童稚体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HIEN</cp:lastModifiedBy>
  <cp:revision>67</cp:revision>
  <dcterms:created xsi:type="dcterms:W3CDTF">2019-10-17T09:10:34Z</dcterms:created>
  <dcterms:modified xsi:type="dcterms:W3CDTF">2022-03-09T02:32:56Z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