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1"/>
  </p:notesMasterIdLst>
  <p:sldIdLst>
    <p:sldId id="303" r:id="rId2"/>
    <p:sldId id="557" r:id="rId3"/>
    <p:sldId id="256" r:id="rId4"/>
    <p:sldId id="429" r:id="rId5"/>
    <p:sldId id="257" r:id="rId6"/>
    <p:sldId id="394" r:id="rId7"/>
    <p:sldId id="395" r:id="rId8"/>
    <p:sldId id="425" r:id="rId9"/>
    <p:sldId id="559" r:id="rId10"/>
    <p:sldId id="560" r:id="rId11"/>
    <p:sldId id="561" r:id="rId12"/>
    <p:sldId id="562" r:id="rId13"/>
    <p:sldId id="416" r:id="rId14"/>
    <p:sldId id="368" r:id="rId15"/>
    <p:sldId id="318" r:id="rId16"/>
    <p:sldId id="369" r:id="rId17"/>
    <p:sldId id="258" r:id="rId18"/>
    <p:sldId id="371" r:id="rId19"/>
    <p:sldId id="563" r:id="rId20"/>
    <p:sldId id="564" r:id="rId21"/>
    <p:sldId id="565" r:id="rId22"/>
    <p:sldId id="407" r:id="rId23"/>
    <p:sldId id="427" r:id="rId24"/>
    <p:sldId id="428" r:id="rId25"/>
    <p:sldId id="567" r:id="rId26"/>
    <p:sldId id="400" r:id="rId27"/>
    <p:sldId id="382" r:id="rId28"/>
    <p:sldId id="381" r:id="rId29"/>
    <p:sldId id="389" r:id="rId30"/>
  </p:sldIdLst>
  <p:sldSz cx="12161838" cy="6858000"/>
  <p:notesSz cx="6858000" cy="9144000"/>
  <p:embeddedFontLst>
    <p:embeddedFont>
      <p:font typeface="Arial-Rounded" pitchFamily="34" charset="-93"/>
      <p:regular r:id="rId32"/>
    </p:embeddedFont>
    <p:embeddedFont>
      <p:font typeface="Scope One" charset="0"/>
      <p:regular r:id="rId33"/>
    </p:embeddedFont>
    <p:embeddedFont>
      <p:font typeface="Delius Unicase" charset="0"/>
      <p:regular r:id="rId34"/>
      <p:bold r:id="rId35"/>
    </p:embeddedFont>
    <p:embeddedFont>
      <p:font typeface="Patrick Hand" charset="-93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DDBF8"/>
    <a:srgbClr val="FFD16A"/>
    <a:srgbClr val="3BB9F1"/>
    <a:srgbClr val="F1B86B"/>
    <a:srgbClr val="F7D5A8"/>
    <a:srgbClr val="C0D971"/>
    <a:srgbClr val="DBE9AE"/>
    <a:srgbClr val="FF757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7CF696E-B5ED-4320-AEE1-8833A9A7E3BA}">
  <a:tblStyle styleId="{17CF696E-B5ED-4320-AEE1-8833A9A7E3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7845" autoAdjust="0"/>
  </p:normalViewPr>
  <p:slideViewPr>
    <p:cSldViewPr snapToGrid="0">
      <p:cViewPr varScale="1">
        <p:scale>
          <a:sx n="64" d="100"/>
          <a:sy n="64" d="100"/>
        </p:scale>
        <p:origin x="-1068" y="-108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50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2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518263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tìm đọc về các vị anh hùng này để nói thêm cho HS hiểu sơ qua</a:t>
            </a:r>
          </a:p>
        </p:txBody>
      </p:sp>
    </p:spTree>
    <p:extLst>
      <p:ext uri="{BB962C8B-B14F-4D97-AF65-F5344CB8AC3E}">
        <p14:creationId xmlns:p14="http://schemas.microsoft.com/office/powerpoint/2010/main" val="3957083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2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giải thích thêm về tên riêng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86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7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b85fb9307c_0_5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b85fb9307c_0_5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ĐỌc mẫu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Tìm từ khó đọc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e4b7ac32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e4b7ac32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37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68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Các từ khác GV có thể giải thích miệng</a:t>
            </a:r>
          </a:p>
          <a:p>
            <a:pPr marL="158750" indent="0">
              <a:buNone/>
            </a:pPr>
            <a:r>
              <a:rPr lang="en-US"/>
              <a:t>Xứ nghệ là Nghệ An và Hà Tĩnh, ngày xưa là 1 tỉnh Nghệ Tĩnh nhưng nay tách ra thành 2 tỉnh</a:t>
            </a:r>
          </a:p>
        </p:txBody>
      </p:sp>
    </p:spTree>
    <p:extLst>
      <p:ext uri="{BB962C8B-B14F-4D97-AF65-F5344CB8AC3E}">
        <p14:creationId xmlns:p14="http://schemas.microsoft.com/office/powerpoint/2010/main" val="1481552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 ý với HS đây là lúc chưa có dịch Covid, còn giờ chúng ta hạn chế tụ tập đông ng ntn</a:t>
            </a:r>
          </a:p>
        </p:txBody>
      </p:sp>
    </p:spTree>
    <p:extLst>
      <p:ext uri="{BB962C8B-B14F-4D97-AF65-F5344CB8AC3E}">
        <p14:creationId xmlns:p14="http://schemas.microsoft.com/office/powerpoint/2010/main" val="187405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lưu ý với HS đây là lúc chưa có dịch Covid, còn giờ chúng ta hạn chế tụ tập đông ng ntn</a:t>
            </a:r>
          </a:p>
        </p:txBody>
      </p:sp>
    </p:spTree>
    <p:extLst>
      <p:ext uri="{BB962C8B-B14F-4D97-AF65-F5344CB8AC3E}">
        <p14:creationId xmlns:p14="http://schemas.microsoft.com/office/powerpoint/2010/main" val="2250267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nối tiếp</a:t>
            </a:r>
          </a:p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1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35560" y="2274447"/>
            <a:ext cx="7290719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35339" y="4912033"/>
            <a:ext cx="5953236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04403" y="3055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1803" y="3412951"/>
            <a:ext cx="668209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17267" y="-711200"/>
            <a:ext cx="3186927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100" y="180351"/>
            <a:ext cx="142726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58966" y="269584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76404" y="383551"/>
            <a:ext cx="382684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18522" y="61474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55942" y="45389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69441" y="3354201"/>
            <a:ext cx="450017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005" y="24353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693302" y="6077375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3027" y="6565918"/>
            <a:ext cx="450017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48361" y="10142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283643" y="1014267"/>
            <a:ext cx="617369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5655" y="58294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25897" y="2391110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3471" y="6376767"/>
            <a:ext cx="382684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3225" y="301367"/>
            <a:ext cx="382684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3547" y="4773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261" y="2709100"/>
            <a:ext cx="617369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48317" y="4227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696133" y="6381134"/>
            <a:ext cx="450017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373127" y="4107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57625" y="5378448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23556" y="28673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48334" y="5998651"/>
            <a:ext cx="382684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48333" y="47978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88711" y="58451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0594" y="2990517"/>
            <a:ext cx="382684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71720" y="781762"/>
            <a:ext cx="1335916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67776" y="3344256"/>
            <a:ext cx="6070146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39390" y="1302944"/>
            <a:ext cx="8283058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59331" y="142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6962" y="3045401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55113" y="255717"/>
            <a:ext cx="382684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005" y="4449017"/>
            <a:ext cx="382684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10714" y="1172600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32052" y="229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6989" y="345751"/>
            <a:ext cx="450017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49353" y="6466800"/>
            <a:ext cx="617369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27219" y="6260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1821" y="1598467"/>
            <a:ext cx="1111510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693314" y="3732068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283" y="61391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8342" y="5985676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694904" y="398767"/>
            <a:ext cx="382684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69441" y="6466700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0308" y="6376767"/>
            <a:ext cx="382684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69441" y="36376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35041" y="1854285"/>
            <a:ext cx="450017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074236" y="345767"/>
            <a:ext cx="617369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7842" y="4184685"/>
            <a:ext cx="696173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46833" y="6404234"/>
            <a:ext cx="617369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3531" y="2134267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42472" y="6301214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81347" y="136530"/>
            <a:ext cx="1312820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3447" y="8393"/>
            <a:ext cx="2202289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1539" y="657618"/>
            <a:ext cx="450017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12394" y="2875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0369" y="6363667"/>
            <a:ext cx="668276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4536" y="5777085"/>
            <a:ext cx="375436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68799" y="6376767"/>
            <a:ext cx="382684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3783" y="690751"/>
            <a:ext cx="382684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50691" y="3852633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60697" y="3712634"/>
            <a:ext cx="450017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1090" y="216700"/>
            <a:ext cx="617369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52066" y="5299367"/>
            <a:ext cx="902519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52072" y="345767"/>
            <a:ext cx="617369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7462" y="1986900"/>
            <a:ext cx="324794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71795" y="1140867"/>
            <a:ext cx="2376533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291" y="4164234"/>
            <a:ext cx="142726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3783" y="6363667"/>
            <a:ext cx="18125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16974" y="242747"/>
            <a:ext cx="324789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83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60" r:id="rId5"/>
    <p:sldLayoutId id="2147483671" r:id="rId6"/>
    <p:sldLayoutId id="2147483672" r:id="rId7"/>
    <p:sldLayoutId id="214748367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52E8A9-3D3E-4348-870E-FF1D903CB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" y="8483"/>
            <a:ext cx="12127011" cy="68410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5408E0DA-094D-490C-8092-820D259B24FE}"/>
              </a:ext>
            </a:extLst>
          </p:cNvPr>
          <p:cNvSpPr txBox="1">
            <a:spLocks/>
          </p:cNvSpPr>
          <p:nvPr/>
        </p:nvSpPr>
        <p:spPr>
          <a:xfrm>
            <a:off x="31048" y="2744897"/>
            <a:ext cx="7951119" cy="1368207"/>
          </a:xfrm>
          <a:prstGeom prst="rect">
            <a:avLst/>
          </a:prstGeom>
          <a:solidFill>
            <a:srgbClr val="FFFFFF"/>
          </a:solidFill>
        </p:spPr>
        <p:txBody>
          <a:bodyPr vert="horz" lIns="121424" tIns="60712" rIns="121424" bIns="6071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98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lang="en-US" sz="7980" b="1">
                <a:latin typeface="Arial" pitchFamily="34" charset="0"/>
                <a:ea typeface="Arial-Rounded" pitchFamily="34" charset="0"/>
                <a:cs typeface="Arial" pitchFamily="34" charset="0"/>
              </a:rPr>
              <a:t> VIỆT 2</a:t>
            </a:r>
          </a:p>
        </p:txBody>
      </p:sp>
    </p:spTree>
    <p:extLst>
      <p:ext uri="{BB962C8B-B14F-4D97-AF65-F5344CB8AC3E}">
        <p14:creationId xmlns:p14="http://schemas.microsoft.com/office/powerpoint/2010/main" val="278668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ốc Tổ Hùng Vương - Linh thiêng cội nguồn dân tộc">
            <a:extLst>
              <a:ext uri="{FF2B5EF4-FFF2-40B4-BE49-F238E27FC236}">
                <a16:creationId xmlns:a16="http://schemas.microsoft.com/office/drawing/2014/main" xmlns="" id="{4EEBAF27-9221-497A-B367-7CB1037E4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23" y="888132"/>
            <a:ext cx="9826789" cy="59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6E32378-DDA1-4DAE-A8C9-CD9AFC201B5D}"/>
              </a:ext>
            </a:extLst>
          </p:cNvPr>
          <p:cNvSpPr/>
          <p:nvPr/>
        </p:nvSpPr>
        <p:spPr>
          <a:xfrm>
            <a:off x="3548930" y="83248"/>
            <a:ext cx="5063977" cy="804884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 Hùng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67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àng vạn người về dự Lễ hội Đền Hùng trước ngày Giỗ Tổ">
            <a:extLst>
              <a:ext uri="{FF2B5EF4-FFF2-40B4-BE49-F238E27FC236}">
                <a16:creationId xmlns:a16="http://schemas.microsoft.com/office/drawing/2014/main" xmlns="" id="{7247980C-BEBA-44D6-887B-66E9B606C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1208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6E32378-DDA1-4DAE-A8C9-CD9AFC201B5D}"/>
              </a:ext>
            </a:extLst>
          </p:cNvPr>
          <p:cNvSpPr/>
          <p:nvPr/>
        </p:nvSpPr>
        <p:spPr>
          <a:xfrm>
            <a:off x="3548930" y="83248"/>
            <a:ext cx="5063977" cy="804884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 Hùng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6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i tiết lịch trình">
            <a:extLst>
              <a:ext uri="{FF2B5EF4-FFF2-40B4-BE49-F238E27FC236}">
                <a16:creationId xmlns:a16="http://schemas.microsoft.com/office/drawing/2014/main" xmlns="" id="{05A301E5-024C-42C3-8027-F04208A4F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0"/>
            <a:ext cx="10294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6E32378-DDA1-4DAE-A8C9-CD9AFC201B5D}"/>
              </a:ext>
            </a:extLst>
          </p:cNvPr>
          <p:cNvSpPr/>
          <p:nvPr/>
        </p:nvSpPr>
        <p:spPr>
          <a:xfrm>
            <a:off x="3548930" y="83248"/>
            <a:ext cx="5063977" cy="804884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Đền Hùng</a:t>
            </a:r>
            <a:endParaRPr lang="en-US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7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10D3E7A-647B-429F-B21B-3F3401B3CA5A}"/>
              </a:ext>
            </a:extLst>
          </p:cNvPr>
          <p:cNvSpPr txBox="1"/>
          <p:nvPr/>
        </p:nvSpPr>
        <p:spPr>
          <a:xfrm>
            <a:off x="1002863" y="1922449"/>
            <a:ext cx="106058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Hãy cùng nhau đi thăm các miền đất nước qua những câu ca dao.</a:t>
            </a:r>
            <a:endParaRPr lang="en-US" sz="400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3943FCA6-D8D7-49DE-ADD4-ABCD2567916E}"/>
              </a:ext>
            </a:extLst>
          </p:cNvPr>
          <p:cNvCxnSpPr>
            <a:cxnSpLocks/>
          </p:cNvCxnSpPr>
          <p:nvPr/>
        </p:nvCxnSpPr>
        <p:spPr>
          <a:xfrm flipV="1">
            <a:off x="4775506" y="1985291"/>
            <a:ext cx="127256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551A0EC-47E6-4E83-A816-EE0090E19B1C}"/>
              </a:ext>
            </a:extLst>
          </p:cNvPr>
          <p:cNvGrpSpPr/>
          <p:nvPr/>
        </p:nvGrpSpPr>
        <p:grpSpPr>
          <a:xfrm rot="21128394">
            <a:off x="6349733" y="2618545"/>
            <a:ext cx="404033" cy="548779"/>
            <a:chOff x="8074786" y="2617012"/>
            <a:chExt cx="317117" cy="40289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4F6597D1-31CF-4072-8C25-1DAF2F88B1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74786" y="2617012"/>
              <a:ext cx="197637" cy="4028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355576B-9A77-42B6-9DE5-49D7912F6B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4266" y="2617012"/>
              <a:ext cx="197637" cy="4028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046A8EF-79AA-436B-92EA-CAE9C0613597}"/>
              </a:ext>
            </a:extLst>
          </p:cNvPr>
          <p:cNvCxnSpPr>
            <a:cxnSpLocks/>
          </p:cNvCxnSpPr>
          <p:nvPr/>
        </p:nvCxnSpPr>
        <p:spPr>
          <a:xfrm flipV="1">
            <a:off x="11608679" y="1992472"/>
            <a:ext cx="124648" cy="598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9B666EC3-270C-491E-942B-6C59832012A6}"/>
              </a:ext>
            </a:extLst>
          </p:cNvPr>
          <p:cNvSpPr/>
          <p:nvPr/>
        </p:nvSpPr>
        <p:spPr>
          <a:xfrm>
            <a:off x="9731311" y="96341"/>
            <a:ext cx="2360071" cy="43691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Đọc nối tiếp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11A560B-7D2E-4E9B-995E-B733610D31E6}"/>
              </a:ext>
            </a:extLst>
          </p:cNvPr>
          <p:cNvGrpSpPr/>
          <p:nvPr/>
        </p:nvGrpSpPr>
        <p:grpSpPr>
          <a:xfrm>
            <a:off x="300642" y="102250"/>
            <a:ext cx="11560554" cy="6278508"/>
            <a:chOff x="300642" y="193729"/>
            <a:chExt cx="11560554" cy="627850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D4F8D99-3B83-4E6F-BD09-68DC5AB99D9D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5AE3D17-F21D-4A03-A9B0-4A4644AC426E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E6F697E-E6CA-491A-8BA2-70D4E4F635BE}"/>
              </a:ext>
            </a:extLst>
          </p:cNvPr>
          <p:cNvGrpSpPr/>
          <p:nvPr/>
        </p:nvGrpSpPr>
        <p:grpSpPr>
          <a:xfrm>
            <a:off x="300642" y="95280"/>
            <a:ext cx="11560554" cy="6278508"/>
            <a:chOff x="300642" y="193729"/>
            <a:chExt cx="11560554" cy="62785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DD6F81-5AE4-4DDD-B659-8ED2EB09EAF8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en-US" sz="24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</a:t>
              </a:r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solidFill>
                    <a:srgbClr val="00B05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</a:t>
              </a:r>
              <a:r>
                <a:rPr lang="en-US" sz="2400">
                  <a:solidFill>
                    <a:srgbClr val="7030A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B95C65E3-0D2C-4C90-8FD1-43DA0C1CB9D1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41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96528" y="844611"/>
            <a:ext cx="6689011" cy="3955094"/>
            <a:chOff x="2728118" y="168947"/>
            <a:chExt cx="6705600" cy="39649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8300" y1="32778" x2="40300" y2="302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36" r="21478"/>
            <a:stretch/>
          </p:blipFill>
          <p:spPr>
            <a:xfrm>
              <a:off x="2728118" y="168947"/>
              <a:ext cx="6705600" cy="39649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128419" y="495300"/>
              <a:ext cx="3803623" cy="1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Luyện đọc</a:t>
              </a:r>
            </a:p>
            <a:p>
              <a:pPr algn="ctr"/>
              <a:r>
                <a:rPr lang="en-US" sz="4389">
                  <a:latin typeface="+mj-lt"/>
                  <a:ea typeface="Arial-Rounded" pitchFamily="34" charset="0"/>
                  <a:cs typeface="Arial-Rounded" pitchFamily="34" charset="0"/>
                </a:rPr>
                <a:t>toàn bài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D632D2-77D6-4735-8DFE-247BE69DA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739" y="2882967"/>
            <a:ext cx="3446153" cy="36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DF9641C-9720-4314-B09D-BD6CF74F99B2}"/>
              </a:ext>
            </a:extLst>
          </p:cNvPr>
          <p:cNvGrpSpPr/>
          <p:nvPr/>
        </p:nvGrpSpPr>
        <p:grpSpPr>
          <a:xfrm>
            <a:off x="300642" y="102250"/>
            <a:ext cx="11560554" cy="6278508"/>
            <a:chOff x="300642" y="193729"/>
            <a:chExt cx="11560554" cy="627850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4EE8DB3-916E-4ED4-BE40-115A999F4474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5BB13814-8758-4A47-AD07-544BE1BA85B8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254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1"/>
          <p:cNvSpPr txBox="1">
            <a:spLocks noGrp="1"/>
          </p:cNvSpPr>
          <p:nvPr>
            <p:ph type="ctrTitle"/>
          </p:nvPr>
        </p:nvSpPr>
        <p:spPr>
          <a:xfrm>
            <a:off x="2399009" y="1780856"/>
            <a:ext cx="7290719" cy="24240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6600"/>
              <a:t>TÌM HIỂU BÀI</a:t>
            </a:r>
            <a:endParaRPr sz="6600"/>
          </a:p>
        </p:txBody>
      </p:sp>
      <p:sp>
        <p:nvSpPr>
          <p:cNvPr id="2224" name="Google Shape;2224;p31"/>
          <p:cNvSpPr/>
          <p:nvPr/>
        </p:nvSpPr>
        <p:spPr>
          <a:xfrm flipH="1">
            <a:off x="10514597" y="1226595"/>
            <a:ext cx="237990" cy="272323"/>
          </a:xfrm>
          <a:custGeom>
            <a:avLst/>
            <a:gdLst/>
            <a:ahLst/>
            <a:cxnLst/>
            <a:rect l="l" t="t" r="r" b="b"/>
            <a:pathLst>
              <a:path w="8900" h="10184" extrusionOk="0">
                <a:moveTo>
                  <a:pt x="2216" y="1"/>
                </a:moveTo>
                <a:cubicBezTo>
                  <a:pt x="2073" y="1043"/>
                  <a:pt x="2001" y="2097"/>
                  <a:pt x="1999" y="3147"/>
                </a:cubicBezTo>
                <a:lnTo>
                  <a:pt x="1999" y="3147"/>
                </a:lnTo>
                <a:cubicBezTo>
                  <a:pt x="1535" y="4095"/>
                  <a:pt x="831" y="4880"/>
                  <a:pt x="1" y="5380"/>
                </a:cubicBezTo>
                <a:cubicBezTo>
                  <a:pt x="943" y="5500"/>
                  <a:pt x="1531" y="5494"/>
                  <a:pt x="2396" y="5932"/>
                </a:cubicBezTo>
                <a:cubicBezTo>
                  <a:pt x="2534" y="5999"/>
                  <a:pt x="2673" y="6084"/>
                  <a:pt x="2745" y="6228"/>
                </a:cubicBezTo>
                <a:cubicBezTo>
                  <a:pt x="2817" y="6378"/>
                  <a:pt x="2799" y="6569"/>
                  <a:pt x="2775" y="6744"/>
                </a:cubicBezTo>
                <a:cubicBezTo>
                  <a:pt x="2648" y="7794"/>
                  <a:pt x="2864" y="9133"/>
                  <a:pt x="2739" y="10183"/>
                </a:cubicBezTo>
                <a:cubicBezTo>
                  <a:pt x="3454" y="9247"/>
                  <a:pt x="4161" y="8310"/>
                  <a:pt x="4876" y="7381"/>
                </a:cubicBezTo>
                <a:cubicBezTo>
                  <a:pt x="4997" y="7223"/>
                  <a:pt x="5122" y="7062"/>
                  <a:pt x="5291" y="6996"/>
                </a:cubicBezTo>
                <a:cubicBezTo>
                  <a:pt x="5360" y="6971"/>
                  <a:pt x="5430" y="6962"/>
                  <a:pt x="5500" y="6962"/>
                </a:cubicBezTo>
                <a:cubicBezTo>
                  <a:pt x="5584" y="6962"/>
                  <a:pt x="5669" y="6974"/>
                  <a:pt x="5754" y="6984"/>
                </a:cubicBezTo>
                <a:cubicBezTo>
                  <a:pt x="6107" y="7030"/>
                  <a:pt x="6463" y="7054"/>
                  <a:pt x="6818" y="7054"/>
                </a:cubicBezTo>
                <a:cubicBezTo>
                  <a:pt x="7518" y="7054"/>
                  <a:pt x="8218" y="6963"/>
                  <a:pt x="8900" y="6780"/>
                </a:cubicBezTo>
                <a:lnTo>
                  <a:pt x="7278" y="5158"/>
                </a:lnTo>
                <a:cubicBezTo>
                  <a:pt x="7092" y="4973"/>
                  <a:pt x="6894" y="4774"/>
                  <a:pt x="6785" y="4516"/>
                </a:cubicBezTo>
                <a:cubicBezTo>
                  <a:pt x="6539" y="3945"/>
                  <a:pt x="6762" y="3279"/>
                  <a:pt x="6899" y="2667"/>
                </a:cubicBezTo>
                <a:cubicBezTo>
                  <a:pt x="7074" y="1910"/>
                  <a:pt x="7110" y="1118"/>
                  <a:pt x="7020" y="342"/>
                </a:cubicBezTo>
                <a:lnTo>
                  <a:pt x="7020" y="342"/>
                </a:lnTo>
                <a:cubicBezTo>
                  <a:pt x="6300" y="744"/>
                  <a:pt x="5585" y="1154"/>
                  <a:pt x="4865" y="1561"/>
                </a:cubicBezTo>
                <a:cubicBezTo>
                  <a:pt x="4785" y="1606"/>
                  <a:pt x="4695" y="1653"/>
                  <a:pt x="4608" y="1653"/>
                </a:cubicBezTo>
                <a:cubicBezTo>
                  <a:pt x="4603" y="1653"/>
                  <a:pt x="4599" y="1653"/>
                  <a:pt x="4594" y="1652"/>
                </a:cubicBezTo>
                <a:cubicBezTo>
                  <a:pt x="4504" y="1645"/>
                  <a:pt x="4421" y="1592"/>
                  <a:pt x="4349" y="1531"/>
                </a:cubicBezTo>
                <a:cubicBezTo>
                  <a:pt x="3634" y="1021"/>
                  <a:pt x="2925" y="511"/>
                  <a:pt x="2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99252" y="451013"/>
            <a:ext cx="11530067" cy="729710"/>
            <a:chOff x="294783" y="915918"/>
            <a:chExt cx="11558663" cy="731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52801" y="1044632"/>
              <a:ext cx="10800645" cy="58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Tìm câu thơ nói về: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2D43A3-5593-494E-ADB4-8510E197A279}"/>
              </a:ext>
            </a:extLst>
          </p:cNvPr>
          <p:cNvSpPr txBox="1"/>
          <p:nvPr/>
        </p:nvSpPr>
        <p:spPr>
          <a:xfrm>
            <a:off x="1755395" y="1376387"/>
            <a:ext cx="10773924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Xứ Nghệ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Ngày giỗ Tổ Hùng Vương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3200">
                <a:latin typeface="+mj-lt"/>
                <a:ea typeface="Arial-Rounded" pitchFamily="34" charset="0"/>
                <a:cs typeface="Arial-Rounded" pitchFamily="34" charset="0"/>
              </a:rPr>
              <a:t>Đồng Tháp Mười</a:t>
            </a:r>
          </a:p>
        </p:txBody>
      </p:sp>
    </p:spTree>
    <p:extLst>
      <p:ext uri="{BB962C8B-B14F-4D97-AF65-F5344CB8AC3E}">
        <p14:creationId xmlns:p14="http://schemas.microsoft.com/office/powerpoint/2010/main" val="199567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99252" y="451013"/>
            <a:ext cx="11530067" cy="742839"/>
            <a:chOff x="294783" y="915918"/>
            <a:chExt cx="11558663" cy="7446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52801" y="950958"/>
              <a:ext cx="10800645" cy="7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+mj-lt"/>
                  <a:ea typeface="Arial-Rounded" pitchFamily="34" charset="0"/>
                  <a:cs typeface="Arial-Rounded" pitchFamily="34" charset="0"/>
                </a:rPr>
                <a:t>Tìm câu thơ nói về: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2D43A3-5593-494E-ADB4-8510E197A279}"/>
              </a:ext>
            </a:extLst>
          </p:cNvPr>
          <p:cNvSpPr txBox="1"/>
          <p:nvPr/>
        </p:nvSpPr>
        <p:spPr>
          <a:xfrm>
            <a:off x="1755395" y="1180722"/>
            <a:ext cx="107739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Xứ Nghệ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4CEFAA-1FA1-4BC6-A209-7083A3CCD74E}"/>
              </a:ext>
            </a:extLst>
          </p:cNvPr>
          <p:cNvSpPr txBox="1"/>
          <p:nvPr/>
        </p:nvSpPr>
        <p:spPr>
          <a:xfrm>
            <a:off x="1538900" y="2486693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Đường vô xứ Nghệ quanh quanh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 xanh nước biếc như tranh hoạ đồ.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7990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3B80D3-A275-4027-BE03-A08593A19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9122" y="123669"/>
            <a:ext cx="6923593" cy="66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4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99252" y="451013"/>
            <a:ext cx="11530067" cy="742839"/>
            <a:chOff x="294783" y="915918"/>
            <a:chExt cx="11558663" cy="7446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52801" y="950958"/>
              <a:ext cx="10800645" cy="7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+mj-lt"/>
                  <a:ea typeface="Arial-Rounded" pitchFamily="34" charset="0"/>
                  <a:cs typeface="Arial-Rounded" pitchFamily="34" charset="0"/>
                </a:rPr>
                <a:t>Tìm câu thơ nói về: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2D43A3-5593-494E-ADB4-8510E197A279}"/>
              </a:ext>
            </a:extLst>
          </p:cNvPr>
          <p:cNvSpPr txBox="1"/>
          <p:nvPr/>
        </p:nvSpPr>
        <p:spPr>
          <a:xfrm>
            <a:off x="1755395" y="1180722"/>
            <a:ext cx="107739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b. Ngày giỗ Tổ Hùng Vương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4CEFAA-1FA1-4BC6-A209-7083A3CCD74E}"/>
              </a:ext>
            </a:extLst>
          </p:cNvPr>
          <p:cNvSpPr txBox="1"/>
          <p:nvPr/>
        </p:nvSpPr>
        <p:spPr>
          <a:xfrm>
            <a:off x="1538900" y="2486693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Dù ai đi ngược về xuôi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 ngày giỗ tổ mùng Mười tháng Ba.</a:t>
            </a:r>
          </a:p>
        </p:txBody>
      </p:sp>
    </p:spTree>
    <p:extLst>
      <p:ext uri="{BB962C8B-B14F-4D97-AF65-F5344CB8AC3E}">
        <p14:creationId xmlns:p14="http://schemas.microsoft.com/office/powerpoint/2010/main" val="39621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999252" y="451013"/>
            <a:ext cx="11530067" cy="742839"/>
            <a:chOff x="294783" y="915918"/>
            <a:chExt cx="11558663" cy="74468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52801" y="950958"/>
              <a:ext cx="10800645" cy="709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latin typeface="+mj-lt"/>
                  <a:ea typeface="Arial-Rounded" pitchFamily="34" charset="0"/>
                  <a:cs typeface="Arial-Rounded" pitchFamily="34" charset="0"/>
                </a:rPr>
                <a:t>Tìm câu thơ nói về: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82D43A3-5593-494E-ADB4-8510E197A279}"/>
              </a:ext>
            </a:extLst>
          </p:cNvPr>
          <p:cNvSpPr txBox="1"/>
          <p:nvPr/>
        </p:nvSpPr>
        <p:spPr>
          <a:xfrm>
            <a:off x="1755395" y="1180722"/>
            <a:ext cx="10773924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c. Đồng Tháp Mười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D4CEFAA-1FA1-4BC6-A209-7083A3CCD74E}"/>
              </a:ext>
            </a:extLst>
          </p:cNvPr>
          <p:cNvSpPr txBox="1"/>
          <p:nvPr/>
        </p:nvSpPr>
        <p:spPr>
          <a:xfrm>
            <a:off x="1420519" y="2411743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Đồng Tháp Mười cò bay thẳng cánh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Nước Tháp Mười lóng lánh cá tôm.</a:t>
            </a:r>
          </a:p>
        </p:txBody>
      </p:sp>
    </p:spTree>
    <p:extLst>
      <p:ext uri="{BB962C8B-B14F-4D97-AF65-F5344CB8AC3E}">
        <p14:creationId xmlns:p14="http://schemas.microsoft.com/office/powerpoint/2010/main" val="21576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02669" y="229596"/>
            <a:ext cx="11556500" cy="749481"/>
            <a:chOff x="294783" y="915918"/>
            <a:chExt cx="11585161" cy="7513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79299" y="1019324"/>
              <a:ext cx="10800645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Ngày Giỗ Tổ là ngày nào?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E2137F-706E-4024-B3B7-E2F1F0BFD653}"/>
              </a:ext>
            </a:extLst>
          </p:cNvPr>
          <p:cNvSpPr txBox="1"/>
          <p:nvPr/>
        </p:nvSpPr>
        <p:spPr>
          <a:xfrm>
            <a:off x="1560068" y="1690802"/>
            <a:ext cx="9427534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 ai đi ngược về xuôi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 ngày Giỗ Tổ mùng Mười tháng Ba.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CFD7AD-01B1-4ED5-AB15-3AE25FF39F3E}"/>
              </a:ext>
            </a:extLst>
          </p:cNvPr>
          <p:cNvSpPr txBox="1"/>
          <p:nvPr/>
        </p:nvSpPr>
        <p:spPr>
          <a:xfrm>
            <a:off x="1367151" y="4171801"/>
            <a:ext cx="9813367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>
                <a:ea typeface="Arial-Rounded" pitchFamily="34" charset="0"/>
                <a:cs typeface="Arial-Rounded" pitchFamily="34" charset="0"/>
              </a:rPr>
              <a:t>Ngày Giỗ Tổ là ngày mùng Mười tháng Ba.</a:t>
            </a:r>
            <a:endParaRPr lang="en-US" sz="3600" i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3E902DEC-C849-48D0-BD8B-CD79E7081F31}"/>
              </a:ext>
            </a:extLst>
          </p:cNvPr>
          <p:cNvCxnSpPr>
            <a:cxnSpLocks/>
          </p:cNvCxnSpPr>
          <p:nvPr/>
        </p:nvCxnSpPr>
        <p:spPr>
          <a:xfrm>
            <a:off x="5612295" y="2931301"/>
            <a:ext cx="492816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2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02669" y="229596"/>
            <a:ext cx="12126227" cy="734705"/>
            <a:chOff x="294783" y="915918"/>
            <a:chExt cx="12156301" cy="73652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3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21244" y="1066220"/>
              <a:ext cx="11429840" cy="586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Tìm từ ngữ miêu tả vẻ đẹp của xứ Nghệ.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E2137F-706E-4024-B3B7-E2F1F0BFD653}"/>
              </a:ext>
            </a:extLst>
          </p:cNvPr>
          <p:cNvSpPr txBox="1"/>
          <p:nvPr/>
        </p:nvSpPr>
        <p:spPr>
          <a:xfrm>
            <a:off x="1125540" y="1465950"/>
            <a:ext cx="9946839" cy="132343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Đường vô xứ Nghệ quanh quanh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 xanh nước biếc như tranh hoạ đồ.</a:t>
            </a:r>
            <a:endParaRPr lang="en-US" sz="400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CFD7AD-01B1-4ED5-AB15-3AE25FF39F3E}"/>
              </a:ext>
            </a:extLst>
          </p:cNvPr>
          <p:cNvSpPr txBox="1"/>
          <p:nvPr/>
        </p:nvSpPr>
        <p:spPr>
          <a:xfrm>
            <a:off x="1108745" y="3530003"/>
            <a:ext cx="9963634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>
                <a:ea typeface="Arial-Rounded" pitchFamily="34" charset="0"/>
                <a:cs typeface="Arial-Rounded" pitchFamily="34" charset="0"/>
              </a:rPr>
              <a:t>Tìm từ ngữ miêu tả vẻ đẹp của xứ Nghệ là: “non xanh nước biếc”, “tranh hoạ đồ”.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5FFB25B-E1FF-4CDB-8CAD-56A299737F93}"/>
              </a:ext>
            </a:extLst>
          </p:cNvPr>
          <p:cNvCxnSpPr>
            <a:cxnSpLocks/>
          </p:cNvCxnSpPr>
          <p:nvPr/>
        </p:nvCxnSpPr>
        <p:spPr>
          <a:xfrm>
            <a:off x="1263987" y="2714439"/>
            <a:ext cx="44479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9C3AE23-5C25-4EE4-9476-FD2A72B070DB}"/>
              </a:ext>
            </a:extLst>
          </p:cNvPr>
          <p:cNvCxnSpPr>
            <a:cxnSpLocks/>
          </p:cNvCxnSpPr>
          <p:nvPr/>
        </p:nvCxnSpPr>
        <p:spPr>
          <a:xfrm>
            <a:off x="6951148" y="2714439"/>
            <a:ext cx="30380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8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6264D61-AC26-415D-B76A-E43AE7F5AE33}"/>
              </a:ext>
            </a:extLst>
          </p:cNvPr>
          <p:cNvGrpSpPr/>
          <p:nvPr/>
        </p:nvGrpSpPr>
        <p:grpSpPr>
          <a:xfrm>
            <a:off x="302669" y="229596"/>
            <a:ext cx="11146382" cy="749481"/>
            <a:chOff x="294783" y="915918"/>
            <a:chExt cx="11174026" cy="7513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2693A03E-FD28-46B7-B4CD-33BC7730BA7A}"/>
                </a:ext>
              </a:extLst>
            </p:cNvPr>
            <p:cNvGrpSpPr/>
            <p:nvPr/>
          </p:nvGrpSpPr>
          <p:grpSpPr>
            <a:xfrm>
              <a:off x="294783" y="915918"/>
              <a:ext cx="758018" cy="731520"/>
              <a:chOff x="3065608" y="1727884"/>
              <a:chExt cx="1240358" cy="1188720"/>
            </a:xfrm>
          </p:grpSpPr>
          <p:sp>
            <p:nvSpPr>
              <p:cNvPr id="10" name="Google Shape;418;p36">
                <a:extLst>
                  <a:ext uri="{FF2B5EF4-FFF2-40B4-BE49-F238E27FC236}">
                    <a16:creationId xmlns:a16="http://schemas.microsoft.com/office/drawing/2014/main" xmlns="" id="{4BBFC80A-7FB0-413A-A381-351095513C96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3990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11" name="Google Shape;423;p36">
                <a:extLst>
                  <a:ext uri="{FF2B5EF4-FFF2-40B4-BE49-F238E27FC236}">
                    <a16:creationId xmlns:a16="http://schemas.microsoft.com/office/drawing/2014/main" xmlns="" id="{B635DC87-9205-4204-9BAD-4CCFD161E0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08967" y="1937044"/>
                <a:ext cx="1196999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8C76774-F026-4F5B-ABB2-1537E1362715}"/>
                </a:ext>
              </a:extLst>
            </p:cNvPr>
            <p:cNvSpPr txBox="1"/>
            <p:nvPr/>
          </p:nvSpPr>
          <p:spPr>
            <a:xfrm>
              <a:off x="1079300" y="1019324"/>
              <a:ext cx="10389509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Chọn ý giải thích đúng cho mỗi câu sau: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ED1D41C2-E1E2-487F-B771-51276A8FA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485146"/>
              </p:ext>
            </p:extLst>
          </p:nvPr>
        </p:nvGraphicFramePr>
        <p:xfrm>
          <a:off x="329101" y="1131104"/>
          <a:ext cx="11333248" cy="3827421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5277220">
                  <a:extLst>
                    <a:ext uri="{9D8B030D-6E8A-4147-A177-3AD203B41FA5}">
                      <a16:colId xmlns:a16="http://schemas.microsoft.com/office/drawing/2014/main" xmlns="" val="4018685716"/>
                    </a:ext>
                  </a:extLst>
                </a:gridCol>
                <a:gridCol w="6056028">
                  <a:extLst>
                    <a:ext uri="{9D8B030D-6E8A-4147-A177-3AD203B41FA5}">
                      <a16:colId xmlns:a16="http://schemas.microsoft.com/office/drawing/2014/main" xmlns="" val="2030250367"/>
                    </a:ext>
                  </a:extLst>
                </a:gridCol>
              </a:tblGrid>
              <a:tr h="603182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Câu thơ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B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Ý nghĩa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706342"/>
                  </a:ext>
                </a:extLst>
              </a:tr>
              <a:tr h="788127"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2400"/>
                        <a:t>Đồng Tháp Mười cò bay thẳng cánh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a. Đồng Tháp Mười có rất nhiều cò.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2278773"/>
                  </a:ext>
                </a:extLst>
              </a:tr>
              <a:tr h="788127">
                <a:tc v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b. Đồng Tháp Mười rộng mênh mông.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88611812"/>
                  </a:ext>
                </a:extLst>
              </a:tr>
              <a:tr h="78812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Nước Tháp Mười long lánh cá tôm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a. Cá tôm ở Đồng Tháp Mười có rất nhiều màu sắc.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0577113"/>
                  </a:ext>
                </a:extLst>
              </a:tr>
              <a:tr h="788127">
                <a:tc vMerge="1"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/>
                        <a:t>b. Đồng Tháp Mười nhiều tôm cá.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0869888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xmlns="" id="{5F10C6E5-7DEB-4A85-AF7E-4874B7A41D63}"/>
              </a:ext>
            </a:extLst>
          </p:cNvPr>
          <p:cNvSpPr/>
          <p:nvPr/>
        </p:nvSpPr>
        <p:spPr>
          <a:xfrm>
            <a:off x="5615909" y="2789666"/>
            <a:ext cx="360395" cy="360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4244AAD-AB6E-4032-96E7-371B08C56E4E}"/>
              </a:ext>
            </a:extLst>
          </p:cNvPr>
          <p:cNvSpPr/>
          <p:nvPr/>
        </p:nvSpPr>
        <p:spPr>
          <a:xfrm>
            <a:off x="5615908" y="4418248"/>
            <a:ext cx="360395" cy="360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1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5C4252-1405-44F4-9CE9-A9DA24F89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54" y="127637"/>
            <a:ext cx="10248264" cy="11766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B0DAE5-65E0-4506-AB22-8F22BEA8D089}"/>
              </a:ext>
            </a:extLst>
          </p:cNvPr>
          <p:cNvSpPr txBox="1"/>
          <p:nvPr/>
        </p:nvSpPr>
        <p:spPr>
          <a:xfrm>
            <a:off x="1763751" y="2958455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Dù ai đi ngược về xuôi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 ngày giỗ tổ mùng Mười tháng Ba.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698A19-54AD-408F-B640-1209D00B80A7}"/>
              </a:ext>
            </a:extLst>
          </p:cNvPr>
          <p:cNvSpPr txBox="1"/>
          <p:nvPr/>
        </p:nvSpPr>
        <p:spPr>
          <a:xfrm>
            <a:off x="1270617" y="4542849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Đồng Tháp Mười cò bay thẳng cánh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Nước Tháp Mười lóng lánh cá tôm.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B9F456-0BA1-4381-8E4E-A29907322468}"/>
              </a:ext>
            </a:extLst>
          </p:cNvPr>
          <p:cNvSpPr txBox="1"/>
          <p:nvPr/>
        </p:nvSpPr>
        <p:spPr>
          <a:xfrm>
            <a:off x="1763751" y="1383661"/>
            <a:ext cx="100434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Đường vô xứ Nghệ quanh quanh</a:t>
            </a:r>
          </a:p>
          <a:p>
            <a:pPr algn="just"/>
            <a:r>
              <a:rPr lang="en-US" sz="400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 xanh nước biếc như tranh hoạ đồ.</a:t>
            </a:r>
            <a:endParaRPr lang="en-US" sz="36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AA9A029-3240-470E-874B-5ACA92169DB4}"/>
              </a:ext>
            </a:extLst>
          </p:cNvPr>
          <p:cNvSpPr/>
          <p:nvPr/>
        </p:nvSpPr>
        <p:spPr>
          <a:xfrm>
            <a:off x="4137285" y="1304267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415B3C-9C95-4C40-8BB3-88DF54D63682}"/>
              </a:ext>
            </a:extLst>
          </p:cNvPr>
          <p:cNvSpPr/>
          <p:nvPr/>
        </p:nvSpPr>
        <p:spPr>
          <a:xfrm>
            <a:off x="2829592" y="2084232"/>
            <a:ext cx="8120625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F701F1-657A-4810-8FAB-3608DE0F9BA7}"/>
              </a:ext>
            </a:extLst>
          </p:cNvPr>
          <p:cNvSpPr/>
          <p:nvPr/>
        </p:nvSpPr>
        <p:spPr>
          <a:xfrm>
            <a:off x="3742797" y="2840808"/>
            <a:ext cx="8120625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419080-292F-4013-BDB6-84F9DDBD4B9E}"/>
              </a:ext>
            </a:extLst>
          </p:cNvPr>
          <p:cNvSpPr/>
          <p:nvPr/>
        </p:nvSpPr>
        <p:spPr>
          <a:xfrm>
            <a:off x="2829591" y="3529699"/>
            <a:ext cx="8120625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B97AEAF-2BF3-4411-B5F3-E388B6AAD897}"/>
              </a:ext>
            </a:extLst>
          </p:cNvPr>
          <p:cNvSpPr/>
          <p:nvPr/>
        </p:nvSpPr>
        <p:spPr>
          <a:xfrm>
            <a:off x="3539700" y="4425202"/>
            <a:ext cx="8120625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29F26A8-B348-4B75-A5E0-5A1187340C26}"/>
              </a:ext>
            </a:extLst>
          </p:cNvPr>
          <p:cNvSpPr/>
          <p:nvPr/>
        </p:nvSpPr>
        <p:spPr>
          <a:xfrm>
            <a:off x="3539700" y="5019344"/>
            <a:ext cx="8120625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9527D59-E3FB-4D6B-B296-129B01BC7A3D}"/>
              </a:ext>
            </a:extLst>
          </p:cNvPr>
          <p:cNvSpPr/>
          <p:nvPr/>
        </p:nvSpPr>
        <p:spPr>
          <a:xfrm>
            <a:off x="2085173" y="1288804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E10BB0-BABA-406D-9A70-8D9AF03A4BB9}"/>
              </a:ext>
            </a:extLst>
          </p:cNvPr>
          <p:cNvSpPr/>
          <p:nvPr/>
        </p:nvSpPr>
        <p:spPr>
          <a:xfrm>
            <a:off x="1763751" y="1935765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68B3CC3-F7C8-469D-A93B-920786A945F4}"/>
              </a:ext>
            </a:extLst>
          </p:cNvPr>
          <p:cNvSpPr/>
          <p:nvPr/>
        </p:nvSpPr>
        <p:spPr>
          <a:xfrm>
            <a:off x="2788469" y="2906232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06D08B4-90EB-4043-B46A-8DCF1767BC26}"/>
              </a:ext>
            </a:extLst>
          </p:cNvPr>
          <p:cNvSpPr/>
          <p:nvPr/>
        </p:nvSpPr>
        <p:spPr>
          <a:xfrm>
            <a:off x="1707489" y="3548051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29C34BA-2771-4C03-BDD5-FC578203990D}"/>
              </a:ext>
            </a:extLst>
          </p:cNvPr>
          <p:cNvSpPr/>
          <p:nvPr/>
        </p:nvSpPr>
        <p:spPr>
          <a:xfrm>
            <a:off x="1945643" y="4428858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A81EC7F-79CA-45B7-9CEF-A918AAE777E0}"/>
              </a:ext>
            </a:extLst>
          </p:cNvPr>
          <p:cNvSpPr/>
          <p:nvPr/>
        </p:nvSpPr>
        <p:spPr>
          <a:xfrm>
            <a:off x="2085173" y="5211880"/>
            <a:ext cx="6925456" cy="7793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xmlns="" id="{3E600133-7643-482B-ACD0-14326BA99AE7}"/>
              </a:ext>
            </a:extLst>
          </p:cNvPr>
          <p:cNvSpPr/>
          <p:nvPr/>
        </p:nvSpPr>
        <p:spPr>
          <a:xfrm>
            <a:off x="9776422" y="79738"/>
            <a:ext cx="2341337" cy="540746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</a:rPr>
              <a:t>Đọc lại  toàn bài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D54668C-360F-4358-AB44-89F208DA79CA}"/>
              </a:ext>
            </a:extLst>
          </p:cNvPr>
          <p:cNvGrpSpPr/>
          <p:nvPr/>
        </p:nvGrpSpPr>
        <p:grpSpPr>
          <a:xfrm>
            <a:off x="300642" y="102250"/>
            <a:ext cx="11560554" cy="6278508"/>
            <a:chOff x="300642" y="193729"/>
            <a:chExt cx="11560554" cy="627850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78A3D54-2E09-46F2-9C92-CB400CD421FF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261519B-FF33-4EE9-A578-F1ABBEB6ABFD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1862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1285095" y="487446"/>
            <a:ext cx="10409924" cy="729710"/>
            <a:chOff x="292250" y="915918"/>
            <a:chExt cx="10435740" cy="7315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2250" y="915918"/>
              <a:ext cx="731520" cy="731520"/>
              <a:chOff x="3061467" y="1727884"/>
              <a:chExt cx="1197000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61467" y="1937044"/>
                <a:ext cx="1197000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9706751" cy="5862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itchFamily="34" charset="0"/>
                  <a:cs typeface="Arial-Rounded" pitchFamily="34" charset="0"/>
                </a:rPr>
                <a:t>Tìm những tên riêng được nhắc đến trong bài đọc.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CF7EF9E-F43C-4EC3-8076-DABFD28B04B6}"/>
              </a:ext>
            </a:extLst>
          </p:cNvPr>
          <p:cNvGrpSpPr/>
          <p:nvPr/>
        </p:nvGrpSpPr>
        <p:grpSpPr>
          <a:xfrm>
            <a:off x="263690" y="419336"/>
            <a:ext cx="1021405" cy="924806"/>
            <a:chOff x="382486" y="1419041"/>
            <a:chExt cx="1023938" cy="9271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23B89C5D-4D8D-4A21-9B99-832978504E69}"/>
                </a:ext>
              </a:extLst>
            </p:cNvPr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97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D2DAC7DE-96D1-4474-BCDD-E9567A8E3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1">
            <a:extLst>
              <a:ext uri="{FF2B5EF4-FFF2-40B4-BE49-F238E27FC236}">
                <a16:creationId xmlns:a16="http://schemas.microsoft.com/office/drawing/2014/main" xmlns="" id="{7FEE60FB-68DD-48D8-83EE-BD383F1C57D3}"/>
              </a:ext>
            </a:extLst>
          </p:cNvPr>
          <p:cNvSpPr/>
          <p:nvPr/>
        </p:nvSpPr>
        <p:spPr>
          <a:xfrm>
            <a:off x="1451832" y="1718371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Việt Nam</a:t>
            </a:r>
          </a:p>
        </p:txBody>
      </p:sp>
      <p:sp>
        <p:nvSpPr>
          <p:cNvPr id="25" name="1">
            <a:extLst>
              <a:ext uri="{FF2B5EF4-FFF2-40B4-BE49-F238E27FC236}">
                <a16:creationId xmlns:a16="http://schemas.microsoft.com/office/drawing/2014/main" xmlns="" id="{A54A6818-85BD-4A46-8A6A-0D8681D87C84}"/>
              </a:ext>
            </a:extLst>
          </p:cNvPr>
          <p:cNvSpPr/>
          <p:nvPr/>
        </p:nvSpPr>
        <p:spPr>
          <a:xfrm>
            <a:off x="4830984" y="1718371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Phú Thọ</a:t>
            </a:r>
          </a:p>
        </p:txBody>
      </p:sp>
      <p:sp>
        <p:nvSpPr>
          <p:cNvPr id="31" name="1">
            <a:extLst>
              <a:ext uri="{FF2B5EF4-FFF2-40B4-BE49-F238E27FC236}">
                <a16:creationId xmlns:a16="http://schemas.microsoft.com/office/drawing/2014/main" xmlns="" id="{D17D95DF-BBAA-4704-9CFE-B1A2368E03A9}"/>
              </a:ext>
            </a:extLst>
          </p:cNvPr>
          <p:cNvSpPr/>
          <p:nvPr/>
        </p:nvSpPr>
        <p:spPr>
          <a:xfrm>
            <a:off x="8210136" y="1718371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miền Bắc</a:t>
            </a:r>
          </a:p>
        </p:txBody>
      </p:sp>
      <p:sp>
        <p:nvSpPr>
          <p:cNvPr id="34" name="1">
            <a:extLst>
              <a:ext uri="{FF2B5EF4-FFF2-40B4-BE49-F238E27FC236}">
                <a16:creationId xmlns:a16="http://schemas.microsoft.com/office/drawing/2014/main" xmlns="" id="{CB606C86-33B5-4F84-BCCD-05282B570003}"/>
              </a:ext>
            </a:extLst>
          </p:cNvPr>
          <p:cNvSpPr/>
          <p:nvPr/>
        </p:nvSpPr>
        <p:spPr>
          <a:xfrm>
            <a:off x="1451832" y="3060470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Vua Hùng</a:t>
            </a:r>
          </a:p>
        </p:txBody>
      </p:sp>
      <p:sp>
        <p:nvSpPr>
          <p:cNvPr id="35" name="1">
            <a:extLst>
              <a:ext uri="{FF2B5EF4-FFF2-40B4-BE49-F238E27FC236}">
                <a16:creationId xmlns:a16="http://schemas.microsoft.com/office/drawing/2014/main" xmlns="" id="{C8BC7B35-5EE8-4744-A37A-22F341CB0167}"/>
              </a:ext>
            </a:extLst>
          </p:cNvPr>
          <p:cNvSpPr/>
          <p:nvPr/>
        </p:nvSpPr>
        <p:spPr>
          <a:xfrm>
            <a:off x="4830984" y="3060470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miền Trung</a:t>
            </a:r>
          </a:p>
        </p:txBody>
      </p:sp>
      <p:sp>
        <p:nvSpPr>
          <p:cNvPr id="36" name="1">
            <a:extLst>
              <a:ext uri="{FF2B5EF4-FFF2-40B4-BE49-F238E27FC236}">
                <a16:creationId xmlns:a16="http://schemas.microsoft.com/office/drawing/2014/main" xmlns="" id="{0CECA562-59B3-4A5E-981F-41A536BD0333}"/>
              </a:ext>
            </a:extLst>
          </p:cNvPr>
          <p:cNvSpPr/>
          <p:nvPr/>
        </p:nvSpPr>
        <p:spPr>
          <a:xfrm>
            <a:off x="8210136" y="3060470"/>
            <a:ext cx="3108536" cy="764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xứ Nghệ</a:t>
            </a:r>
          </a:p>
        </p:txBody>
      </p:sp>
      <p:sp>
        <p:nvSpPr>
          <p:cNvPr id="23" name="1">
            <a:extLst>
              <a:ext uri="{FF2B5EF4-FFF2-40B4-BE49-F238E27FC236}">
                <a16:creationId xmlns:a16="http://schemas.microsoft.com/office/drawing/2014/main" xmlns="" id="{84263C6B-6C27-4725-95D6-2D2D4746E928}"/>
              </a:ext>
            </a:extLst>
          </p:cNvPr>
          <p:cNvSpPr/>
          <p:nvPr/>
        </p:nvSpPr>
        <p:spPr>
          <a:xfrm>
            <a:off x="1451832" y="4375327"/>
            <a:ext cx="3108536" cy="106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Nam Bộ</a:t>
            </a: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xmlns="" id="{BD831906-0EBC-48AE-A094-86738A1FA775}"/>
              </a:ext>
            </a:extLst>
          </p:cNvPr>
          <p:cNvSpPr/>
          <p:nvPr/>
        </p:nvSpPr>
        <p:spPr>
          <a:xfrm>
            <a:off x="4830984" y="4375327"/>
            <a:ext cx="3108536" cy="106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Đồng Tháp Mười</a:t>
            </a:r>
          </a:p>
        </p:txBody>
      </p:sp>
      <p:sp>
        <p:nvSpPr>
          <p:cNvPr id="26" name="1">
            <a:extLst>
              <a:ext uri="{FF2B5EF4-FFF2-40B4-BE49-F238E27FC236}">
                <a16:creationId xmlns:a16="http://schemas.microsoft.com/office/drawing/2014/main" xmlns="" id="{50947927-F681-40C1-AE41-10704E090169}"/>
              </a:ext>
            </a:extLst>
          </p:cNvPr>
          <p:cNvSpPr/>
          <p:nvPr/>
        </p:nvSpPr>
        <p:spPr>
          <a:xfrm>
            <a:off x="8210136" y="4375327"/>
            <a:ext cx="3108536" cy="10661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Tháp Mười</a:t>
            </a:r>
          </a:p>
        </p:txBody>
      </p:sp>
      <p:sp>
        <p:nvSpPr>
          <p:cNvPr id="27" name="1">
            <a:extLst>
              <a:ext uri="{FF2B5EF4-FFF2-40B4-BE49-F238E27FC236}">
                <a16:creationId xmlns:a16="http://schemas.microsoft.com/office/drawing/2014/main" xmlns="" id="{AD4F4756-B602-4538-A270-3AFE383827B9}"/>
              </a:ext>
            </a:extLst>
          </p:cNvPr>
          <p:cNvSpPr/>
          <p:nvPr/>
        </p:nvSpPr>
        <p:spPr>
          <a:xfrm>
            <a:off x="4830984" y="5791897"/>
            <a:ext cx="3108536" cy="818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325902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1" grpId="0" animBg="1"/>
      <p:bldP spid="34" grpId="0" animBg="1"/>
      <p:bldP spid="35" grpId="0" animBg="1"/>
      <p:bldP spid="36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405393-1CC8-4F97-896A-54C7A849B4E3}"/>
              </a:ext>
            </a:extLst>
          </p:cNvPr>
          <p:cNvGrpSpPr/>
          <p:nvPr/>
        </p:nvGrpSpPr>
        <p:grpSpPr>
          <a:xfrm>
            <a:off x="533468" y="191920"/>
            <a:ext cx="10621935" cy="774725"/>
            <a:chOff x="294781" y="915918"/>
            <a:chExt cx="10648277" cy="77664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5847717-79EC-4852-B18E-38B63DCB1879}"/>
                </a:ext>
              </a:extLst>
            </p:cNvPr>
            <p:cNvGrpSpPr/>
            <p:nvPr/>
          </p:nvGrpSpPr>
          <p:grpSpPr>
            <a:xfrm>
              <a:off x="294781" y="915918"/>
              <a:ext cx="743539" cy="731520"/>
              <a:chOff x="3065608" y="1727884"/>
              <a:chExt cx="1216667" cy="1188720"/>
            </a:xfrm>
          </p:grpSpPr>
          <p:sp>
            <p:nvSpPr>
              <p:cNvPr id="6" name="Google Shape;418;p36">
                <a:extLst>
                  <a:ext uri="{FF2B5EF4-FFF2-40B4-BE49-F238E27FC236}">
                    <a16:creationId xmlns:a16="http://schemas.microsoft.com/office/drawing/2014/main" xmlns="" id="{A6ACC0D4-DD4D-4C11-B899-9B06549F7323}"/>
                  </a:ext>
                </a:extLst>
              </p:cNvPr>
              <p:cNvSpPr/>
              <p:nvPr/>
            </p:nvSpPr>
            <p:spPr>
              <a:xfrm>
                <a:off x="3065608" y="1727884"/>
                <a:ext cx="1188720" cy="1188720"/>
              </a:xfrm>
              <a:prstGeom prst="ellipse">
                <a:avLst/>
              </a:prstGeom>
              <a:solidFill>
                <a:srgbClr val="FF9999"/>
              </a:solidFill>
              <a:ln>
                <a:noFill/>
              </a:ln>
            </p:spPr>
            <p:txBody>
              <a:bodyPr spcFirstLastPara="1" wrap="square" lIns="121404" tIns="121404" rIns="121404" bIns="121404" anchor="ctr" anchorCtr="0">
                <a:noAutofit/>
              </a:bodyPr>
              <a:lstStyle/>
              <a:p>
                <a:pPr algn="just"/>
                <a:endParaRPr sz="1397">
                  <a:solidFill>
                    <a:srgbClr val="002060"/>
                  </a:solidFill>
                  <a:latin typeface="+mj-lt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7" name="Google Shape;423;p36">
                <a:extLst>
                  <a:ext uri="{FF2B5EF4-FFF2-40B4-BE49-F238E27FC236}">
                    <a16:creationId xmlns:a16="http://schemas.microsoft.com/office/drawing/2014/main" xmlns="" id="{72B0F313-DCD2-49F7-B1BF-07A25AC9A1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85274" y="1889756"/>
                <a:ext cx="1197001" cy="770400"/>
              </a:xfrm>
              <a:prstGeom prst="rect">
                <a:avLst/>
              </a:prstGeom>
            </p:spPr>
            <p:txBody>
              <a:bodyPr spcFirstLastPara="1" wrap="square" lIns="121404" tIns="121404" rIns="121404" bIns="121404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ctr"/>
                <a:r>
                  <a:rPr lang="en" sz="5387">
                    <a:solidFill>
                      <a:srgbClr val="002060"/>
                    </a:solidFill>
                    <a:latin typeface="+mj-lt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82427-0955-4ACA-9120-B42B1FAD046E}"/>
                </a:ext>
              </a:extLst>
            </p:cNvPr>
            <p:cNvSpPr txBox="1"/>
            <p:nvPr/>
          </p:nvSpPr>
          <p:spPr>
            <a:xfrm>
              <a:off x="1021239" y="1044631"/>
              <a:ext cx="9921819" cy="647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latin typeface="+mj-lt"/>
                  <a:ea typeface="Arial-Rounded" pitchFamily="34" charset="0"/>
                  <a:cs typeface="Arial-Rounded" pitchFamily="34" charset="0"/>
                </a:rPr>
                <a:t>Các câu ơ cột A thuộc kiểu câu nào ở cột B?</a:t>
              </a:r>
            </a:p>
          </p:txBody>
        </p:sp>
      </p:grpSp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xmlns="" id="{91560B14-09CD-46DF-9084-850402CE7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15409"/>
              </p:ext>
            </p:extLst>
          </p:nvPr>
        </p:nvGraphicFramePr>
        <p:xfrm>
          <a:off x="351156" y="1325423"/>
          <a:ext cx="5270156" cy="3484487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5270156">
                  <a:extLst>
                    <a:ext uri="{9D8B030D-6E8A-4147-A177-3AD203B41FA5}">
                      <a16:colId xmlns:a16="http://schemas.microsoft.com/office/drawing/2014/main" xmlns="" val="4018685716"/>
                    </a:ext>
                  </a:extLst>
                </a:gridCol>
              </a:tblGrid>
              <a:tr h="714709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A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DB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706342"/>
                  </a:ext>
                </a:extLst>
              </a:tr>
              <a:tr h="88001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sz="2800"/>
                        <a:t>Đất nước mình thật tươi đẹp.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278773"/>
                  </a:ext>
                </a:extLst>
              </a:tr>
              <a:tr h="91891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sz="2800"/>
                        <a:t>Đồng Tháp Mười là tên vùng đất ở miền Nam.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611812"/>
                  </a:ext>
                </a:extLst>
              </a:tr>
              <a:tr h="918912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Chúng ta cùng đi thăm ba miền đất nước.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577113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xmlns="" id="{54A64F65-861F-4812-920E-5E4B223A0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574111"/>
              </p:ext>
            </p:extLst>
          </p:nvPr>
        </p:nvGraphicFramePr>
        <p:xfrm>
          <a:off x="7105339" y="1377672"/>
          <a:ext cx="4789390" cy="3374210"/>
        </p:xfrm>
        <a:graphic>
          <a:graphicData uri="http://schemas.openxmlformats.org/drawingml/2006/table">
            <a:tbl>
              <a:tblPr firstRow="1" bandRow="1">
                <a:tableStyleId>{17CF696E-B5ED-4320-AEE1-8833A9A7E3BA}</a:tableStyleId>
              </a:tblPr>
              <a:tblGrid>
                <a:gridCol w="4789390">
                  <a:extLst>
                    <a:ext uri="{9D8B030D-6E8A-4147-A177-3AD203B41FA5}">
                      <a16:colId xmlns:a16="http://schemas.microsoft.com/office/drawing/2014/main" xmlns="" val="2030250367"/>
                    </a:ext>
                  </a:extLst>
                </a:gridCol>
              </a:tblGrid>
              <a:tr h="714709">
                <a:tc>
                  <a:txBody>
                    <a:bodyPr/>
                    <a:lstStyle/>
                    <a:p>
                      <a:pPr algn="ctr"/>
                      <a:r>
                        <a:rPr lang="en-US" sz="3600"/>
                        <a:t>B</a:t>
                      </a:r>
                    </a:p>
                  </a:txBody>
                  <a:tcPr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0706342"/>
                  </a:ext>
                </a:extLst>
              </a:tr>
              <a:tr h="88001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Câu nêu hoạt động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2278773"/>
                  </a:ext>
                </a:extLst>
              </a:tr>
              <a:tr h="880018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Câu nêu đặc điểm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611812"/>
                  </a:ext>
                </a:extLst>
              </a:tr>
              <a:tr h="899465">
                <a:tc>
                  <a:txBody>
                    <a:bodyPr/>
                    <a:lstStyle/>
                    <a:p>
                      <a:pPr algn="just"/>
                      <a:r>
                        <a:rPr lang="en-US" sz="2800"/>
                        <a:t>Câu giới thiệu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057711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87A0CA1-B32F-466E-A16D-EE6EF32AF801}"/>
              </a:ext>
            </a:extLst>
          </p:cNvPr>
          <p:cNvCxnSpPr/>
          <p:nvPr/>
        </p:nvCxnSpPr>
        <p:spPr>
          <a:xfrm>
            <a:off x="5621312" y="2458387"/>
            <a:ext cx="1484026" cy="970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E4B094E-4E07-4AB8-8850-5A262163F567}"/>
              </a:ext>
            </a:extLst>
          </p:cNvPr>
          <p:cNvCxnSpPr/>
          <p:nvPr/>
        </p:nvCxnSpPr>
        <p:spPr>
          <a:xfrm>
            <a:off x="5643634" y="3429000"/>
            <a:ext cx="1484026" cy="9706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175D193-725C-4951-896A-9AB64A7ED482}"/>
              </a:ext>
            </a:extLst>
          </p:cNvPr>
          <p:cNvCxnSpPr>
            <a:cxnSpLocks/>
          </p:cNvCxnSpPr>
          <p:nvPr/>
        </p:nvCxnSpPr>
        <p:spPr>
          <a:xfrm flipV="1">
            <a:off x="5632054" y="2593298"/>
            <a:ext cx="1450963" cy="17320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2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27A2818-B917-4DED-B26D-ECB5CE289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52"/>
            <a:ext cx="12161838" cy="6837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856D5A2-D3EC-4AAA-83CB-BE462D89FB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941" y="1318508"/>
            <a:ext cx="5727955" cy="4220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B20D2-CBB2-4D2C-A4CD-7643F164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90" y="2370645"/>
            <a:ext cx="3843255" cy="1751649"/>
          </a:xfrm>
          <a:solidFill>
            <a:srgbClr val="FFFFFF"/>
          </a:solidFill>
        </p:spPr>
        <p:txBody>
          <a:bodyPr/>
          <a:lstStyle/>
          <a:p>
            <a:r>
              <a:rPr lang="en-US" sz="6600"/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7515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/>
          <p:nvPr/>
        </p:nvSpPr>
        <p:spPr>
          <a:xfrm>
            <a:off x="622714" y="2338354"/>
            <a:ext cx="10916409" cy="1678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>
              <a:latin typeface="+mj-lt"/>
            </a:endParaRPr>
          </a:p>
        </p:txBody>
      </p:sp>
      <p:sp>
        <p:nvSpPr>
          <p:cNvPr id="1933" name="Google Shape;561;p32">
            <a:extLst>
              <a:ext uri="{FF2B5EF4-FFF2-40B4-BE49-F238E27FC236}">
                <a16:creationId xmlns:a16="http://schemas.microsoft.com/office/drawing/2014/main" xmlns="" id="{D301631B-3930-4F65-A04A-04AF3610D3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8879" y="2795878"/>
            <a:ext cx="10247313" cy="763587"/>
          </a:xfrm>
          <a:prstGeom prst="rect">
            <a:avLst/>
          </a:prstGeom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r>
              <a:rPr lang="en" sz="40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Bài 26: </a:t>
            </a:r>
            <a:r>
              <a:rPr lang="en-US" sz="4000">
                <a:solidFill>
                  <a:schemeClr val="bg2">
                    <a:lumMod val="75000"/>
                  </a:schemeClr>
                </a:solidFill>
                <a:latin typeface="+mj-lt"/>
                <a:ea typeface="Arial-Rounded" pitchFamily="34" charset="0"/>
                <a:cs typeface="Arial-Rounded" pitchFamily="34" charset="0"/>
              </a:rPr>
              <a:t>TRÊN CÁC MIỀN ĐẤT NƯỚC</a:t>
            </a:r>
            <a:endParaRPr sz="4000">
              <a:solidFill>
                <a:schemeClr val="bg2">
                  <a:lumMod val="75000"/>
                </a:schemeClr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34" name="Subtitle 1">
            <a:extLst>
              <a:ext uri="{FF2B5EF4-FFF2-40B4-BE49-F238E27FC236}">
                <a16:creationId xmlns:a16="http://schemas.microsoft.com/office/drawing/2014/main" xmlns="" id="{03BB6DAE-E90A-4D3E-A3D9-7848AFC8969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820962" y="5718699"/>
            <a:ext cx="1312863" cy="57308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139700" indent="0" algn="ctr">
              <a:buNone/>
            </a:pPr>
            <a:r>
              <a:rPr lang="en-US" sz="2800">
                <a:solidFill>
                  <a:schemeClr val="tx1"/>
                </a:solidFill>
                <a:latin typeface="+mj-lt"/>
              </a:rPr>
              <a:t>S/113</a:t>
            </a:r>
          </a:p>
        </p:txBody>
      </p:sp>
      <p:sp>
        <p:nvSpPr>
          <p:cNvPr id="1935" name="Google Shape;561;p32">
            <a:extLst>
              <a:ext uri="{FF2B5EF4-FFF2-40B4-BE49-F238E27FC236}">
                <a16:creationId xmlns:a16="http://schemas.microsoft.com/office/drawing/2014/main" xmlns="" id="{F17CDD3E-2DC8-41BC-9369-7DB9470A7345}"/>
              </a:ext>
            </a:extLst>
          </p:cNvPr>
          <p:cNvSpPr txBox="1">
            <a:spLocks/>
          </p:cNvSpPr>
          <p:nvPr/>
        </p:nvSpPr>
        <p:spPr>
          <a:xfrm>
            <a:off x="957624" y="117265"/>
            <a:ext cx="10413573" cy="214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Delius Unicase"/>
              <a:buNone/>
              <a:defRPr sz="4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hewy"/>
              <a:buNone/>
              <a:defRPr sz="8000" b="1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r>
              <a:rPr lang="en-US" sz="4389">
                <a:latin typeface="+mj-lt"/>
                <a:ea typeface="Arial-Rounded" pitchFamily="34" charset="0"/>
                <a:cs typeface="Arial-Rounded" pitchFamily="34" charset="0"/>
              </a:rPr>
              <a:t>Thứ … ngày … tháng … năm 2022</a:t>
            </a:r>
            <a:endParaRPr lang="pl-PL" sz="4389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B1178A-5CB5-4E1A-BADD-9FEF9D3E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918471-446A-4A10-9A9A-4FDB4E407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30" y="1088042"/>
            <a:ext cx="11464770" cy="39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862A032-1218-41E0-99CE-CAD8F8F398F3}"/>
              </a:ext>
            </a:extLst>
          </p:cNvPr>
          <p:cNvGrpSpPr/>
          <p:nvPr/>
        </p:nvGrpSpPr>
        <p:grpSpPr>
          <a:xfrm>
            <a:off x="300642" y="102250"/>
            <a:ext cx="11560554" cy="6278508"/>
            <a:chOff x="300642" y="193729"/>
            <a:chExt cx="11560554" cy="6278508"/>
          </a:xfrm>
        </p:grpSpPr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C03AF8B8-FCB8-4F11-8A0D-E38E00798793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DF27BD9A-DB1A-46E3-B962-B4296A14C6B0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xmlns="" id="{5D31EE84-4CA9-4793-8658-4CC0CB4B25C7}"/>
              </a:ext>
            </a:extLst>
          </p:cNvPr>
          <p:cNvCxnSpPr>
            <a:cxnSpLocks/>
          </p:cNvCxnSpPr>
          <p:nvPr/>
        </p:nvCxnSpPr>
        <p:spPr>
          <a:xfrm>
            <a:off x="2336873" y="3725234"/>
            <a:ext cx="11696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2292065-EDBE-414D-A0DB-4E9B4C8D52E2}"/>
              </a:ext>
            </a:extLst>
          </p:cNvPr>
          <p:cNvCxnSpPr>
            <a:cxnSpLocks/>
          </p:cNvCxnSpPr>
          <p:nvPr/>
        </p:nvCxnSpPr>
        <p:spPr>
          <a:xfrm>
            <a:off x="3675758" y="3725234"/>
            <a:ext cx="1712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F6A4294-A5C6-46E0-B6A9-92BA690CA5D9}"/>
              </a:ext>
            </a:extLst>
          </p:cNvPr>
          <p:cNvCxnSpPr>
            <a:cxnSpLocks/>
          </p:cNvCxnSpPr>
          <p:nvPr/>
        </p:nvCxnSpPr>
        <p:spPr>
          <a:xfrm>
            <a:off x="3840582" y="4087498"/>
            <a:ext cx="17125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3568DF-D77A-4224-895F-5CC3A7B21E9C}"/>
              </a:ext>
            </a:extLst>
          </p:cNvPr>
          <p:cNvSpPr txBox="1"/>
          <p:nvPr/>
        </p:nvSpPr>
        <p:spPr>
          <a:xfrm>
            <a:off x="294973" y="270482"/>
            <a:ext cx="3362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từ khó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8FAE11F-A892-42C1-B1BC-D5DF74F2AF73}"/>
              </a:ext>
            </a:extLst>
          </p:cNvPr>
          <p:cNvSpPr/>
          <p:nvPr/>
        </p:nvSpPr>
        <p:spPr>
          <a:xfrm>
            <a:off x="1976063" y="2196682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xứ Nghệ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C142259-D819-420A-80F6-061070EBD8C3}"/>
              </a:ext>
            </a:extLst>
          </p:cNvPr>
          <p:cNvSpPr/>
          <p:nvPr/>
        </p:nvSpPr>
        <p:spPr>
          <a:xfrm>
            <a:off x="4106975" y="4165688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 hoạ đồ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787AAAD-A338-4F2E-B3CA-8658D8D00673}"/>
              </a:ext>
            </a:extLst>
          </p:cNvPr>
          <p:cNvSpPr/>
          <p:nvPr/>
        </p:nvSpPr>
        <p:spPr>
          <a:xfrm>
            <a:off x="6613378" y="2196682"/>
            <a:ext cx="3947887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quanh quanh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9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8BE0AB0-DF75-45C0-888A-8E93BA1AAC22}"/>
              </a:ext>
            </a:extLst>
          </p:cNvPr>
          <p:cNvGrpSpPr/>
          <p:nvPr/>
        </p:nvGrpSpPr>
        <p:grpSpPr>
          <a:xfrm>
            <a:off x="300642" y="102250"/>
            <a:ext cx="11560554" cy="6278508"/>
            <a:chOff x="300642" y="193729"/>
            <a:chExt cx="11560554" cy="62785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583AF59-B8EB-455C-9410-D747AE34FEB5}"/>
                </a:ext>
              </a:extLst>
            </p:cNvPr>
            <p:cNvSpPr txBox="1"/>
            <p:nvPr/>
          </p:nvSpPr>
          <p:spPr>
            <a:xfrm>
              <a:off x="300642" y="839926"/>
              <a:ext cx="11560554" cy="56323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400">
                  <a:latin typeface="Arial" panose="020B0604020202020204" pitchFamily="34" charset="0"/>
                  <a:cs typeface="Arial" panose="020B0604020202020204" pitchFamily="34" charset="0"/>
                </a:rPr>
                <a:t>      Đất nước Việt Nam thật tươi đẹp. Hãy cùng nhau đi thăm các miền đất nước qua những câu ca dao.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Đầu tiên, chúng ta đến Phú Thọ, miền Bắc nước ta, nơi có đền thờ Vua Hùng, nơi được gọi là “quê cha đất tổ”: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Dù ai đi ngược về xuôi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 ngày Giỗ Tổ mùng Mười tháng Ba.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Tiếp đến, chúng ta vào tận miền Trung: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Đường vô xứ Nghệ quanh quanh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Non xanh nước biếc như tranh hoạ đồ.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Và chúng ta cùng khám phá miền đất Nam Bộ: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Đồng Tháp Mười cò bay thẳng cánh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Nước Tháp Mười lóng lánh cá tôm.</a:t>
              </a:r>
            </a:p>
            <a:p>
              <a:pPr algn="just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Vậy là chúng ta đã đi qua ba miền Bắc, Trung, Nam của đất nước. Nơi nào cũng để lại biết bao tình cảm mến thương.</a:t>
              </a:r>
            </a:p>
            <a:p>
              <a:pPr algn="r"/>
              <a:r>
                <a:rPr lang="en-US" sz="24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(Thuỳ Dương tổng hợp)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6FC9409-FE09-4F77-A551-6D471BE14081}"/>
                </a:ext>
              </a:extLst>
            </p:cNvPr>
            <p:cNvSpPr txBox="1"/>
            <p:nvPr/>
          </p:nvSpPr>
          <p:spPr>
            <a:xfrm>
              <a:off x="2466493" y="193729"/>
              <a:ext cx="7228852" cy="584642"/>
            </a:xfrm>
            <a:prstGeom prst="rect">
              <a:avLst/>
            </a:prstGeom>
            <a:noFill/>
          </p:spPr>
          <p:txBody>
            <a:bodyPr wrap="square" lIns="91305" tIns="45654" rIns="91305" bIns="45654" rtlCol="0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>
                      <a:lumMod val="75000"/>
                    </a:scheme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TRÊN CÁC MIỀN ĐẤT NƯỚC</a:t>
              </a:r>
              <a:endParaRPr lang="en-US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161A4168-D7ED-49A0-8DFE-25B6D2431E41}"/>
              </a:ext>
            </a:extLst>
          </p:cNvPr>
          <p:cNvSpPr/>
          <p:nvPr/>
        </p:nvSpPr>
        <p:spPr>
          <a:xfrm>
            <a:off x="9565760" y="37052"/>
            <a:ext cx="2596078" cy="56777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Tìm từ khó hiểu 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trong bài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F107E85-5F73-4B7A-9F65-52DBF4237094}"/>
              </a:ext>
            </a:extLst>
          </p:cNvPr>
          <p:cNvCxnSpPr>
            <a:cxnSpLocks/>
          </p:cNvCxnSpPr>
          <p:nvPr/>
        </p:nvCxnSpPr>
        <p:spPr>
          <a:xfrm>
            <a:off x="2670059" y="2259768"/>
            <a:ext cx="18818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21C295E-D7E6-4C87-9B41-7A1F677ED83D}"/>
              </a:ext>
            </a:extLst>
          </p:cNvPr>
          <p:cNvCxnSpPr>
            <a:cxnSpLocks/>
          </p:cNvCxnSpPr>
          <p:nvPr/>
        </p:nvCxnSpPr>
        <p:spPr>
          <a:xfrm>
            <a:off x="2501652" y="1512759"/>
            <a:ext cx="965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D52B732-344B-4051-BA66-FF96A3DF0475}"/>
              </a:ext>
            </a:extLst>
          </p:cNvPr>
          <p:cNvCxnSpPr>
            <a:cxnSpLocks/>
          </p:cNvCxnSpPr>
          <p:nvPr/>
        </p:nvCxnSpPr>
        <p:spPr>
          <a:xfrm>
            <a:off x="3869866" y="4078575"/>
            <a:ext cx="17107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4D799E0-8F17-47EF-B4F6-CD38B98A9A55}"/>
              </a:ext>
            </a:extLst>
          </p:cNvPr>
          <p:cNvCxnSpPr>
            <a:cxnSpLocks/>
          </p:cNvCxnSpPr>
          <p:nvPr/>
        </p:nvCxnSpPr>
        <p:spPr>
          <a:xfrm>
            <a:off x="896213" y="4830065"/>
            <a:ext cx="23041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3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7681;p56">
            <a:extLst>
              <a:ext uri="{FF2B5EF4-FFF2-40B4-BE49-F238E27FC236}">
                <a16:creationId xmlns:a16="http://schemas.microsoft.com/office/drawing/2014/main" xmlns="" id="{862D9E92-A471-4BA4-B4DC-37DF293AE8EE}"/>
              </a:ext>
            </a:extLst>
          </p:cNvPr>
          <p:cNvGrpSpPr/>
          <p:nvPr/>
        </p:nvGrpSpPr>
        <p:grpSpPr>
          <a:xfrm>
            <a:off x="349955" y="1888215"/>
            <a:ext cx="652318" cy="647680"/>
            <a:chOff x="1773575" y="4308850"/>
            <a:chExt cx="650450" cy="645825"/>
          </a:xfrm>
        </p:grpSpPr>
        <p:sp>
          <p:nvSpPr>
            <p:cNvPr id="15" name="Google Shape;7682;p56">
              <a:extLst>
                <a:ext uri="{FF2B5EF4-FFF2-40B4-BE49-F238E27FC236}">
                  <a16:creationId xmlns:a16="http://schemas.microsoft.com/office/drawing/2014/main" xmlns="" id="{7404B2A7-6924-47E4-8AF1-C098C1AB18F3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16" name="Google Shape;7683;p56">
              <a:extLst>
                <a:ext uri="{FF2B5EF4-FFF2-40B4-BE49-F238E27FC236}">
                  <a16:creationId xmlns:a16="http://schemas.microsoft.com/office/drawing/2014/main" xmlns="" id="{829A6AA6-3426-41FF-949D-E2992B49817E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8779D3-25DA-4AFC-9C65-2A69BD4D7E5C}"/>
              </a:ext>
            </a:extLst>
          </p:cNvPr>
          <p:cNvSpPr txBox="1"/>
          <p:nvPr/>
        </p:nvSpPr>
        <p:spPr>
          <a:xfrm>
            <a:off x="1186877" y="1888215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cha đất tổ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9261F32-D93A-4362-B1F4-F6652013FA80}"/>
              </a:ext>
            </a:extLst>
          </p:cNvPr>
          <p:cNvSpPr txBox="1"/>
          <p:nvPr/>
        </p:nvSpPr>
        <p:spPr>
          <a:xfrm>
            <a:off x="4477209" y="1888214"/>
            <a:ext cx="1003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nơi tổ tiên, ông cha ta sinh sống.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oogle Shape;7681;p56">
            <a:extLst>
              <a:ext uri="{FF2B5EF4-FFF2-40B4-BE49-F238E27FC236}">
                <a16:creationId xmlns:a16="http://schemas.microsoft.com/office/drawing/2014/main" xmlns="" id="{F26A0BC0-184B-4057-BC53-104024493E0F}"/>
              </a:ext>
            </a:extLst>
          </p:cNvPr>
          <p:cNvGrpSpPr/>
          <p:nvPr/>
        </p:nvGrpSpPr>
        <p:grpSpPr>
          <a:xfrm>
            <a:off x="349955" y="590187"/>
            <a:ext cx="652318" cy="647680"/>
            <a:chOff x="1773575" y="4308850"/>
            <a:chExt cx="650450" cy="645825"/>
          </a:xfrm>
        </p:grpSpPr>
        <p:sp>
          <p:nvSpPr>
            <p:cNvPr id="8" name="Google Shape;7682;p56">
              <a:extLst>
                <a:ext uri="{FF2B5EF4-FFF2-40B4-BE49-F238E27FC236}">
                  <a16:creationId xmlns:a16="http://schemas.microsoft.com/office/drawing/2014/main" xmlns="" id="{D1833CDA-1618-44C9-8DFA-42A5F25B71F4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9" name="Google Shape;7683;p56">
              <a:extLst>
                <a:ext uri="{FF2B5EF4-FFF2-40B4-BE49-F238E27FC236}">
                  <a16:creationId xmlns:a16="http://schemas.microsoft.com/office/drawing/2014/main" xmlns="" id="{CA5FC121-AE12-4C28-A18A-2546DA368A39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EB7D43F-BA4A-4FBD-BF97-1DC43D3828A2}"/>
              </a:ext>
            </a:extLst>
          </p:cNvPr>
          <p:cNvSpPr txBox="1"/>
          <p:nvPr/>
        </p:nvSpPr>
        <p:spPr>
          <a:xfrm>
            <a:off x="1186877" y="590187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 dao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8F7E0B-E488-4E13-B30A-DAE66F36D9E3}"/>
              </a:ext>
            </a:extLst>
          </p:cNvPr>
          <p:cNvSpPr txBox="1"/>
          <p:nvPr/>
        </p:nvSpPr>
        <p:spPr>
          <a:xfrm>
            <a:off x="1186877" y="590186"/>
            <a:ext cx="100380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thơ do nhân dân sáng tác, được truyền miệng.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2" name="Google Shape;7681;p56">
            <a:extLst>
              <a:ext uri="{FF2B5EF4-FFF2-40B4-BE49-F238E27FC236}">
                <a16:creationId xmlns:a16="http://schemas.microsoft.com/office/drawing/2014/main" xmlns="" id="{F6FF3025-C554-4596-9391-8DAA7F3E5C80}"/>
              </a:ext>
            </a:extLst>
          </p:cNvPr>
          <p:cNvGrpSpPr/>
          <p:nvPr/>
        </p:nvGrpSpPr>
        <p:grpSpPr>
          <a:xfrm>
            <a:off x="349955" y="3105835"/>
            <a:ext cx="652318" cy="647680"/>
            <a:chOff x="1773575" y="4308850"/>
            <a:chExt cx="650450" cy="645825"/>
          </a:xfrm>
        </p:grpSpPr>
        <p:sp>
          <p:nvSpPr>
            <p:cNvPr id="13" name="Google Shape;7682;p56">
              <a:extLst>
                <a:ext uri="{FF2B5EF4-FFF2-40B4-BE49-F238E27FC236}">
                  <a16:creationId xmlns:a16="http://schemas.microsoft.com/office/drawing/2014/main" xmlns="" id="{A3CBEEE7-E14B-4867-975B-31A6DECA5BC8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19" name="Google Shape;7683;p56">
              <a:extLst>
                <a:ext uri="{FF2B5EF4-FFF2-40B4-BE49-F238E27FC236}">
                  <a16:creationId xmlns:a16="http://schemas.microsoft.com/office/drawing/2014/main" xmlns="" id="{A00C7A3A-4B78-4836-B7E9-C790AEE2B741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ECE3651-7381-4549-A1E5-D43F76B4199D}"/>
              </a:ext>
            </a:extLst>
          </p:cNvPr>
          <p:cNvSpPr txBox="1"/>
          <p:nvPr/>
        </p:nvSpPr>
        <p:spPr>
          <a:xfrm>
            <a:off x="1186877" y="3105835"/>
            <a:ext cx="3395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 hoạ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đồ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48C16F-2B33-4EE5-B890-D5C64030B0AB}"/>
              </a:ext>
            </a:extLst>
          </p:cNvPr>
          <p:cNvSpPr txBox="1"/>
          <p:nvPr/>
        </p:nvSpPr>
        <p:spPr>
          <a:xfrm>
            <a:off x="4240719" y="3105834"/>
            <a:ext cx="7508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 vẽ cảnh vật, sống núi.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2" name="Google Shape;7681;p56">
            <a:extLst>
              <a:ext uri="{FF2B5EF4-FFF2-40B4-BE49-F238E27FC236}">
                <a16:creationId xmlns:a16="http://schemas.microsoft.com/office/drawing/2014/main" xmlns="" id="{6C040FC3-E9D4-4F31-8645-3171B97B6399}"/>
              </a:ext>
            </a:extLst>
          </p:cNvPr>
          <p:cNvGrpSpPr/>
          <p:nvPr/>
        </p:nvGrpSpPr>
        <p:grpSpPr>
          <a:xfrm>
            <a:off x="349955" y="4322106"/>
            <a:ext cx="652318" cy="647680"/>
            <a:chOff x="1773575" y="4308850"/>
            <a:chExt cx="650450" cy="645825"/>
          </a:xfrm>
        </p:grpSpPr>
        <p:sp>
          <p:nvSpPr>
            <p:cNvPr id="23" name="Google Shape;7682;p56">
              <a:extLst>
                <a:ext uri="{FF2B5EF4-FFF2-40B4-BE49-F238E27FC236}">
                  <a16:creationId xmlns:a16="http://schemas.microsoft.com/office/drawing/2014/main" xmlns="" id="{89EC0996-F927-4E40-A46A-251220882E5C}"/>
                </a:ext>
              </a:extLst>
            </p:cNvPr>
            <p:cNvSpPr/>
            <p:nvPr/>
          </p:nvSpPr>
          <p:spPr>
            <a:xfrm>
              <a:off x="1773575" y="4308850"/>
              <a:ext cx="650450" cy="645825"/>
            </a:xfrm>
            <a:custGeom>
              <a:avLst/>
              <a:gdLst/>
              <a:ahLst/>
              <a:cxnLst/>
              <a:rect l="l" t="t" r="r" b="b"/>
              <a:pathLst>
                <a:path w="26018" h="25833" extrusionOk="0">
                  <a:moveTo>
                    <a:pt x="13010" y="842"/>
                  </a:moveTo>
                  <a:cubicBezTo>
                    <a:pt x="14352" y="842"/>
                    <a:pt x="15554" y="1615"/>
                    <a:pt x="16132" y="2869"/>
                  </a:cubicBezTo>
                  <a:lnTo>
                    <a:pt x="17941" y="6764"/>
                  </a:lnTo>
                  <a:lnTo>
                    <a:pt x="21928" y="7380"/>
                  </a:lnTo>
                  <a:cubicBezTo>
                    <a:pt x="23203" y="7575"/>
                    <a:pt x="24261" y="8485"/>
                    <a:pt x="24682" y="9737"/>
                  </a:cubicBezTo>
                  <a:cubicBezTo>
                    <a:pt x="25116" y="11028"/>
                    <a:pt x="24810" y="12439"/>
                    <a:pt x="23872" y="13416"/>
                  </a:cubicBezTo>
                  <a:lnTo>
                    <a:pt x="20913" y="16478"/>
                  </a:lnTo>
                  <a:lnTo>
                    <a:pt x="21620" y="20840"/>
                  </a:lnTo>
                  <a:cubicBezTo>
                    <a:pt x="21792" y="21897"/>
                    <a:pt x="21492" y="22964"/>
                    <a:pt x="20809" y="23768"/>
                  </a:cubicBezTo>
                  <a:cubicBezTo>
                    <a:pt x="20148" y="24540"/>
                    <a:pt x="19202" y="24991"/>
                    <a:pt x="18204" y="24991"/>
                  </a:cubicBezTo>
                  <a:cubicBezTo>
                    <a:pt x="17633" y="24991"/>
                    <a:pt x="17054" y="24841"/>
                    <a:pt x="16544" y="24555"/>
                  </a:cubicBezTo>
                  <a:lnTo>
                    <a:pt x="13010" y="22573"/>
                  </a:lnTo>
                  <a:lnTo>
                    <a:pt x="9466" y="24555"/>
                  </a:lnTo>
                  <a:cubicBezTo>
                    <a:pt x="8956" y="24841"/>
                    <a:pt x="8385" y="24991"/>
                    <a:pt x="7814" y="24991"/>
                  </a:cubicBezTo>
                  <a:cubicBezTo>
                    <a:pt x="6816" y="24991"/>
                    <a:pt x="5863" y="24540"/>
                    <a:pt x="5202" y="23768"/>
                  </a:cubicBezTo>
                  <a:cubicBezTo>
                    <a:pt x="4519" y="22964"/>
                    <a:pt x="4227" y="21897"/>
                    <a:pt x="4398" y="20840"/>
                  </a:cubicBezTo>
                  <a:lnTo>
                    <a:pt x="5097" y="16478"/>
                  </a:lnTo>
                  <a:lnTo>
                    <a:pt x="2139" y="13416"/>
                  </a:lnTo>
                  <a:cubicBezTo>
                    <a:pt x="1200" y="12439"/>
                    <a:pt x="894" y="11028"/>
                    <a:pt x="1328" y="9737"/>
                  </a:cubicBezTo>
                  <a:cubicBezTo>
                    <a:pt x="1757" y="8485"/>
                    <a:pt x="2807" y="7575"/>
                    <a:pt x="4083" y="7380"/>
                  </a:cubicBezTo>
                  <a:lnTo>
                    <a:pt x="8077" y="6764"/>
                  </a:lnTo>
                  <a:lnTo>
                    <a:pt x="9878" y="2869"/>
                  </a:lnTo>
                  <a:cubicBezTo>
                    <a:pt x="10464" y="1615"/>
                    <a:pt x="11658" y="842"/>
                    <a:pt x="13010" y="842"/>
                  </a:cubicBezTo>
                  <a:close/>
                  <a:moveTo>
                    <a:pt x="13010" y="1"/>
                  </a:moveTo>
                  <a:cubicBezTo>
                    <a:pt x="11327" y="1"/>
                    <a:pt x="9841" y="963"/>
                    <a:pt x="9120" y="2516"/>
                  </a:cubicBezTo>
                  <a:lnTo>
                    <a:pt x="7506" y="6007"/>
                  </a:lnTo>
                  <a:lnTo>
                    <a:pt x="3957" y="6555"/>
                  </a:lnTo>
                  <a:cubicBezTo>
                    <a:pt x="2371" y="6795"/>
                    <a:pt x="1058" y="7913"/>
                    <a:pt x="534" y="9466"/>
                  </a:cubicBezTo>
                  <a:cubicBezTo>
                    <a:pt x="0" y="11059"/>
                    <a:pt x="382" y="12799"/>
                    <a:pt x="1539" y="13994"/>
                  </a:cubicBezTo>
                  <a:lnTo>
                    <a:pt x="4203" y="16763"/>
                  </a:lnTo>
                  <a:lnTo>
                    <a:pt x="3566" y="20705"/>
                  </a:lnTo>
                  <a:cubicBezTo>
                    <a:pt x="3355" y="22004"/>
                    <a:pt x="3722" y="23317"/>
                    <a:pt x="4564" y="24308"/>
                  </a:cubicBezTo>
                  <a:cubicBezTo>
                    <a:pt x="5382" y="25276"/>
                    <a:pt x="6569" y="25832"/>
                    <a:pt x="7814" y="25832"/>
                  </a:cubicBezTo>
                  <a:cubicBezTo>
                    <a:pt x="8527" y="25832"/>
                    <a:pt x="9241" y="25645"/>
                    <a:pt x="9878" y="25285"/>
                  </a:cubicBezTo>
                  <a:lnTo>
                    <a:pt x="13010" y="23535"/>
                  </a:lnTo>
                  <a:lnTo>
                    <a:pt x="16139" y="25285"/>
                  </a:lnTo>
                  <a:cubicBezTo>
                    <a:pt x="16770" y="25645"/>
                    <a:pt x="17483" y="25832"/>
                    <a:pt x="18204" y="25832"/>
                  </a:cubicBezTo>
                  <a:cubicBezTo>
                    <a:pt x="19450" y="25832"/>
                    <a:pt x="20629" y="25276"/>
                    <a:pt x="21454" y="24308"/>
                  </a:cubicBezTo>
                  <a:cubicBezTo>
                    <a:pt x="22295" y="23317"/>
                    <a:pt x="22655" y="22004"/>
                    <a:pt x="22445" y="20705"/>
                  </a:cubicBezTo>
                  <a:lnTo>
                    <a:pt x="21814" y="16763"/>
                  </a:lnTo>
                  <a:lnTo>
                    <a:pt x="24479" y="13994"/>
                  </a:lnTo>
                  <a:cubicBezTo>
                    <a:pt x="25635" y="12799"/>
                    <a:pt x="26017" y="11059"/>
                    <a:pt x="25477" y="9466"/>
                  </a:cubicBezTo>
                  <a:cubicBezTo>
                    <a:pt x="24960" y="7913"/>
                    <a:pt x="23646" y="6795"/>
                    <a:pt x="22054" y="6555"/>
                  </a:cubicBezTo>
                  <a:lnTo>
                    <a:pt x="18512" y="6007"/>
                  </a:lnTo>
                  <a:lnTo>
                    <a:pt x="16890" y="2516"/>
                  </a:lnTo>
                  <a:cubicBezTo>
                    <a:pt x="16177" y="963"/>
                    <a:pt x="14683" y="1"/>
                    <a:pt x="13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  <p:sp>
          <p:nvSpPr>
            <p:cNvPr id="24" name="Google Shape;7683;p56">
              <a:extLst>
                <a:ext uri="{FF2B5EF4-FFF2-40B4-BE49-F238E27FC236}">
                  <a16:creationId xmlns:a16="http://schemas.microsoft.com/office/drawing/2014/main" xmlns="" id="{417E523E-36EA-4BD9-BB3E-8A1F6CAAF641}"/>
                </a:ext>
              </a:extLst>
            </p:cNvPr>
            <p:cNvSpPr/>
            <p:nvPr/>
          </p:nvSpPr>
          <p:spPr>
            <a:xfrm>
              <a:off x="1957650" y="4493950"/>
              <a:ext cx="282300" cy="275650"/>
            </a:xfrm>
            <a:custGeom>
              <a:avLst/>
              <a:gdLst/>
              <a:ahLst/>
              <a:cxnLst/>
              <a:rect l="l" t="t" r="r" b="b"/>
              <a:pathLst>
                <a:path w="11292" h="11026" extrusionOk="0">
                  <a:moveTo>
                    <a:pt x="5643" y="1"/>
                  </a:moveTo>
                  <a:cubicBezTo>
                    <a:pt x="5342" y="1"/>
                    <a:pt x="5042" y="168"/>
                    <a:pt x="4888" y="502"/>
                  </a:cubicBezTo>
                  <a:lnTo>
                    <a:pt x="3874" y="2686"/>
                  </a:lnTo>
                  <a:cubicBezTo>
                    <a:pt x="3746" y="2956"/>
                    <a:pt x="3514" y="3136"/>
                    <a:pt x="3236" y="3181"/>
                  </a:cubicBezTo>
                  <a:lnTo>
                    <a:pt x="970" y="3534"/>
                  </a:lnTo>
                  <a:cubicBezTo>
                    <a:pt x="271" y="3639"/>
                    <a:pt x="0" y="4549"/>
                    <a:pt x="496" y="5066"/>
                  </a:cubicBezTo>
                  <a:lnTo>
                    <a:pt x="2141" y="6770"/>
                  </a:lnTo>
                  <a:cubicBezTo>
                    <a:pt x="2343" y="6972"/>
                    <a:pt x="2433" y="7273"/>
                    <a:pt x="2380" y="7566"/>
                  </a:cubicBezTo>
                  <a:lnTo>
                    <a:pt x="1998" y="9968"/>
                  </a:lnTo>
                  <a:cubicBezTo>
                    <a:pt x="1903" y="10550"/>
                    <a:pt x="2335" y="11025"/>
                    <a:pt x="2829" y="11025"/>
                  </a:cubicBezTo>
                  <a:cubicBezTo>
                    <a:pt x="2959" y="11025"/>
                    <a:pt x="3092" y="10993"/>
                    <a:pt x="3222" y="10921"/>
                  </a:cubicBezTo>
                  <a:lnTo>
                    <a:pt x="5249" y="9781"/>
                  </a:lnTo>
                  <a:cubicBezTo>
                    <a:pt x="5372" y="9713"/>
                    <a:pt x="5507" y="9679"/>
                    <a:pt x="5642" y="9679"/>
                  </a:cubicBezTo>
                  <a:cubicBezTo>
                    <a:pt x="5777" y="9679"/>
                    <a:pt x="5912" y="9713"/>
                    <a:pt x="6036" y="9781"/>
                  </a:cubicBezTo>
                  <a:lnTo>
                    <a:pt x="8070" y="10921"/>
                  </a:lnTo>
                  <a:cubicBezTo>
                    <a:pt x="8198" y="10993"/>
                    <a:pt x="8330" y="11025"/>
                    <a:pt x="8459" y="11025"/>
                  </a:cubicBezTo>
                  <a:cubicBezTo>
                    <a:pt x="8949" y="11025"/>
                    <a:pt x="9383" y="10550"/>
                    <a:pt x="9295" y="9968"/>
                  </a:cubicBezTo>
                  <a:lnTo>
                    <a:pt x="8904" y="7566"/>
                  </a:lnTo>
                  <a:cubicBezTo>
                    <a:pt x="8859" y="7273"/>
                    <a:pt x="8949" y="6972"/>
                    <a:pt x="9144" y="6770"/>
                  </a:cubicBezTo>
                  <a:lnTo>
                    <a:pt x="10788" y="5066"/>
                  </a:lnTo>
                  <a:cubicBezTo>
                    <a:pt x="11291" y="4549"/>
                    <a:pt x="11014" y="3639"/>
                    <a:pt x="10322" y="3534"/>
                  </a:cubicBezTo>
                  <a:lnTo>
                    <a:pt x="8048" y="3181"/>
                  </a:lnTo>
                  <a:cubicBezTo>
                    <a:pt x="7778" y="3136"/>
                    <a:pt x="7538" y="2956"/>
                    <a:pt x="7418" y="2686"/>
                  </a:cubicBezTo>
                  <a:lnTo>
                    <a:pt x="6403" y="502"/>
                  </a:lnTo>
                  <a:cubicBezTo>
                    <a:pt x="6246" y="168"/>
                    <a:pt x="5944" y="1"/>
                    <a:pt x="564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>
                <a:latin typeface="+mj-lt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2E8B36B-E617-4557-AF74-C9BC8DC60C09}"/>
              </a:ext>
            </a:extLst>
          </p:cNvPr>
          <p:cNvSpPr txBox="1"/>
          <p:nvPr/>
        </p:nvSpPr>
        <p:spPr>
          <a:xfrm>
            <a:off x="1186877" y="4322106"/>
            <a:ext cx="66485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 Tháp Mười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2E6B52-08C6-4069-A0DB-BE4F4FA3747F}"/>
              </a:ext>
            </a:extLst>
          </p:cNvPr>
          <p:cNvSpPr txBox="1"/>
          <p:nvPr/>
        </p:nvSpPr>
        <p:spPr>
          <a:xfrm>
            <a:off x="1186877" y="4322106"/>
            <a:ext cx="10625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tên vùng đất trũng rộng lớn ở miền Nam.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8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0" grpId="0"/>
      <p:bldP spid="11" grpId="0"/>
      <p:bldP spid="20" grpId="0"/>
      <p:bldP spid="21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013D2-C1E0-450E-B812-67EEC045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2736EB-D7E7-4372-B064-4C470AC6F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0268"/>
            <a:ext cx="12161838" cy="497446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9435C52-8E85-4E96-A417-992B45DCA4FF}"/>
              </a:ext>
            </a:extLst>
          </p:cNvPr>
          <p:cNvSpPr/>
          <p:nvPr/>
        </p:nvSpPr>
        <p:spPr>
          <a:xfrm>
            <a:off x="3017212" y="273266"/>
            <a:ext cx="6127413" cy="885372"/>
          </a:xfrm>
          <a:prstGeom prst="roundRect">
            <a:avLst/>
          </a:prstGeom>
          <a:solidFill>
            <a:srgbClr val="FEF1C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Tháp Mười</a:t>
            </a:r>
            <a:endParaRPr lang="en-US" sz="4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1647</Words>
  <Application>Microsoft Office PowerPoint</Application>
  <PresentationFormat>Custom</PresentationFormat>
  <Paragraphs>185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Arial-Rounded</vt:lpstr>
      <vt:lpstr>Scope One</vt:lpstr>
      <vt:lpstr>Delius Unicase</vt:lpstr>
      <vt:lpstr>Times New Roman</vt:lpstr>
      <vt:lpstr>Patrick Hand</vt:lpstr>
      <vt:lpstr>Kawaii Doodles Newsletter by Slidesgo</vt:lpstr>
      <vt:lpstr>PowerPoint Presentation</vt:lpstr>
      <vt:lpstr>PowerPoint Presentation</vt:lpstr>
      <vt:lpstr>Bài 26: TRÊN CÁC MIỀN ĐẤT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Doodles Newsletter</dc:title>
  <dc:creator>PC</dc:creator>
  <cp:lastModifiedBy>A</cp:lastModifiedBy>
  <cp:revision>309</cp:revision>
  <dcterms:modified xsi:type="dcterms:W3CDTF">2022-05-04T09:05:57Z</dcterms:modified>
</cp:coreProperties>
</file>