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1" r:id="rId2"/>
    <p:sldId id="294" r:id="rId3"/>
    <p:sldId id="256" r:id="rId4"/>
    <p:sldId id="273" r:id="rId5"/>
    <p:sldId id="258" r:id="rId6"/>
    <p:sldId id="260" r:id="rId7"/>
    <p:sldId id="277" r:id="rId8"/>
    <p:sldId id="292" r:id="rId9"/>
    <p:sldId id="279" r:id="rId10"/>
    <p:sldId id="261" r:id="rId11"/>
    <p:sldId id="295" r:id="rId12"/>
    <p:sldId id="263" r:id="rId13"/>
    <p:sldId id="262" r:id="rId14"/>
    <p:sldId id="296" r:id="rId15"/>
    <p:sldId id="278" r:id="rId16"/>
    <p:sldId id="267" r:id="rId17"/>
    <p:sldId id="297" r:id="rId18"/>
    <p:sldId id="298" r:id="rId19"/>
    <p:sldId id="282" r:id="rId20"/>
    <p:sldId id="299" r:id="rId21"/>
    <p:sldId id="289" r:id="rId22"/>
    <p:sldId id="300" r:id="rId23"/>
    <p:sldId id="293" r:id="rId24"/>
    <p:sldId id="301" r:id="rId25"/>
    <p:sldId id="270" r:id="rId26"/>
    <p:sldId id="302" r:id="rId27"/>
    <p:sldId id="272" r:id="rId28"/>
  </p:sldIdLst>
  <p:sldSz cx="9144000" cy="5143500" type="screen16x9"/>
  <p:notesSz cx="6858000" cy="9144000"/>
  <p:custDataLst>
    <p:tags r:id="rId30"/>
  </p:custDataLst>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EDFF"/>
    <a:srgbClr val="AFEAFF"/>
    <a:srgbClr val="FFFF01"/>
    <a:srgbClr val="FFFF37"/>
    <a:srgbClr val="F3CEF6"/>
    <a:srgbClr val="ECB2F0"/>
    <a:srgbClr val="E496EA"/>
    <a:srgbClr val="A521AF"/>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3772" autoAdjust="0"/>
  </p:normalViewPr>
  <p:slideViewPr>
    <p:cSldViewPr>
      <p:cViewPr varScale="1">
        <p:scale>
          <a:sx n="102" d="100"/>
          <a:sy n="102" d="100"/>
        </p:scale>
        <p:origin x="1013" y="77"/>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3/14/2022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B.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26</a:t>
            </a:fld>
            <a:endParaRPr lang="en-US"/>
          </a:p>
        </p:txBody>
      </p:sp>
    </p:spTree>
    <p:extLst>
      <p:ext uri="{BB962C8B-B14F-4D97-AF65-F5344CB8AC3E}">
        <p14:creationId xmlns:p14="http://schemas.microsoft.com/office/powerpoint/2010/main" val="165596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đọc</a:t>
            </a:r>
            <a:r>
              <a:rPr lang="en-US" baseline="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95513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nên</a:t>
            </a:r>
            <a:r>
              <a:rPr lang="en-US" baseline="0"/>
              <a:t> cho hs khai thác trên SGK vì văn bản nhiều chữ, chữ trên màn hình nhỏ</a:t>
            </a:r>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nên</a:t>
            </a:r>
            <a:r>
              <a:rPr lang="en-US" baseline="0"/>
              <a:t> cho hs khai thác trên SGK vì văn bản nhiều chữ, chữ trên màn hình nhỏ</a:t>
            </a:r>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3596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Hướng</a:t>
            </a:r>
            <a:r>
              <a:rPr lang="en-US" baseline="0"/>
              <a:t> dẫn học sinh làm nhóm, vẽ sơ đồ tư duy để trả lời câu hỏi này.</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21</a:t>
            </a:fld>
            <a:endParaRPr lang="en-US"/>
          </a:p>
        </p:txBody>
      </p:sp>
    </p:spTree>
    <p:extLst>
      <p:ext uri="{BB962C8B-B14F-4D97-AF65-F5344CB8AC3E}">
        <p14:creationId xmlns:p14="http://schemas.microsoft.com/office/powerpoint/2010/main" val="273495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Hướng</a:t>
            </a:r>
            <a:r>
              <a:rPr lang="en-US" baseline="0"/>
              <a:t> dẫn học sinh làm nhóm, vẽ sơ đồ tư duy để trả lời câu hỏi này.</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22</a:t>
            </a:fld>
            <a:endParaRPr lang="en-US"/>
          </a:p>
        </p:txBody>
      </p:sp>
    </p:spTree>
    <p:extLst>
      <p:ext uri="{BB962C8B-B14F-4D97-AF65-F5344CB8AC3E}">
        <p14:creationId xmlns:p14="http://schemas.microsoft.com/office/powerpoint/2010/main" val="3095199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có</a:t>
            </a:r>
            <a:r>
              <a:rPr lang="en-US" baseline="0"/>
              <a:t> thể đưa thêm các cách xử lí tình huống khác nữa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23</a:t>
            </a:fld>
            <a:endParaRPr lang="en-US"/>
          </a:p>
        </p:txBody>
      </p:sp>
    </p:spTree>
    <p:extLst>
      <p:ext uri="{BB962C8B-B14F-4D97-AF65-F5344CB8AC3E}">
        <p14:creationId xmlns:p14="http://schemas.microsoft.com/office/powerpoint/2010/main" val="1652221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có</a:t>
            </a:r>
            <a:r>
              <a:rPr lang="en-US" baseline="0"/>
              <a:t> thể đưa thêm các cách xử lí tình huống khác nữa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2825082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B.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25</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2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09786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214608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26096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2960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111409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83041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03000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089415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62591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270047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30766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797125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865400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556365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224149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414217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28113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258530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8473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339211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5109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92270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431359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907354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9612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jp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3/14/2022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5" r:id="rId3"/>
    <p:sldLayoutId id="2147483681" r:id="rId4"/>
    <p:sldLayoutId id="2147483679" r:id="rId5"/>
    <p:sldLayoutId id="2147483676" r:id="rId6"/>
    <p:sldLayoutId id="2147483674" r:id="rId7"/>
    <p:sldLayoutId id="2147483663" r:id="rId8"/>
    <p:sldLayoutId id="2147483651" r:id="rId9"/>
    <p:sldLayoutId id="2147483652" r:id="rId10"/>
    <p:sldLayoutId id="2147483653" r:id="rId11"/>
    <p:sldLayoutId id="2147483654" r:id="rId12"/>
    <p:sldLayoutId id="2147483684" r:id="rId13"/>
    <p:sldLayoutId id="2147483683" r:id="rId14"/>
    <p:sldLayoutId id="2147483682" r:id="rId15"/>
    <p:sldLayoutId id="2147483680" r:id="rId16"/>
    <p:sldLayoutId id="2147483678" r:id="rId17"/>
    <p:sldLayoutId id="2147483677" r:id="rId18"/>
    <p:sldLayoutId id="2147483675" r:id="rId19"/>
    <p:sldLayoutId id="2147483673" r:id="rId20"/>
    <p:sldLayoutId id="2147483672" r:id="rId21"/>
    <p:sldLayoutId id="2147483671" r:id="rId22"/>
    <p:sldLayoutId id="2147483670" r:id="rId23"/>
    <p:sldLayoutId id="2147483669" r:id="rId24"/>
    <p:sldLayoutId id="2147483668" r:id="rId25"/>
    <p:sldLayoutId id="2147483667" r:id="rId26"/>
    <p:sldLayoutId id="2147483666" r:id="rId27"/>
    <p:sldLayoutId id="2147483665" r:id="rId28"/>
    <p:sldLayoutId id="2147483664" r:id="rId29"/>
    <p:sldLayoutId id="2147483662" r:id="rId30"/>
    <p:sldLayoutId id="2147483661" r:id="rId31"/>
    <p:sldLayoutId id="2147483660" r:id="rId32"/>
    <p:sldLayoutId id="2147483655" r:id="rId33"/>
    <p:sldLayoutId id="2147483656" r:id="rId34"/>
    <p:sldLayoutId id="2147483657" r:id="rId35"/>
    <p:sldLayoutId id="2147483658" r:id="rId36"/>
    <p:sldLayoutId id="2147483659" r:id="rId37"/>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itchFamily="34" charset="0"/>
                <a:ea typeface="Arial-Rounded" pitchFamily="34" charset="0"/>
                <a:cs typeface="Arial" pitchFamily="34" charset="0"/>
              </a:rPr>
              <a:t> </a:t>
            </a:r>
            <a:r>
              <a:rPr lang="en-US" sz="4000" dirty="0" err="1">
                <a:solidFill>
                  <a:schemeClr val="tx1"/>
                </a:solidFill>
                <a:latin typeface="Arial" pitchFamily="34" charset="0"/>
                <a:ea typeface="Arial-Rounded" pitchFamily="34" charset="0"/>
                <a:cs typeface="Arial" pitchFamily="34" charset="0"/>
              </a:rPr>
              <a:t>Khởi</a:t>
            </a:r>
            <a:r>
              <a:rPr lang="en-US" sz="4000" dirty="0">
                <a:solidFill>
                  <a:schemeClr val="tx1"/>
                </a:solidFill>
                <a:latin typeface="Arial" pitchFamily="34" charset="0"/>
                <a:ea typeface="Arial-Rounded" pitchFamily="34" charset="0"/>
                <a:cs typeface="Arial" pitchFamily="34" charset="0"/>
              </a:rPr>
              <a:t> </a:t>
            </a:r>
            <a:r>
              <a:rPr lang="en-US" sz="4000" dirty="0" err="1">
                <a:solidFill>
                  <a:schemeClr val="tx1"/>
                </a:solidFill>
                <a:latin typeface="Arial" pitchFamily="34" charset="0"/>
                <a:ea typeface="Arial-Rounded" pitchFamily="34" charset="0"/>
                <a:cs typeface="Arial" pitchFamily="34" charset="0"/>
              </a:rPr>
              <a:t>động</a:t>
            </a:r>
            <a:endParaRPr lang="en-US" sz="4000" dirty="0">
              <a:solidFill>
                <a:schemeClr val="tx1"/>
              </a:solidFill>
            </a:endParaRPr>
          </a:p>
        </p:txBody>
      </p:sp>
    </p:spTree>
    <p:extLst>
      <p:ext uri="{BB962C8B-B14F-4D97-AF65-F5344CB8AC3E}">
        <p14:creationId xmlns:p14="http://schemas.microsoft.com/office/powerpoint/2010/main" val="534346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
        <p:nvSpPr>
          <p:cNvPr id="9" name="TextBox 8"/>
          <p:cNvSpPr txBox="1"/>
          <p:nvPr/>
        </p:nvSpPr>
        <p:spPr>
          <a:xfrm>
            <a:off x="71910" y="516876"/>
            <a:ext cx="8977746" cy="4154862"/>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Phạm Thị Thúy – Tuấn Hiển)</a:t>
            </a:r>
          </a:p>
        </p:txBody>
      </p:sp>
    </p:spTree>
    <p:extLst>
      <p:ext uri="{BB962C8B-B14F-4D97-AF65-F5344CB8AC3E}">
        <p14:creationId xmlns:p14="http://schemas.microsoft.com/office/powerpoint/2010/main" val="299078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4534326"/>
            <a:ext cx="594706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nối tiếp câu</a:t>
            </a:r>
          </a:p>
        </p:txBody>
      </p:sp>
      <p:sp>
        <p:nvSpPr>
          <p:cNvPr id="8" name="TextBox 7"/>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
        <p:nvSpPr>
          <p:cNvPr id="9" name="TextBox 8"/>
          <p:cNvSpPr txBox="1"/>
          <p:nvPr/>
        </p:nvSpPr>
        <p:spPr>
          <a:xfrm>
            <a:off x="71910" y="516876"/>
            <a:ext cx="8977746" cy="4154862"/>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Phạm Thị Thúy – Tuấn Hiển)</a:t>
            </a:r>
          </a:p>
        </p:txBody>
      </p:sp>
      <p:sp>
        <p:nvSpPr>
          <p:cNvPr id="10" name="Lưu đồ: Đường kết nối 8">
            <a:extLst>
              <a:ext uri="{FF2B5EF4-FFF2-40B4-BE49-F238E27FC236}">
                <a16:creationId xmlns:a16="http://schemas.microsoft.com/office/drawing/2014/main" id="{AD1B23F2-CA6F-47C8-BE0C-98587F16D98B}"/>
              </a:ext>
            </a:extLst>
          </p:cNvPr>
          <p:cNvSpPr/>
          <p:nvPr/>
        </p:nvSpPr>
        <p:spPr>
          <a:xfrm>
            <a:off x="838200" y="366712"/>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1</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1" name="Lưu đồ: Đường kết nối 8">
            <a:extLst>
              <a:ext uri="{FF2B5EF4-FFF2-40B4-BE49-F238E27FC236}">
                <a16:creationId xmlns:a16="http://schemas.microsoft.com/office/drawing/2014/main" id="{D4E25513-5CD0-41E0-A5D4-3B8AC582AF34}"/>
              </a:ext>
            </a:extLst>
          </p:cNvPr>
          <p:cNvSpPr/>
          <p:nvPr/>
        </p:nvSpPr>
        <p:spPr>
          <a:xfrm>
            <a:off x="7969176" y="366712"/>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2</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2" name="Lưu đồ: Đường kết nối 8">
            <a:extLst>
              <a:ext uri="{FF2B5EF4-FFF2-40B4-BE49-F238E27FC236}">
                <a16:creationId xmlns:a16="http://schemas.microsoft.com/office/drawing/2014/main" id="{8A210C8D-9595-48D7-A8F6-785464D3AF2D}"/>
              </a:ext>
            </a:extLst>
          </p:cNvPr>
          <p:cNvSpPr/>
          <p:nvPr/>
        </p:nvSpPr>
        <p:spPr>
          <a:xfrm>
            <a:off x="2590800" y="819150"/>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3</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3" name="Lưu đồ: Đường kết nối 8">
            <a:extLst>
              <a:ext uri="{FF2B5EF4-FFF2-40B4-BE49-F238E27FC236}">
                <a16:creationId xmlns:a16="http://schemas.microsoft.com/office/drawing/2014/main" id="{80727A96-6954-409E-BC1A-C248398D6B01}"/>
              </a:ext>
            </a:extLst>
          </p:cNvPr>
          <p:cNvSpPr/>
          <p:nvPr/>
        </p:nvSpPr>
        <p:spPr>
          <a:xfrm>
            <a:off x="841193" y="1177102"/>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4</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4" name="Lưu đồ: Đường kết nối 8">
            <a:extLst>
              <a:ext uri="{FF2B5EF4-FFF2-40B4-BE49-F238E27FC236}">
                <a16:creationId xmlns:a16="http://schemas.microsoft.com/office/drawing/2014/main" id="{2260BC6F-166A-46ED-8CCE-EC4C5E6E1FC1}"/>
              </a:ext>
            </a:extLst>
          </p:cNvPr>
          <p:cNvSpPr/>
          <p:nvPr/>
        </p:nvSpPr>
        <p:spPr>
          <a:xfrm>
            <a:off x="7543800" y="1169010"/>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5</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5" name="Lưu đồ: Đường kết nối 8">
            <a:extLst>
              <a:ext uri="{FF2B5EF4-FFF2-40B4-BE49-F238E27FC236}">
                <a16:creationId xmlns:a16="http://schemas.microsoft.com/office/drawing/2014/main" id="{C852A124-FB05-4853-B5E3-B098C55C27AD}"/>
              </a:ext>
            </a:extLst>
          </p:cNvPr>
          <p:cNvSpPr/>
          <p:nvPr/>
        </p:nvSpPr>
        <p:spPr>
          <a:xfrm>
            <a:off x="838200" y="1962150"/>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6</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6" name="Lưu đồ: Đường kết nối 8">
            <a:extLst>
              <a:ext uri="{FF2B5EF4-FFF2-40B4-BE49-F238E27FC236}">
                <a16:creationId xmlns:a16="http://schemas.microsoft.com/office/drawing/2014/main" id="{6E1218F1-D59B-40B9-83C6-FAC8ED1877F9}"/>
              </a:ext>
            </a:extLst>
          </p:cNvPr>
          <p:cNvSpPr/>
          <p:nvPr/>
        </p:nvSpPr>
        <p:spPr>
          <a:xfrm>
            <a:off x="3657600" y="1885950"/>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7</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7" name="Lưu đồ: Đường kết nối 8">
            <a:extLst>
              <a:ext uri="{FF2B5EF4-FFF2-40B4-BE49-F238E27FC236}">
                <a16:creationId xmlns:a16="http://schemas.microsoft.com/office/drawing/2014/main" id="{2C8A2DDF-898F-4658-AC88-B0C5B47958EC}"/>
              </a:ext>
            </a:extLst>
          </p:cNvPr>
          <p:cNvSpPr/>
          <p:nvPr/>
        </p:nvSpPr>
        <p:spPr>
          <a:xfrm>
            <a:off x="1353113" y="2325864"/>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8</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8" name="Lưu đồ: Đường kết nối 8">
            <a:extLst>
              <a:ext uri="{FF2B5EF4-FFF2-40B4-BE49-F238E27FC236}">
                <a16:creationId xmlns:a16="http://schemas.microsoft.com/office/drawing/2014/main" id="{6262E013-2FC5-42A5-8EE6-93C5ECF11655}"/>
              </a:ext>
            </a:extLst>
          </p:cNvPr>
          <p:cNvSpPr/>
          <p:nvPr/>
        </p:nvSpPr>
        <p:spPr>
          <a:xfrm>
            <a:off x="7491482" y="2313024"/>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9</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9" name="Lưu đồ: Đường kết nối 8">
            <a:extLst>
              <a:ext uri="{FF2B5EF4-FFF2-40B4-BE49-F238E27FC236}">
                <a16:creationId xmlns:a16="http://schemas.microsoft.com/office/drawing/2014/main" id="{E516E1A4-D3C6-443D-B56E-5D275A9DC51D}"/>
              </a:ext>
            </a:extLst>
          </p:cNvPr>
          <p:cNvSpPr/>
          <p:nvPr/>
        </p:nvSpPr>
        <p:spPr>
          <a:xfrm>
            <a:off x="4506971" y="2663898"/>
            <a:ext cx="91440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10</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20" name="Lưu đồ: Đường kết nối 8">
            <a:extLst>
              <a:ext uri="{FF2B5EF4-FFF2-40B4-BE49-F238E27FC236}">
                <a16:creationId xmlns:a16="http://schemas.microsoft.com/office/drawing/2014/main" id="{A91BD72C-85CC-4624-ACE1-FEEB86887FD8}"/>
              </a:ext>
            </a:extLst>
          </p:cNvPr>
          <p:cNvSpPr/>
          <p:nvPr/>
        </p:nvSpPr>
        <p:spPr>
          <a:xfrm>
            <a:off x="-304800" y="3014772"/>
            <a:ext cx="83820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11</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21" name="Lưu đồ: Đường kết nối 8">
            <a:extLst>
              <a:ext uri="{FF2B5EF4-FFF2-40B4-BE49-F238E27FC236}">
                <a16:creationId xmlns:a16="http://schemas.microsoft.com/office/drawing/2014/main" id="{82033240-1E63-43D0-86B0-5979549558FA}"/>
              </a:ext>
            </a:extLst>
          </p:cNvPr>
          <p:cNvSpPr/>
          <p:nvPr/>
        </p:nvSpPr>
        <p:spPr>
          <a:xfrm>
            <a:off x="6096000" y="3014772"/>
            <a:ext cx="83820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12</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22" name="Lưu đồ: Đường kết nối 8">
            <a:extLst>
              <a:ext uri="{FF2B5EF4-FFF2-40B4-BE49-F238E27FC236}">
                <a16:creationId xmlns:a16="http://schemas.microsoft.com/office/drawing/2014/main" id="{FB9369C7-9E4B-4AA9-BD7F-2980C8537757}"/>
              </a:ext>
            </a:extLst>
          </p:cNvPr>
          <p:cNvSpPr/>
          <p:nvPr/>
        </p:nvSpPr>
        <p:spPr>
          <a:xfrm>
            <a:off x="5297586" y="3337161"/>
            <a:ext cx="83820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13</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23" name="Lưu đồ: Đường kết nối 8">
            <a:extLst>
              <a:ext uri="{FF2B5EF4-FFF2-40B4-BE49-F238E27FC236}">
                <a16:creationId xmlns:a16="http://schemas.microsoft.com/office/drawing/2014/main" id="{39E52134-5305-4C7A-8059-33BA8DF144DE}"/>
              </a:ext>
            </a:extLst>
          </p:cNvPr>
          <p:cNvSpPr/>
          <p:nvPr/>
        </p:nvSpPr>
        <p:spPr>
          <a:xfrm>
            <a:off x="7765802" y="3350117"/>
            <a:ext cx="83820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14</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726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ircle(in)">
                                      <p:cBhvr>
                                        <p:cTn id="31" dur="2000"/>
                                        <p:tgtEl>
                                          <p:spTgt spid="18"/>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ircle(in)">
                                      <p:cBhvr>
                                        <p:cTn id="34" dur="2000"/>
                                        <p:tgtEl>
                                          <p:spTgt spid="19"/>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ircle(in)">
                                      <p:cBhvr>
                                        <p:cTn id="37" dur="2000"/>
                                        <p:tgtEl>
                                          <p:spTgt spid="20"/>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circle(in)">
                                      <p:cBhvr>
                                        <p:cTn id="40" dur="2000"/>
                                        <p:tgtEl>
                                          <p:spTgt spid="2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circle(in)">
                                      <p:cBhvr>
                                        <p:cTn id="43" dur="2000"/>
                                        <p:tgtEl>
                                          <p:spTgt spid="22"/>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circle(in)">
                                      <p:cBhvr>
                                        <p:cTn id="46" dur="20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1000" fill="hold"/>
                                        <p:tgtEl>
                                          <p:spTgt spid="7"/>
                                        </p:tgtEl>
                                        <p:attrNameLst>
                                          <p:attrName>ppt_x</p:attrName>
                                        </p:attrNameLst>
                                      </p:cBhvr>
                                      <p:tavLst>
                                        <p:tav tm="0">
                                          <p:val>
                                            <p:strVal val="1+#ppt_w/2"/>
                                          </p:val>
                                        </p:tav>
                                        <p:tav tm="100000">
                                          <p:val>
                                            <p:strVal val="#ppt_x"/>
                                          </p:val>
                                        </p:tav>
                                      </p:tavLst>
                                    </p:anim>
                                    <p:anim calcmode="lin" valueType="num">
                                      <p:cBhvr additive="base">
                                        <p:cTn id="5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39" y="1733551"/>
            <a:ext cx="8407461"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Sáng chủ nhật, bố cho Nam và em đi công viên.</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3429000" y="179761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3"/>
            <a:ext cx="8382000"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Nam cứ mải mê xem hết chỗ này đến chỗ khác.</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4635469" y="317224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086600" y="318649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600200" y="3678946"/>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447800" y="2330208"/>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7302500" y="179761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1+#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369414" y="516876"/>
            <a:ext cx="8680242" cy="4154862"/>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Phạm Thị Thúy – Tuấn Hiển)</a:t>
            </a:r>
          </a:p>
        </p:txBody>
      </p:sp>
      <p:sp>
        <p:nvSpPr>
          <p:cNvPr id="12" name="TextBox 11"/>
          <p:cNvSpPr txBox="1"/>
          <p:nvPr/>
        </p:nvSpPr>
        <p:spPr>
          <a:xfrm>
            <a:off x="0" y="4669062"/>
            <a:ext cx="6096000"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Bài đọc được chia thành mấy đoạn?</a:t>
            </a:r>
          </a:p>
        </p:txBody>
      </p:sp>
      <p:sp>
        <p:nvSpPr>
          <p:cNvPr id="28" name="TextBox 27"/>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369414" y="516876"/>
            <a:ext cx="8680242" cy="4154862"/>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Phạm Thị Thúy – Tuấn Hiển)</a:t>
            </a:r>
          </a:p>
        </p:txBody>
      </p:sp>
      <p:sp>
        <p:nvSpPr>
          <p:cNvPr id="8" name="TextBox 7"/>
          <p:cNvSpPr txBox="1"/>
          <p:nvPr/>
        </p:nvSpPr>
        <p:spPr>
          <a:xfrm>
            <a:off x="0" y="4671738"/>
            <a:ext cx="5829927"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28" y="285750"/>
            <a:ext cx="527050" cy="16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89" y="1657350"/>
            <a:ext cx="5270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4660179" y="1578160"/>
            <a:ext cx="98712" cy="435617"/>
            <a:chOff x="2590800" y="2272159"/>
            <a:chExt cx="98712" cy="435617"/>
          </a:xfrm>
        </p:grpSpPr>
        <p:cxnSp>
          <p:nvCxnSpPr>
            <p:cNvPr id="14" name="Straight Connector 13"/>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7826088" y="3847936"/>
            <a:ext cx="98712" cy="435617"/>
            <a:chOff x="2590800" y="2272159"/>
            <a:chExt cx="98712" cy="435617"/>
          </a:xfrm>
        </p:grpSpPr>
        <p:cxnSp>
          <p:nvCxnSpPr>
            <p:cNvPr id="19" name="Straight Connector 1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63004" y="1119606"/>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1</a:t>
            </a:r>
          </a:p>
        </p:txBody>
      </p:sp>
      <p:sp>
        <p:nvSpPr>
          <p:cNvPr id="26" name="TextBox 25"/>
          <p:cNvSpPr txBox="1"/>
          <p:nvPr/>
        </p:nvSpPr>
        <p:spPr>
          <a:xfrm>
            <a:off x="-43047" y="2948406"/>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2</a:t>
            </a:r>
          </a:p>
        </p:txBody>
      </p:sp>
      <p:sp>
        <p:nvSpPr>
          <p:cNvPr id="28" name="TextBox 27"/>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Tree>
    <p:extLst>
      <p:ext uri="{BB962C8B-B14F-4D97-AF65-F5344CB8AC3E}">
        <p14:creationId xmlns:p14="http://schemas.microsoft.com/office/powerpoint/2010/main" val="28052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4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1+#ppt_w/2"/>
                                          </p:val>
                                        </p:tav>
                                        <p:tav tm="100000">
                                          <p:val>
                                            <p:strVal val="#ppt_x"/>
                                          </p:val>
                                        </p:tav>
                                      </p:tavLst>
                                    </p:anim>
                                    <p:anim calcmode="lin" valueType="num">
                                      <p:cBhvr additive="base">
                                        <p:cTn id="3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4539784"/>
            <a:ext cx="6096000" cy="584666"/>
          </a:xfrm>
          <a:prstGeom prst="rect">
            <a:avLst/>
          </a:prstGeom>
          <a:solidFill>
            <a:srgbClr val="B9EDFF"/>
          </a:solidFill>
        </p:spPr>
        <p:txBody>
          <a:bodyPr wrap="square" lIns="91330" tIns="45666" rIns="91330" bIns="45666" rtlCol="0">
            <a:spAutoFit/>
          </a:bodyPr>
          <a:lstStyle/>
          <a:p>
            <a:pPr algn="ctr"/>
            <a:r>
              <a:rPr lang="en-US" sz="3200" dirty="0" err="1">
                <a:latin typeface="Arial" pitchFamily="34" charset="0"/>
                <a:ea typeface="Arial-Rounded" pitchFamily="34" charset="0"/>
                <a:cs typeface="Arial" pitchFamily="34" charset="0"/>
              </a:rPr>
              <a:t>Đọc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toàn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bài</a:t>
            </a:r>
            <a:endParaRPr lang="en-US" sz="3200" dirty="0">
              <a:latin typeface="Arial" pitchFamily="34" charset="0"/>
              <a:ea typeface="Arial-Rounded" pitchFamily="34" charset="0"/>
              <a:cs typeface="Arial" pitchFamily="34" charset="0"/>
            </a:endParaRPr>
          </a:p>
        </p:txBody>
      </p:sp>
      <p:sp>
        <p:nvSpPr>
          <p:cNvPr id="6" name="TextBox 5"/>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
        <p:nvSpPr>
          <p:cNvPr id="11" name="TextBox 10"/>
          <p:cNvSpPr txBox="1"/>
          <p:nvPr/>
        </p:nvSpPr>
        <p:spPr>
          <a:xfrm>
            <a:off x="0" y="396891"/>
            <a:ext cx="8977746" cy="4154862"/>
          </a:xfrm>
          <a:prstGeom prst="rect">
            <a:avLst/>
          </a:prstGeom>
          <a:noFill/>
        </p:spPr>
        <p:txBody>
          <a:bodyPr wrap="square" lIns="91317" tIns="45660" rIns="91317" bIns="45660" rtlCol="0">
            <a:spAutoFit/>
          </a:bodyPr>
          <a:lstStyle/>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Sáng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chủ</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nhật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cho</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và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như</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hội</a:t>
            </a:r>
            <a:r>
              <a:rPr lang="en-US" sz="2400" dirty="0">
                <a:latin typeface="Arial" pitchFamily="34" charset="0"/>
                <a:ea typeface="Arial-Rounded" pitchFamily="34" charset="0"/>
                <a:cs typeface="Arial" pitchFamily="34" charset="0"/>
              </a:rPr>
              <a:t>. Khi </a:t>
            </a:r>
            <a:r>
              <a:rPr lang="en-US" sz="2400" dirty="0" err="1">
                <a:latin typeface="Arial" pitchFamily="34" charset="0"/>
                <a:ea typeface="Arial-Rounded" pitchFamily="34" charset="0"/>
                <a:cs typeface="Arial" pitchFamily="34" charset="0"/>
              </a:rPr>
              <a:t>vào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dặn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con </a:t>
            </a:r>
            <a:r>
              <a:rPr lang="en-US" sz="2400" err="1">
                <a:latin typeface="Arial" pitchFamily="34" charset="0"/>
                <a:ea typeface="Arial-Rounded" pitchFamily="34" charset="0"/>
                <a:cs typeface="Arial" pitchFamily="34" charset="0"/>
              </a:rPr>
              <a:t>cẩn</a:t>
            </a:r>
            <a:r>
              <a:rPr lang="en-US" sz="2400">
                <a:latin typeface="Arial" pitchFamily="34" charset="0"/>
                <a:ea typeface="Arial-Rounded" pitchFamily="34" charset="0"/>
                <a:cs typeface="Arial" pitchFamily="34" charset="0"/>
              </a:rPr>
              <a:t> thận </a:t>
            </a:r>
            <a:r>
              <a:rPr lang="en-US" sz="2400" dirty="0" err="1">
                <a:latin typeface="Arial" pitchFamily="34" charset="0"/>
                <a:ea typeface="Arial-Rounded" pitchFamily="34" charset="0"/>
                <a:cs typeface="Arial" pitchFamily="34" charset="0"/>
              </a:rPr>
              <a:t>kẻo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bị</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Nếu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không</a:t>
            </a:r>
            <a:r>
              <a:rPr lang="en-US" sz="2400" dirty="0">
                <a:latin typeface="Arial" pitchFamily="34" charset="0"/>
                <a:ea typeface="Arial-Rounded" pitchFamily="34" charset="0"/>
                <a:cs typeface="Arial" pitchFamily="34" charset="0"/>
              </a:rPr>
              <a:t> may </a:t>
            </a:r>
            <a:r>
              <a:rPr lang="en-US" sz="2400" dirty="0" err="1">
                <a:latin typeface="Arial" pitchFamily="34" charset="0"/>
                <a:ea typeface="Arial-Rounded" pitchFamily="34" charset="0"/>
                <a:cs typeface="Arial" pitchFamily="34" charset="0"/>
              </a:rPr>
              <a:t>bị</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con </a:t>
            </a:r>
            <a:r>
              <a:rPr lang="en-US" sz="2400" dirty="0" err="1">
                <a:latin typeface="Arial" pitchFamily="34" charset="0"/>
                <a:ea typeface="Arial-Rounded" pitchFamily="34" charset="0"/>
                <a:cs typeface="Arial" pitchFamily="34" charset="0"/>
              </a:rPr>
              <a:t>nhớ</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này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Nhìn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kìa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có</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cờ</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rất</a:t>
            </a:r>
            <a:r>
              <a:rPr lang="en-US" sz="2400" dirty="0">
                <a:latin typeface="Arial" pitchFamily="34" charset="0"/>
                <a:ea typeface="Arial-Rounded" pitchFamily="34" charset="0"/>
                <a:cs typeface="Arial" pitchFamily="34" charset="0"/>
              </a:rPr>
              <a:t> to”.</a:t>
            </a:r>
          </a:p>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đẹp</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quá</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cứ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mải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mê</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xem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hết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chỗ</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này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đến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chỗ</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Lúc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ngoảnh</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thì</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đâu</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vừa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chạy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tìm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vừa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gọi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Hoảng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hốt</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suýt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khóc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Chợt</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nhìn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tấm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biển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Lối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Nhớ</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lời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dặn</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đi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theo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hướng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tấm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biển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chỉ</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đường</a:t>
            </a:r>
            <a:r>
              <a:rPr lang="en-US" sz="2400" dirty="0">
                <a:latin typeface="Arial" pitchFamily="34" charset="0"/>
                <a:ea typeface="Arial-Rounded" pitchFamily="34" charset="0"/>
                <a:cs typeface="Arial" pitchFamily="34" charset="0"/>
              </a:rPr>
              <a:t>. “A, </a:t>
            </a:r>
            <a:r>
              <a:rPr lang="en-US" sz="2400" dirty="0" err="1">
                <a:latin typeface="Arial" pitchFamily="34" charset="0"/>
                <a:ea typeface="Arial-Rounded" pitchFamily="34" charset="0"/>
                <a:cs typeface="Arial" pitchFamily="34" charset="0"/>
              </a:rPr>
              <a:t>lá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cờ</a:t>
            </a:r>
            <a:r>
              <a:rPr lang="en-US" sz="2400" dirty="0">
                <a:latin typeface="Arial" pitchFamily="34" charset="0"/>
                <a:ea typeface="Arial-Rounded" pitchFamily="34" charset="0"/>
                <a:cs typeface="Arial" pitchFamily="34" charset="0"/>
              </a:rPr>
              <a:t> kia </a:t>
            </a:r>
            <a:r>
              <a:rPr lang="en-US" sz="2400" dirty="0" err="1">
                <a:latin typeface="Arial" pitchFamily="34" charset="0"/>
                <a:ea typeface="Arial-Rounded" pitchFamily="34" charset="0"/>
                <a:cs typeface="Arial" pitchFamily="34" charset="0"/>
              </a:rPr>
              <a:t>rồi</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mừng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đang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chờ</a:t>
            </a:r>
            <a:r>
              <a:rPr lang="en-US" sz="2400" dirty="0">
                <a:latin typeface="Arial" pitchFamily="34" charset="0"/>
                <a:ea typeface="Arial-Rounded" pitchFamily="34" charset="0"/>
                <a:cs typeface="Arial" pitchFamily="34" charset="0"/>
              </a:rPr>
              <a:t> ở </a:t>
            </a:r>
            <a:r>
              <a:rPr lang="en-US" sz="2400" dirty="0" err="1">
                <a:latin typeface="Arial" pitchFamily="34" charset="0"/>
                <a:ea typeface="Arial-Rounded" pitchFamily="34" charset="0"/>
                <a:cs typeface="Arial" pitchFamily="34" charset="0"/>
              </a:rPr>
              <a:t>đó</a:t>
            </a:r>
            <a:r>
              <a:rPr lang="en-US" sz="2400" dirty="0">
                <a:latin typeface="Arial" pitchFamily="34" charset="0"/>
                <a:ea typeface="Arial-Rounded" pitchFamily="34" charset="0"/>
                <a:cs typeface="Arial" pitchFamily="34" charset="0"/>
              </a:rPr>
              <a:t>.</a:t>
            </a:r>
          </a:p>
          <a:p>
            <a:pPr algn="r"/>
            <a:r>
              <a:rPr lang="en-US" sz="2400" dirty="0">
                <a:latin typeface="Arial" pitchFamily="34" charset="0"/>
                <a:ea typeface="Arial-Rounded" pitchFamily="34" charset="0"/>
                <a:cs typeface="Arial" pitchFamily="34" charset="0"/>
              </a:rPr>
              <a:t>(</a:t>
            </a:r>
            <a:r>
              <a:rPr lang="en-US" sz="2400" i="1" dirty="0">
                <a:latin typeface="Arial" pitchFamily="34" charset="0"/>
                <a:ea typeface="Arial-Rounded" pitchFamily="34" charset="0"/>
                <a:cs typeface="Arial" pitchFamily="34" charset="0"/>
              </a:rPr>
              <a:t>Theo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Phạm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Thị</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Thúy</a:t>
            </a:r>
            <a:r>
              <a:rPr lang="en-US" sz="2400" dirty="0">
                <a:latin typeface="Arial" pitchFamily="34" charset="0"/>
                <a:ea typeface="Arial-Rounded" pitchFamily="34" charset="0"/>
                <a:cs typeface="Arial" pitchFamily="34" charset="0"/>
              </a:rPr>
              <a:t> – </a:t>
            </a:r>
            <a:r>
              <a:rPr lang="en-US" sz="2400" dirty="0" err="1">
                <a:latin typeface="Arial" pitchFamily="34" charset="0"/>
                <a:ea typeface="Arial-Rounded" pitchFamily="34" charset="0"/>
                <a:cs typeface="Arial" pitchFamily="34" charset="0"/>
              </a:rPr>
              <a:t>Tuấn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Hiển</a:t>
            </a:r>
            <a:r>
              <a:rPr lang="en-US" sz="2400"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a:t>
            </a:r>
          </a:p>
        </p:txBody>
      </p:sp>
      <p:sp>
        <p:nvSpPr>
          <p:cNvPr id="7" name="TextBox 6"/>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Bố cho Nam và em đi đâu?</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1+#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a:t>
            </a:r>
          </a:p>
        </p:txBody>
      </p:sp>
      <p:sp>
        <p:nvSpPr>
          <p:cNvPr id="7" name="TextBox 6"/>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Bố cho Nam và em đi đâu?</a:t>
            </a:r>
          </a:p>
        </p:txBody>
      </p:sp>
      <p:sp>
        <p:nvSpPr>
          <p:cNvPr id="8" name="TextBox 7"/>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Tìm một từ để nói về đặc điểm của công viên?</a:t>
            </a:r>
          </a:p>
        </p:txBody>
      </p:sp>
    </p:spTree>
    <p:extLst>
      <p:ext uri="{BB962C8B-B14F-4D97-AF65-F5344CB8AC3E}">
        <p14:creationId xmlns:p14="http://schemas.microsoft.com/office/powerpoint/2010/main" val="324700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1+#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1+#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a:t>
            </a:r>
          </a:p>
        </p:txBody>
      </p:sp>
      <p:sp>
        <p:nvSpPr>
          <p:cNvPr id="7" name="TextBox 6"/>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Bố cho Nam và em đi đâu?</a:t>
            </a:r>
          </a:p>
        </p:txBody>
      </p:sp>
      <p:sp>
        <p:nvSpPr>
          <p:cNvPr id="8" name="TextBox 7"/>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Tìm một từ để nói về đặc điểm của công viên?</a:t>
            </a:r>
          </a:p>
        </p:txBody>
      </p:sp>
      <p:sp>
        <p:nvSpPr>
          <p:cNvPr id="6" name="TextBox 5"/>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Khi vào cổng, bố dặn hai anh em Nam thế nào?</a:t>
            </a:r>
          </a:p>
        </p:txBody>
      </p:sp>
    </p:spTree>
    <p:extLst>
      <p:ext uri="{BB962C8B-B14F-4D97-AF65-F5344CB8AC3E}">
        <p14:creationId xmlns:p14="http://schemas.microsoft.com/office/powerpoint/2010/main" val="41079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1+#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1+#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2250" fill="hold"/>
                                        <p:tgtEl>
                                          <p:spTgt spid="6"/>
                                        </p:tgtEl>
                                        <p:attrNameLst>
                                          <p:attrName>ppt_x</p:attrName>
                                        </p:attrNameLst>
                                      </p:cBhvr>
                                      <p:tavLst>
                                        <p:tav tm="0">
                                          <p:val>
                                            <p:strVal val="1+#ppt_w/2"/>
                                          </p:val>
                                        </p:tav>
                                        <p:tav tm="100000">
                                          <p:val>
                                            <p:strVal val="#ppt_x"/>
                                          </p:val>
                                        </p:tav>
                                      </p:tavLst>
                                    </p:anim>
                                    <p:anim calcmode="lin" valueType="num">
                                      <p:cBhvr additive="base">
                                        <p:cTn id="26" dur="2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30259"/>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Chuyện gì đã xảy ra với Nam?</a:t>
            </a:r>
          </a:p>
        </p:txBody>
      </p:sp>
      <p:sp>
        <p:nvSpPr>
          <p:cNvPr id="3" name="Rectangle 2"/>
          <p:cNvSpPr/>
          <p:nvPr/>
        </p:nvSpPr>
        <p:spPr>
          <a:xfrm>
            <a:off x="60501" y="514350"/>
            <a:ext cx="9007299" cy="4031873"/>
          </a:xfrm>
          <a:prstGeom prst="rect">
            <a:avLst/>
          </a:prstGeom>
        </p:spPr>
        <p:txBody>
          <a:bodyPr wrap="square">
            <a:spAutoFit/>
          </a:bodyPr>
          <a:lstStyle/>
          <a:p>
            <a:pPr algn="just">
              <a:spcBef>
                <a:spcPts val="600"/>
              </a:spcBef>
            </a:pPr>
            <a:r>
              <a:rPr lang="en-US" sz="32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p:txBody>
      </p:sp>
      <p:sp>
        <p:nvSpPr>
          <p:cNvPr id="6" name="TextBox 5"/>
          <p:cNvSpPr txBox="1"/>
          <p:nvPr/>
        </p:nvSpPr>
        <p:spPr>
          <a:xfrm>
            <a:off x="2895600" y="-190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2:</a:t>
            </a: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22B693-4956-401A-9F20-4B2D9F41B5EE}"/>
              </a:ext>
            </a:extLst>
          </p:cNvPr>
          <p:cNvSpPr>
            <a:spLocks noGrp="1"/>
          </p:cNvSpPr>
          <p:nvPr>
            <p:ph idx="1"/>
          </p:nvPr>
        </p:nvSpPr>
        <p:spPr/>
        <p:txBody>
          <a:bodyPr/>
          <a:lstStyle/>
          <a:p>
            <a:r>
              <a:rPr lang="en-US" dirty="0"/>
              <a:t>1. </a:t>
            </a:r>
            <a:r>
              <a:rPr lang="en-US" dirty="0" err="1"/>
              <a:t>Đọc</a:t>
            </a:r>
            <a:r>
              <a:rPr lang="en-US" dirty="0"/>
              <a:t> </a:t>
            </a:r>
            <a:r>
              <a:rPr lang="en-US" dirty="0" err="1"/>
              <a:t>lại</a:t>
            </a:r>
            <a:r>
              <a:rPr lang="en-US" dirty="0"/>
              <a:t> </a:t>
            </a:r>
            <a:r>
              <a:rPr lang="en-US" dirty="0" err="1"/>
              <a:t>bài</a:t>
            </a:r>
            <a:r>
              <a:rPr lang="en-US" dirty="0"/>
              <a:t> “ Khi </a:t>
            </a:r>
            <a:r>
              <a:rPr lang="en-US" dirty="0" err="1"/>
              <a:t>mẹ</a:t>
            </a:r>
            <a:r>
              <a:rPr lang="en-US" dirty="0"/>
              <a:t> </a:t>
            </a:r>
            <a:r>
              <a:rPr lang="en-US" dirty="0" err="1"/>
              <a:t>vắng</a:t>
            </a:r>
            <a:r>
              <a:rPr lang="en-US" dirty="0"/>
              <a:t> </a:t>
            </a:r>
            <a:r>
              <a:rPr lang="en-US" dirty="0" err="1"/>
              <a:t>nhà</a:t>
            </a:r>
            <a:r>
              <a:rPr lang="en-US" dirty="0"/>
              <a:t>”</a:t>
            </a:r>
          </a:p>
          <a:p>
            <a:r>
              <a:rPr lang="en-US" dirty="0"/>
              <a:t>2. Khi </a:t>
            </a:r>
            <a:r>
              <a:rPr lang="en-US" dirty="0" err="1"/>
              <a:t>bố</a:t>
            </a:r>
            <a:r>
              <a:rPr lang="en-US" dirty="0"/>
              <a:t> </a:t>
            </a:r>
            <a:r>
              <a:rPr lang="en-US" dirty="0" err="1"/>
              <a:t>mẹ</a:t>
            </a:r>
            <a:r>
              <a:rPr lang="en-US" dirty="0"/>
              <a:t> </a:t>
            </a:r>
            <a:r>
              <a:rPr lang="en-US" dirty="0" err="1"/>
              <a:t>đi</a:t>
            </a:r>
            <a:r>
              <a:rPr lang="en-US" dirty="0"/>
              <a:t> </a:t>
            </a:r>
            <a:r>
              <a:rPr lang="en-US" dirty="0" err="1"/>
              <a:t>vắng</a:t>
            </a:r>
            <a:r>
              <a:rPr lang="en-US"/>
              <a:t>, con </a:t>
            </a:r>
            <a:r>
              <a:rPr lang="en-US" dirty="0" err="1"/>
              <a:t>cần</a:t>
            </a:r>
            <a:r>
              <a:rPr lang="en-US" dirty="0"/>
              <a:t> </a:t>
            </a:r>
            <a:r>
              <a:rPr lang="en-US" dirty="0" err="1"/>
              <a:t>chú</a:t>
            </a:r>
            <a:r>
              <a:rPr lang="en-US" dirty="0"/>
              <a:t> ý </a:t>
            </a:r>
            <a:r>
              <a:rPr lang="en-US" dirty="0" err="1"/>
              <a:t>điều</a:t>
            </a:r>
            <a:r>
              <a:rPr lang="en-US" dirty="0"/>
              <a:t> </a:t>
            </a:r>
            <a:r>
              <a:rPr lang="en-US" dirty="0" err="1"/>
              <a:t>gì</a:t>
            </a:r>
            <a:r>
              <a:rPr lang="en-US" dirty="0"/>
              <a:t>?</a:t>
            </a:r>
          </a:p>
        </p:txBody>
      </p:sp>
    </p:spTree>
    <p:extLst>
      <p:ext uri="{BB962C8B-B14F-4D97-AF65-F5344CB8AC3E}">
        <p14:creationId xmlns:p14="http://schemas.microsoft.com/office/powerpoint/2010/main" val="3571676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30259"/>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Chuyện gì đã xảy ra với Nam?</a:t>
            </a:r>
          </a:p>
        </p:txBody>
      </p:sp>
      <p:sp>
        <p:nvSpPr>
          <p:cNvPr id="3" name="Rectangle 2"/>
          <p:cNvSpPr/>
          <p:nvPr/>
        </p:nvSpPr>
        <p:spPr>
          <a:xfrm>
            <a:off x="60501" y="514350"/>
            <a:ext cx="9007299" cy="4031873"/>
          </a:xfrm>
          <a:prstGeom prst="rect">
            <a:avLst/>
          </a:prstGeom>
        </p:spPr>
        <p:txBody>
          <a:bodyPr wrap="square">
            <a:spAutoFit/>
          </a:bodyPr>
          <a:lstStyle/>
          <a:p>
            <a:pPr algn="just">
              <a:spcBef>
                <a:spcPts val="600"/>
              </a:spcBef>
            </a:pPr>
            <a:r>
              <a:rPr lang="en-US" sz="32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p:txBody>
      </p:sp>
      <p:sp>
        <p:nvSpPr>
          <p:cNvPr id="5" name="TextBox 4"/>
          <p:cNvSpPr txBox="1"/>
          <p:nvPr/>
        </p:nvSpPr>
        <p:spPr>
          <a:xfrm>
            <a:off x="0" y="4530259"/>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Nhớ lời bố dặn, Nam đã làm gì?</a:t>
            </a:r>
          </a:p>
        </p:txBody>
      </p:sp>
      <p:sp>
        <p:nvSpPr>
          <p:cNvPr id="6" name="TextBox 5"/>
          <p:cNvSpPr txBox="1"/>
          <p:nvPr/>
        </p:nvSpPr>
        <p:spPr>
          <a:xfrm>
            <a:off x="2895600" y="-190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2:</a:t>
            </a:r>
          </a:p>
        </p:txBody>
      </p:sp>
    </p:spTree>
    <p:extLst>
      <p:ext uri="{BB962C8B-B14F-4D97-AF65-F5344CB8AC3E}">
        <p14:creationId xmlns:p14="http://schemas.microsoft.com/office/powerpoint/2010/main" val="81240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068"/>
          <a:stretch/>
        </p:blipFill>
        <p:spPr bwMode="auto">
          <a:xfrm>
            <a:off x="5239657" y="2261064"/>
            <a:ext cx="3939507" cy="265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133350"/>
            <a:ext cx="9144000" cy="584666"/>
          </a:xfrm>
          <a:prstGeom prst="rect">
            <a:avLst/>
          </a:prstGeom>
          <a:no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Trong câu chuyện, Nam có điều gì đáng khen?</a:t>
            </a:r>
          </a:p>
        </p:txBody>
      </p:sp>
    </p:spTree>
    <p:extLst>
      <p:ext uri="{BB962C8B-B14F-4D97-AF65-F5344CB8AC3E}">
        <p14:creationId xmlns:p14="http://schemas.microsoft.com/office/powerpoint/2010/main" val="2461743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068"/>
          <a:stretch/>
        </p:blipFill>
        <p:spPr bwMode="auto">
          <a:xfrm>
            <a:off x="5239657" y="2261064"/>
            <a:ext cx="3939507" cy="265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133350"/>
            <a:ext cx="9144000" cy="584666"/>
          </a:xfrm>
          <a:prstGeom prst="rect">
            <a:avLst/>
          </a:prstGeom>
          <a:no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Trong câu chuyện, Nam có điều gì đáng khen?</a:t>
            </a:r>
          </a:p>
        </p:txBody>
      </p:sp>
      <p:grpSp>
        <p:nvGrpSpPr>
          <p:cNvPr id="24" name="Group 23"/>
          <p:cNvGrpSpPr/>
          <p:nvPr/>
        </p:nvGrpSpPr>
        <p:grpSpPr>
          <a:xfrm>
            <a:off x="76200" y="737066"/>
            <a:ext cx="6858000" cy="4000033"/>
            <a:chOff x="76200" y="737066"/>
            <a:chExt cx="6858000" cy="4000033"/>
          </a:xfrm>
        </p:grpSpPr>
        <p:cxnSp>
          <p:nvCxnSpPr>
            <p:cNvPr id="7" name="Straight Arrow Connector 6"/>
            <p:cNvCxnSpPr>
              <a:stCxn id="2" idx="6"/>
            </p:cNvCxnSpPr>
            <p:nvPr/>
          </p:nvCxnSpPr>
          <p:spPr>
            <a:xfrm>
              <a:off x="4279900" y="2724150"/>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505200" y="1682750"/>
              <a:ext cx="0" cy="508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05200" y="3257550"/>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146300" y="2724150"/>
              <a:ext cx="609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755900" y="2190750"/>
              <a:ext cx="1524000" cy="1066800"/>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Arial" pitchFamily="34" charset="0"/>
                  <a:cs typeface="Arial" pitchFamily="34" charset="0"/>
                </a:rPr>
                <a:t>Nam</a:t>
              </a:r>
            </a:p>
          </p:txBody>
        </p:sp>
        <p:sp>
          <p:nvSpPr>
            <p:cNvPr id="15" name="Oval 14"/>
            <p:cNvSpPr/>
            <p:nvPr/>
          </p:nvSpPr>
          <p:spPr>
            <a:xfrm>
              <a:off x="2489200" y="737066"/>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Arial" pitchFamily="34" charset="0"/>
                <a:cs typeface="Arial" pitchFamily="34" charset="0"/>
              </a:endParaRPr>
            </a:p>
          </p:txBody>
        </p:sp>
        <p:sp>
          <p:nvSpPr>
            <p:cNvPr id="16" name="Oval 15"/>
            <p:cNvSpPr/>
            <p:nvPr/>
          </p:nvSpPr>
          <p:spPr>
            <a:xfrm>
              <a:off x="4876800" y="2261065"/>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Arial" pitchFamily="34" charset="0"/>
                <a:cs typeface="Arial" pitchFamily="34" charset="0"/>
              </a:endParaRPr>
            </a:p>
          </p:txBody>
        </p:sp>
        <p:sp>
          <p:nvSpPr>
            <p:cNvPr id="17" name="Oval 16"/>
            <p:cNvSpPr/>
            <p:nvPr/>
          </p:nvSpPr>
          <p:spPr>
            <a:xfrm>
              <a:off x="76200" y="2267416"/>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Arial" pitchFamily="34" charset="0"/>
                <a:cs typeface="Arial" pitchFamily="34" charset="0"/>
              </a:endParaRPr>
            </a:p>
          </p:txBody>
        </p:sp>
        <p:sp>
          <p:nvSpPr>
            <p:cNvPr id="18" name="Oval 17"/>
            <p:cNvSpPr/>
            <p:nvPr/>
          </p:nvSpPr>
          <p:spPr>
            <a:xfrm>
              <a:off x="2489200" y="3803650"/>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latin typeface="Arial" pitchFamily="34" charset="0"/>
                <a:cs typeface="Arial" pitchFamily="34" charset="0"/>
              </a:endParaRPr>
            </a:p>
          </p:txBody>
        </p:sp>
      </p:grpSp>
      <p:sp>
        <p:nvSpPr>
          <p:cNvPr id="20" name="TextBox 19"/>
          <p:cNvSpPr txBox="1"/>
          <p:nvPr/>
        </p:nvSpPr>
        <p:spPr>
          <a:xfrm>
            <a:off x="2616200" y="3997573"/>
            <a:ext cx="1930400" cy="707777"/>
          </a:xfrm>
          <a:prstGeom prst="rect">
            <a:avLst/>
          </a:prstGeom>
          <a:noFill/>
        </p:spPr>
        <p:txBody>
          <a:bodyPr wrap="square" lIns="91330" tIns="45666" rIns="91330" bIns="45666" rtlCol="0">
            <a:spAutoFit/>
          </a:bodyPr>
          <a:lstStyle/>
          <a:p>
            <a:pPr algn="ctr"/>
            <a:r>
              <a:rPr lang="en-US" sz="2000" b="1">
                <a:latin typeface="Arial" pitchFamily="34" charset="0"/>
                <a:cs typeface="Arial" pitchFamily="34" charset="0"/>
              </a:rPr>
              <a:t>Không đi theo người lạ</a:t>
            </a:r>
          </a:p>
        </p:txBody>
      </p:sp>
      <p:sp>
        <p:nvSpPr>
          <p:cNvPr id="21" name="TextBox 20"/>
          <p:cNvSpPr txBox="1"/>
          <p:nvPr/>
        </p:nvSpPr>
        <p:spPr>
          <a:xfrm>
            <a:off x="5099050" y="2483340"/>
            <a:ext cx="1612900" cy="461556"/>
          </a:xfrm>
          <a:prstGeom prst="rect">
            <a:avLst/>
          </a:prstGeom>
          <a:noFill/>
        </p:spPr>
        <p:txBody>
          <a:bodyPr wrap="square" lIns="91330" tIns="45666" rIns="91330" bIns="45666" rtlCol="0">
            <a:spAutoFit/>
          </a:bodyPr>
          <a:lstStyle/>
          <a:p>
            <a:pPr algn="ctr"/>
            <a:r>
              <a:rPr lang="en-US" sz="2400" b="1">
                <a:latin typeface="Arial" pitchFamily="34" charset="0"/>
                <a:cs typeface="Arial" pitchFamily="34" charset="0"/>
              </a:rPr>
              <a:t>Bình tĩnh</a:t>
            </a:r>
          </a:p>
        </p:txBody>
      </p:sp>
      <p:sp>
        <p:nvSpPr>
          <p:cNvPr id="22" name="TextBox 21"/>
          <p:cNvSpPr txBox="1"/>
          <p:nvPr/>
        </p:nvSpPr>
        <p:spPr>
          <a:xfrm>
            <a:off x="2736850" y="819580"/>
            <a:ext cx="1612900" cy="707777"/>
          </a:xfrm>
          <a:prstGeom prst="rect">
            <a:avLst/>
          </a:prstGeom>
          <a:noFill/>
        </p:spPr>
        <p:txBody>
          <a:bodyPr wrap="square" lIns="91330" tIns="45666" rIns="91330" bIns="45666" rtlCol="0">
            <a:spAutoFit/>
          </a:bodyPr>
          <a:lstStyle/>
          <a:p>
            <a:pPr algn="ctr"/>
            <a:r>
              <a:rPr lang="en-US" sz="2000" b="1">
                <a:latin typeface="Arial" pitchFamily="34" charset="0"/>
                <a:cs typeface="Arial" pitchFamily="34" charset="0"/>
              </a:rPr>
              <a:t>Biết nghe lời bố dặn</a:t>
            </a:r>
          </a:p>
        </p:txBody>
      </p:sp>
      <p:sp>
        <p:nvSpPr>
          <p:cNvPr id="23" name="TextBox 22"/>
          <p:cNvSpPr txBox="1"/>
          <p:nvPr/>
        </p:nvSpPr>
        <p:spPr>
          <a:xfrm>
            <a:off x="298450" y="2483340"/>
            <a:ext cx="1612900" cy="461556"/>
          </a:xfrm>
          <a:prstGeom prst="rect">
            <a:avLst/>
          </a:prstGeom>
          <a:noFill/>
        </p:spPr>
        <p:txBody>
          <a:bodyPr wrap="square" lIns="91330" tIns="45666" rIns="91330" bIns="45666" rtlCol="0">
            <a:spAutoFit/>
          </a:bodyPr>
          <a:lstStyle/>
          <a:p>
            <a:pPr algn="ctr"/>
            <a:r>
              <a:rPr lang="en-US" sz="2400" b="1">
                <a:latin typeface="Arial" pitchFamily="34" charset="0"/>
                <a:cs typeface="Arial" pitchFamily="34" charset="0"/>
              </a:rPr>
              <a:t>Chủ động</a:t>
            </a:r>
          </a:p>
        </p:txBody>
      </p:sp>
    </p:spTree>
    <p:extLst>
      <p:ext uri="{BB962C8B-B14F-4D97-AF65-F5344CB8AC3E}">
        <p14:creationId xmlns:p14="http://schemas.microsoft.com/office/powerpoint/2010/main" val="408294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9550"/>
            <a:ext cx="9144000" cy="584666"/>
          </a:xfrm>
          <a:prstGeom prst="rect">
            <a:avLst/>
          </a:prstGeom>
          <a:no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Nếu là Nam, em sẽ làm gì?</a:t>
            </a:r>
          </a:p>
        </p:txBody>
      </p:sp>
    </p:spTree>
    <p:extLst>
      <p:ext uri="{BB962C8B-B14F-4D97-AF65-F5344CB8AC3E}">
        <p14:creationId xmlns:p14="http://schemas.microsoft.com/office/powerpoint/2010/main" val="2426847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123950"/>
            <a:ext cx="8763000" cy="3539321"/>
          </a:xfrm>
          <a:prstGeom prst="rect">
            <a:avLst/>
          </a:prstGeom>
          <a:no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Khi bị lạc, chúng ta có thể:</a:t>
            </a:r>
          </a:p>
          <a:p>
            <a:pPr algn="just"/>
            <a:r>
              <a:rPr lang="en-US" sz="3200">
                <a:latin typeface="Arial" pitchFamily="34" charset="0"/>
                <a:ea typeface="Arial-Rounded" pitchFamily="34" charset="0"/>
                <a:cs typeface="Arial" pitchFamily="34" charset="0"/>
              </a:rPr>
              <a:t>+ Tìm đến sự giúp đỡ của chú bảo vệ</a:t>
            </a:r>
          </a:p>
          <a:p>
            <a:pPr algn="just"/>
            <a:r>
              <a:rPr lang="en-US" sz="3200">
                <a:latin typeface="Arial" pitchFamily="34" charset="0"/>
                <a:ea typeface="Arial-Rounded" pitchFamily="34" charset="0"/>
                <a:cs typeface="Arial" pitchFamily="34" charset="0"/>
              </a:rPr>
              <a:t>+ Nhớ số điện thoại của người thân và xin người gọi nhờ. </a:t>
            </a:r>
          </a:p>
          <a:p>
            <a:pPr algn="just"/>
            <a:r>
              <a:rPr lang="en-US" sz="3200">
                <a:latin typeface="Arial" pitchFamily="34" charset="0"/>
                <a:ea typeface="Arial-Rounded" pitchFamily="34" charset="0"/>
                <a:cs typeface="Arial" pitchFamily="34" charset="0"/>
              </a:rPr>
              <a:t>+ Bình tĩnh, nhớ điểm hẹn và tìm đến điểm hẹn với người thân.</a:t>
            </a:r>
          </a:p>
          <a:p>
            <a:pPr algn="just"/>
            <a:r>
              <a:rPr lang="en-US" sz="3200">
                <a:latin typeface="Arial" pitchFamily="34" charset="0"/>
                <a:ea typeface="Arial-Rounded" pitchFamily="34" charset="0"/>
                <a:cs typeface="Arial" pitchFamily="34" charset="0"/>
              </a:rPr>
              <a:t>+ Không nên đi theo người lạ…</a:t>
            </a:r>
          </a:p>
        </p:txBody>
      </p:sp>
    </p:spTree>
    <p:extLst>
      <p:ext uri="{BB962C8B-B14F-4D97-AF65-F5344CB8AC3E}">
        <p14:creationId xmlns:p14="http://schemas.microsoft.com/office/powerpoint/2010/main" val="165744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a ở mục 3</a:t>
            </a:r>
          </a:p>
        </p:txBody>
      </p:sp>
      <p:sp>
        <p:nvSpPr>
          <p:cNvPr id="5" name="Rectangle 4"/>
          <p:cNvSpPr/>
          <p:nvPr/>
        </p:nvSpPr>
        <p:spPr>
          <a:xfrm>
            <a:off x="1885786" y="1170810"/>
            <a:ext cx="4438814" cy="523111"/>
          </a:xfrm>
          <a:prstGeom prst="rect">
            <a:avLst/>
          </a:prstGeom>
        </p:spPr>
        <p:txBody>
          <a:bodyPr wrap="none" lIns="91330" tIns="45666" rIns="91330" bIns="45666">
            <a:spAutoFit/>
          </a:bodyPr>
          <a:lstStyle/>
          <a:p>
            <a:pPr algn="ctr"/>
            <a:r>
              <a:rPr lang="en-US" sz="2800">
                <a:latin typeface="Arial" pitchFamily="34" charset="0"/>
                <a:ea typeface="Arial-Rounded" pitchFamily="34" charset="0"/>
                <a:cs typeface="Arial" pitchFamily="34" charset="0"/>
              </a:rPr>
              <a:t>a. Bố cho Nam và em (…).</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a ở mục 3</a:t>
            </a:r>
          </a:p>
        </p:txBody>
      </p:sp>
      <p:sp>
        <p:nvSpPr>
          <p:cNvPr id="5" name="Rectangle 4"/>
          <p:cNvSpPr/>
          <p:nvPr/>
        </p:nvSpPr>
        <p:spPr>
          <a:xfrm>
            <a:off x="1885786" y="1170810"/>
            <a:ext cx="4438814" cy="523111"/>
          </a:xfrm>
          <a:prstGeom prst="rect">
            <a:avLst/>
          </a:prstGeom>
        </p:spPr>
        <p:txBody>
          <a:bodyPr wrap="none" lIns="91330" tIns="45666" rIns="91330" bIns="45666">
            <a:spAutoFit/>
          </a:bodyPr>
          <a:lstStyle/>
          <a:p>
            <a:pPr algn="ctr"/>
            <a:r>
              <a:rPr lang="en-US" sz="2800">
                <a:latin typeface="Arial" pitchFamily="34" charset="0"/>
                <a:ea typeface="Arial-Rounded" pitchFamily="34" charset="0"/>
                <a:cs typeface="Arial" pitchFamily="34" charset="0"/>
              </a:rPr>
              <a:t>a. Bố cho Nam và em (…).</a:t>
            </a:r>
          </a:p>
        </p:txBody>
      </p:sp>
      <p:pic>
        <p:nvPicPr>
          <p:cNvPr id="6" name="Picture 5">
            <a:extLst>
              <a:ext uri="{FF2B5EF4-FFF2-40B4-BE49-F238E27FC236}">
                <a16:creationId xmlns:a16="http://schemas.microsoft.com/office/drawing/2014/main" id="{52117F75-993F-4910-BEA1-64EBBB8CF667}"/>
              </a:ext>
            </a:extLst>
          </p:cNvPr>
          <p:cNvPicPr>
            <a:picLocks noChangeAspect="1"/>
          </p:cNvPicPr>
          <p:nvPr/>
        </p:nvPicPr>
        <p:blipFill>
          <a:blip r:embed="rId3"/>
          <a:stretch>
            <a:fillRect/>
          </a:stretch>
        </p:blipFill>
        <p:spPr>
          <a:xfrm>
            <a:off x="990600" y="1715953"/>
            <a:ext cx="7536872" cy="2209800"/>
          </a:xfrm>
          <a:prstGeom prst="rect">
            <a:avLst/>
          </a:prstGeom>
        </p:spPr>
      </p:pic>
    </p:spTree>
    <p:extLst>
      <p:ext uri="{BB962C8B-B14F-4D97-AF65-F5344CB8AC3E}">
        <p14:creationId xmlns:p14="http://schemas.microsoft.com/office/powerpoint/2010/main" val="20682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Arial" pitchFamily="34" charset="0"/>
                <a:cs typeface="Arial" pitchFamily="34" charset="0"/>
              </a:rPr>
              <a:t>Chào tạm biệt các con!</a:t>
            </a:r>
            <a:endParaRPr lang="en-US" sz="3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1619034" y="2152117"/>
            <a:ext cx="7125143"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4</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8420100" cy="923209"/>
          </a:xfrm>
          <a:prstGeom prst="rect">
            <a:avLst/>
          </a:prstGeom>
          <a:noFill/>
        </p:spPr>
        <p:txBody>
          <a:bodyPr wrap="square" lIns="91317" tIns="45660" rIns="91317" bIns="45660" rtlCol="0">
            <a:spAutoFit/>
          </a:bodyPr>
          <a:lstStyle/>
          <a:p>
            <a:pPr algn="ctr"/>
            <a:r>
              <a:rPr lang="en-US" sz="5400" b="1">
                <a:ln w="3175">
                  <a:solidFill>
                    <a:schemeClr val="bg1"/>
                  </a:solidFill>
                </a:ln>
                <a:solidFill>
                  <a:srgbClr val="00B0F0"/>
                </a:solidFill>
                <a:latin typeface="Arial-Rounded" pitchFamily="34" charset="0"/>
                <a:ea typeface="Arial-Rounded" pitchFamily="34" charset="0"/>
                <a:cs typeface="Arial-Rounded" pitchFamily="34" charset="0"/>
              </a:rPr>
              <a:t>NẾU KHÔNG MAY BỊ LẠC</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4</a:t>
            </a: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109520"/>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516" y="2084379"/>
            <a:ext cx="7185078" cy="124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39140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Quan sát bạn nhỏ trong tranh</a:t>
            </a:r>
          </a:p>
        </p:txBody>
      </p:sp>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10" name="Oval 9"/>
          <p:cNvSpPr/>
          <p:nvPr/>
        </p:nvSpPr>
        <p:spPr>
          <a:xfrm>
            <a:off x="-914400" y="26074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7" y="19089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072" t="20237" r="20017" b="16270"/>
          <a:stretch/>
        </p:blipFill>
        <p:spPr bwMode="auto">
          <a:xfrm>
            <a:off x="2354944" y="772184"/>
            <a:ext cx="6564086" cy="378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443" y="1123950"/>
            <a:ext cx="2349501" cy="1569539"/>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a) Bạn nhỏ đang ở đâu? Vì sao bạn ấy khóc?</a:t>
            </a:r>
          </a:p>
        </p:txBody>
      </p:sp>
      <p:sp>
        <p:nvSpPr>
          <p:cNvPr id="11" name="TextBox 10"/>
          <p:cNvSpPr txBox="1"/>
          <p:nvPr/>
        </p:nvSpPr>
        <p:spPr>
          <a:xfrm>
            <a:off x="29029" y="2876550"/>
            <a:ext cx="2354944" cy="1569539"/>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b) Nếu gặp phải trường hợp như bạn nhỏ, em sẽ làm gì?</a:t>
            </a:r>
          </a:p>
        </p:txBody>
      </p:sp>
    </p:spTree>
    <p:extLst>
      <p:ext uri="{BB962C8B-B14F-4D97-AF65-F5344CB8AC3E}">
        <p14:creationId xmlns:p14="http://schemas.microsoft.com/office/powerpoint/2010/main" val="1982115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422922"/>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
        <p:nvSpPr>
          <p:cNvPr id="5" name="TextBox 4"/>
          <p:cNvSpPr txBox="1"/>
          <p:nvPr/>
        </p:nvSpPr>
        <p:spPr>
          <a:xfrm>
            <a:off x="71910" y="920748"/>
            <a:ext cx="8977746" cy="4154862"/>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Phạm Thị Thúy – Tuấn Hiển)</a:t>
            </a: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4255983" y="53149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
        <p:nvSpPr>
          <p:cNvPr id="12" name="TextBox 11"/>
          <p:cNvSpPr txBox="1"/>
          <p:nvPr/>
        </p:nvSpPr>
        <p:spPr>
          <a:xfrm>
            <a:off x="71910" y="478776"/>
            <a:ext cx="8977746" cy="4154862"/>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Phạm Thị Thúy – Tuấn Hiển)</a:t>
            </a:r>
          </a:p>
        </p:txBody>
      </p:sp>
      <p:sp>
        <p:nvSpPr>
          <p:cNvPr id="4" name="TextBox 3"/>
          <p:cNvSpPr txBox="1"/>
          <p:nvPr/>
        </p:nvSpPr>
        <p:spPr>
          <a:xfrm>
            <a:off x="9175" y="4670511"/>
            <a:ext cx="5629625" cy="523111"/>
          </a:xfrm>
          <a:prstGeom prst="rect">
            <a:avLst/>
          </a:prstGeom>
          <a:solidFill>
            <a:srgbClr val="B9EDFF"/>
          </a:solidFill>
        </p:spPr>
        <p:txBody>
          <a:bodyPr wrap="square" lIns="91330" tIns="45666" rIns="91330" bIns="45666" rtlCol="0">
            <a:spAutoFit/>
          </a:bodyPr>
          <a:lstStyle/>
          <a:p>
            <a:pPr algn="ctr"/>
            <a:r>
              <a:rPr lang="en-US" sz="2800">
                <a:latin typeface="Arial" pitchFamily="34" charset="0"/>
                <a:ea typeface="Arial-Rounded" pitchFamily="34" charset="0"/>
                <a:cs typeface="Arial" pitchFamily="34" charset="0"/>
              </a:rPr>
              <a:t>Luyện đọc từ ngữ</a:t>
            </a:r>
          </a:p>
        </p:txBody>
      </p:sp>
      <p:cxnSp>
        <p:nvCxnSpPr>
          <p:cNvPr id="5" name="Straight Connector 4"/>
          <p:cNvCxnSpPr/>
          <p:nvPr/>
        </p:nvCxnSpPr>
        <p:spPr>
          <a:xfrm flipH="1">
            <a:off x="2123442" y="2695575"/>
            <a:ext cx="10388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489499" y="3070714"/>
            <a:ext cx="6258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756518" y="3800475"/>
            <a:ext cx="8501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913063" y="3800475"/>
            <a:ext cx="9109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029200" y="310515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914" y="971550"/>
            <a:ext cx="5943600" cy="3886200"/>
          </a:xfrm>
        </p:spPr>
        <p:txBody>
          <a:bodyPr>
            <a:normAutofit/>
          </a:bodyPr>
          <a:lstStyle/>
          <a:p>
            <a:pPr algn="l"/>
            <a:r>
              <a:rPr lang="en-US">
                <a:latin typeface="Arial" pitchFamily="34" charset="0"/>
                <a:cs typeface="Arial" pitchFamily="34" charset="0"/>
              </a:rPr>
              <a:t>ngoảnh</a:t>
            </a:r>
            <a:br>
              <a:rPr lang="en-US">
                <a:latin typeface="Arial" pitchFamily="34" charset="0"/>
                <a:cs typeface="Arial" pitchFamily="34" charset="0"/>
              </a:rPr>
            </a:br>
            <a:r>
              <a:rPr lang="en-US">
                <a:latin typeface="Arial" pitchFamily="34" charset="0"/>
                <a:cs typeface="Arial" pitchFamily="34" charset="0"/>
              </a:rPr>
              <a:t>hoảng</a:t>
            </a:r>
            <a:br>
              <a:rPr lang="en-US">
                <a:latin typeface="Arial" pitchFamily="34" charset="0"/>
                <a:cs typeface="Arial" pitchFamily="34" charset="0"/>
              </a:rPr>
            </a:br>
            <a:r>
              <a:rPr lang="en-US">
                <a:latin typeface="Arial" pitchFamily="34" charset="0"/>
                <a:cs typeface="Arial" pitchFamily="34" charset="0"/>
              </a:rPr>
              <a:t>suýt</a:t>
            </a:r>
            <a:br>
              <a:rPr lang="en-US">
                <a:latin typeface="Arial" pitchFamily="34" charset="0"/>
                <a:cs typeface="Arial" pitchFamily="34" charset="0"/>
              </a:rPr>
            </a:br>
            <a:r>
              <a:rPr lang="en-US">
                <a:latin typeface="Arial" pitchFamily="34" charset="0"/>
                <a:cs typeface="Arial" pitchFamily="34" charset="0"/>
              </a:rPr>
              <a:t>hướng</a:t>
            </a:r>
            <a:br>
              <a:rPr lang="en-US">
                <a:latin typeface="Arial" pitchFamily="34" charset="0"/>
                <a:cs typeface="Arial" pitchFamily="34" charset="0"/>
              </a:rPr>
            </a:br>
            <a:r>
              <a:rPr lang="en-US">
                <a:latin typeface="Arial" pitchFamily="34" charset="0"/>
                <a:cs typeface="Arial" pitchFamily="34" charset="0"/>
              </a:rPr>
              <a:t>đường</a:t>
            </a:r>
          </a:p>
        </p:txBody>
      </p:sp>
      <p:sp>
        <p:nvSpPr>
          <p:cNvPr id="3" name="Title 1"/>
          <p:cNvSpPr txBox="1">
            <a:spLocks/>
          </p:cNvSpPr>
          <p:nvPr/>
        </p:nvSpPr>
        <p:spPr>
          <a:xfrm>
            <a:off x="2021114" y="-323850"/>
            <a:ext cx="4419600" cy="167640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latin typeface="Arial" pitchFamily="34" charset="0"/>
                <a:cs typeface="Arial" pitchFamily="34" charset="0"/>
              </a:rPr>
              <a:t>Luyện đọc từ</a:t>
            </a:r>
          </a:p>
        </p:txBody>
      </p:sp>
    </p:spTree>
    <p:extLst>
      <p:ext uri="{BB962C8B-B14F-4D97-AF65-F5344CB8AC3E}">
        <p14:creationId xmlns:p14="http://schemas.microsoft.com/office/powerpoint/2010/main" val="4038245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19150"/>
            <a:ext cx="8229600" cy="857250"/>
          </a:xfrm>
        </p:spPr>
        <p:txBody>
          <a:bodyPr/>
          <a:lstStyle/>
          <a:p>
            <a:r>
              <a:rPr lang="en-US" b="1">
                <a:latin typeface="Arial" pitchFamily="34" charset="0"/>
                <a:cs typeface="Arial" pitchFamily="34" charset="0"/>
              </a:rPr>
              <a:t>Vần mới:</a:t>
            </a:r>
          </a:p>
        </p:txBody>
      </p:sp>
      <p:sp>
        <p:nvSpPr>
          <p:cNvPr id="4" name="Title 1"/>
          <p:cNvSpPr txBox="1">
            <a:spLocks/>
          </p:cNvSpPr>
          <p:nvPr/>
        </p:nvSpPr>
        <p:spPr>
          <a:xfrm>
            <a:off x="457200" y="2343150"/>
            <a:ext cx="8229600" cy="857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a:latin typeface="Arial" pitchFamily="34" charset="0"/>
                <a:cs typeface="Arial" pitchFamily="34" charset="0"/>
              </a:rPr>
              <a:t>oanh – ngoảnh lại</a:t>
            </a:r>
          </a:p>
        </p:txBody>
      </p:sp>
      <p:sp>
        <p:nvSpPr>
          <p:cNvPr id="5" name="Title 1">
            <a:extLst>
              <a:ext uri="{FF2B5EF4-FFF2-40B4-BE49-F238E27FC236}">
                <a16:creationId xmlns:a16="http://schemas.microsoft.com/office/drawing/2014/main" id="{583D6E96-C50A-48B8-8744-07242287676F}"/>
              </a:ext>
            </a:extLst>
          </p:cNvPr>
          <p:cNvSpPr txBox="1">
            <a:spLocks/>
          </p:cNvSpPr>
          <p:nvPr/>
        </p:nvSpPr>
        <p:spPr>
          <a:xfrm>
            <a:off x="114300" y="3225182"/>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a:solidFill>
                  <a:srgbClr val="FF0000"/>
                </a:solidFill>
                <a:latin typeface="Arial" pitchFamily="34" charset="0"/>
                <a:cs typeface="Arial" pitchFamily="34" charset="0"/>
              </a:rPr>
              <a:t>Ngoảnh lại</a:t>
            </a:r>
            <a:r>
              <a:rPr lang="en-US" sz="3600" b="1">
                <a:latin typeface="Arial" pitchFamily="34" charset="0"/>
                <a:cs typeface="Arial" pitchFamily="34" charset="0"/>
              </a:rPr>
              <a:t>: </a:t>
            </a:r>
            <a:r>
              <a:rPr lang="en-US" sz="3600">
                <a:latin typeface="Arial" pitchFamily="34" charset="0"/>
                <a:cs typeface="Arial" pitchFamily="34" charset="0"/>
              </a:rPr>
              <a:t>quay đầu nhìn về phía sau lưng mình.</a:t>
            </a:r>
          </a:p>
        </p:txBody>
      </p:sp>
    </p:spTree>
    <p:extLst>
      <p:ext uri="{BB962C8B-B14F-4D97-AF65-F5344CB8AC3E}">
        <p14:creationId xmlns:p14="http://schemas.microsoft.com/office/powerpoint/2010/main" val="275108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225228" y="609601"/>
            <a:ext cx="9144000" cy="1238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a:solidFill>
                  <a:srgbClr val="FF0000"/>
                </a:solidFill>
                <a:latin typeface="Arial" pitchFamily="34" charset="0"/>
                <a:cs typeface="Arial" pitchFamily="34" charset="0"/>
              </a:rPr>
              <a:t>Đông như hội</a:t>
            </a:r>
            <a:r>
              <a:rPr lang="en-US" sz="3600" b="1">
                <a:latin typeface="Arial" pitchFamily="34" charset="0"/>
                <a:cs typeface="Arial" pitchFamily="34" charset="0"/>
              </a:rPr>
              <a:t>:</a:t>
            </a:r>
            <a:r>
              <a:rPr lang="en-US" sz="3600" b="1">
                <a:solidFill>
                  <a:srgbClr val="FF0000"/>
                </a:solidFill>
                <a:latin typeface="Arial" pitchFamily="34" charset="0"/>
                <a:cs typeface="Arial" pitchFamily="34" charset="0"/>
              </a:rPr>
              <a:t> </a:t>
            </a:r>
            <a:r>
              <a:rPr lang="en-US" sz="3600">
                <a:latin typeface="Arial" pitchFamily="34" charset="0"/>
                <a:cs typeface="Arial" pitchFamily="34" charset="0"/>
              </a:rPr>
              <a:t>rất nhiều người.</a:t>
            </a:r>
          </a:p>
        </p:txBody>
      </p:sp>
      <p:sp>
        <p:nvSpPr>
          <p:cNvPr id="6" name="Title 1"/>
          <p:cNvSpPr txBox="1">
            <a:spLocks/>
          </p:cNvSpPr>
          <p:nvPr/>
        </p:nvSpPr>
        <p:spPr>
          <a:xfrm>
            <a:off x="228600" y="1619251"/>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a:solidFill>
                  <a:srgbClr val="FF0000"/>
                </a:solidFill>
                <a:latin typeface="Arial" pitchFamily="34" charset="0"/>
                <a:cs typeface="Arial" pitchFamily="34" charset="0"/>
              </a:rPr>
              <a:t>Mải mê</a:t>
            </a:r>
            <a:r>
              <a:rPr lang="en-US" sz="3600" b="1">
                <a:latin typeface="Arial" pitchFamily="34" charset="0"/>
                <a:cs typeface="Arial" pitchFamily="34" charset="0"/>
              </a:rPr>
              <a:t>:</a:t>
            </a:r>
            <a:r>
              <a:rPr lang="en-US" sz="3600" b="1">
                <a:solidFill>
                  <a:srgbClr val="FF0000"/>
                </a:solidFill>
                <a:latin typeface="Arial" pitchFamily="34" charset="0"/>
                <a:cs typeface="Arial" pitchFamily="34" charset="0"/>
              </a:rPr>
              <a:t> </a:t>
            </a:r>
            <a:r>
              <a:rPr lang="en-US" sz="3600">
                <a:latin typeface="Arial" pitchFamily="34" charset="0"/>
                <a:cs typeface="Arial" pitchFamily="34" charset="0"/>
              </a:rPr>
              <a:t>ở đây có nghĩa là tập trung cao vào việc xem đến lúc không còn biết gì đến xung quanh.</a:t>
            </a:r>
          </a:p>
        </p:txBody>
      </p:sp>
      <p:sp>
        <p:nvSpPr>
          <p:cNvPr id="7" name="Title 1"/>
          <p:cNvSpPr txBox="1">
            <a:spLocks/>
          </p:cNvSpPr>
          <p:nvPr/>
        </p:nvSpPr>
        <p:spPr>
          <a:xfrm>
            <a:off x="225228" y="3028950"/>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a:solidFill>
                  <a:srgbClr val="FF0000"/>
                </a:solidFill>
                <a:latin typeface="Arial" pitchFamily="34" charset="0"/>
                <a:cs typeface="Arial" pitchFamily="34" charset="0"/>
              </a:rPr>
              <a:t>Suýt (khóc)</a:t>
            </a:r>
            <a:r>
              <a:rPr lang="en-US" sz="3600" b="1">
                <a:latin typeface="Arial" pitchFamily="34" charset="0"/>
                <a:cs typeface="Arial" pitchFamily="34" charset="0"/>
              </a:rPr>
              <a:t>: </a:t>
            </a:r>
            <a:r>
              <a:rPr lang="en-US" sz="3600">
                <a:latin typeface="Arial" pitchFamily="34" charset="0"/>
                <a:cs typeface="Arial" pitchFamily="34" charset="0"/>
              </a:rPr>
              <a:t>gần khóc.</a:t>
            </a:r>
          </a:p>
        </p:txBody>
      </p:sp>
    </p:spTree>
    <p:extLst>
      <p:ext uri="{BB962C8B-B14F-4D97-AF65-F5344CB8AC3E}">
        <p14:creationId xmlns:p14="http://schemas.microsoft.com/office/powerpoint/2010/main" val="19263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96246971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1679</TotalTime>
  <Words>2324</Words>
  <Application>Microsoft Office PowerPoint</Application>
  <PresentationFormat>On-screen Show (16:9)</PresentationFormat>
  <Paragraphs>134</Paragraphs>
  <Slides>27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Rounded MT Bold</vt:lpstr>
      <vt:lpstr>Arial-Rounded</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ngoảnh hoảng suýt hướng đường</vt:lpstr>
      <vt:lpstr>Vần mới:</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Chinh Nguyen</cp:lastModifiedBy>
  <cp:revision>227</cp:revision>
  <dcterms:created xsi:type="dcterms:W3CDTF">2020-12-08T15:48:47Z</dcterms:created>
  <dcterms:modified xsi:type="dcterms:W3CDTF">2022-03-14T14:05:01Z</dcterms:modified>
</cp:coreProperties>
</file>