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5"/>
  </p:notesMasterIdLst>
  <p:sldIdLst>
    <p:sldId id="338" r:id="rId3"/>
    <p:sldId id="335" r:id="rId4"/>
    <p:sldId id="332" r:id="rId5"/>
    <p:sldId id="289" r:id="rId6"/>
    <p:sldId id="294" r:id="rId7"/>
    <p:sldId id="346" r:id="rId8"/>
    <p:sldId id="288" r:id="rId9"/>
    <p:sldId id="325" r:id="rId10"/>
    <p:sldId id="336" r:id="rId11"/>
    <p:sldId id="326" r:id="rId12"/>
    <p:sldId id="343" r:id="rId13"/>
    <p:sldId id="344" r:id="rId14"/>
    <p:sldId id="328" r:id="rId15"/>
    <p:sldId id="327" r:id="rId16"/>
    <p:sldId id="341" r:id="rId17"/>
    <p:sldId id="342" r:id="rId18"/>
    <p:sldId id="333" r:id="rId19"/>
    <p:sldId id="329" r:id="rId20"/>
    <p:sldId id="347" r:id="rId21"/>
    <p:sldId id="334" r:id="rId22"/>
    <p:sldId id="339" r:id="rId23"/>
    <p:sldId id="261" r:id="rId24"/>
  </p:sldIdLst>
  <p:sldSz cx="9144000" cy="5143500" type="screen16x9"/>
  <p:notesSz cx="6858000" cy="9144000"/>
  <p:embeddedFontLst>
    <p:embeddedFont>
      <p:font typeface="Segoe UI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宋体" pitchFamily="2" charset="-122"/>
      <p:regular r:id="rId34"/>
    </p:embeddedFont>
    <p:embeddedFont>
      <p:font typeface="微软雅黑" pitchFamily="34" charset="-122"/>
      <p:regular r:id="rId35"/>
      <p:bold r:id="rId36"/>
    </p:embeddedFont>
    <p:embeddedFont>
      <p:font typeface="Arial-Rounded" pitchFamily="34" charset="0"/>
      <p:regular r:id="rId37"/>
    </p:embeddedFont>
    <p:embeddedFont>
      <p:font typeface="Calibri Light" pitchFamily="34" charset="0"/>
      <p:regular r:id="rId38"/>
      <p:italic r:id="rId39"/>
    </p:embeddedFont>
    <p:embeddedFont>
      <p:font typeface="Lato" charset="0"/>
      <p:regular r:id="rId40"/>
      <p:bold r:id="rId41"/>
      <p:italic r:id="rId42"/>
      <p:boldItalic r:id="rId43"/>
    </p:embeddedFont>
    <p:embeddedFont>
      <p:font typeface="SVN-Gretoon" pitchFamily="18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Hang" initials="LH" lastIdx="1" clrIdx="0">
    <p:extLst>
      <p:ext uri="{19B8F6BF-5375-455C-9EA6-DF929625EA0E}">
        <p15:presenceInfo xmlns="" xmlns:p15="http://schemas.microsoft.com/office/powerpoint/2012/main" userId="1393b7ff67d7fd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0066"/>
    <a:srgbClr val="FEFBF6"/>
    <a:srgbClr val="FEE7EF"/>
    <a:srgbClr val="FFFF99"/>
    <a:srgbClr val="FEFDF9"/>
    <a:srgbClr val="FEFBF5"/>
    <a:srgbClr val="74B43C"/>
    <a:srgbClr val="72CEEE"/>
    <a:srgbClr val="00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501" autoAdjust="0"/>
  </p:normalViewPr>
  <p:slideViewPr>
    <p:cSldViewPr snapToGrid="0">
      <p:cViewPr>
        <p:scale>
          <a:sx n="75" d="100"/>
          <a:sy n="75" d="100"/>
        </p:scale>
        <p:origin x="-1694" y="-7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21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7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11/16/2021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57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60.gif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11" Type="http://schemas.openxmlformats.org/officeDocument/2006/relationships/image" Target="../media/image56.gif"/><Relationship Id="rId5" Type="http://schemas.openxmlformats.org/officeDocument/2006/relationships/image" Target="../media/image37.jpeg"/><Relationship Id="rId15" Type="http://schemas.openxmlformats.org/officeDocument/2006/relationships/image" Target="../media/image59.jp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jpeg"/><Relationship Id="rId1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" y="112521"/>
            <a:ext cx="9141179" cy="5143501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6016" y="342900"/>
            <a:ext cx="8507153" cy="21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76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3168" y="342902"/>
            <a:ext cx="0" cy="4568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76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8846" y="342902"/>
            <a:ext cx="0" cy="457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76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8847" y="4911288"/>
            <a:ext cx="849432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760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7" y="-127716"/>
            <a:ext cx="2053828" cy="2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818277" y="2043716"/>
            <a:ext cx="5913301" cy="640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76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CÁC EM HỌC SINH </a:t>
            </a:r>
            <a:r>
              <a:rPr lang="en-US" sz="21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 1A4</a:t>
            </a:r>
            <a:endParaRPr lang="en-US" sz="2100" b="1" kern="10" dirty="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59" y="391650"/>
            <a:ext cx="9286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69" y="399455"/>
            <a:ext cx="1969805" cy="1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D85C10F-667C-4E83-95A4-8B3723B85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0" y="3556212"/>
            <a:ext cx="650081" cy="935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7D8E836-7877-4194-9101-13258CCAA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5" y="3560451"/>
            <a:ext cx="650081" cy="935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D81AE9B-5DE5-40E7-964B-BF7687732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25" y="3557465"/>
            <a:ext cx="650081" cy="935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4AFDF96-1316-4F5E-9E14-9FFC90A1E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52" y="3568540"/>
            <a:ext cx="650081" cy="9358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109193D-A3FA-4559-A8C0-90EBBC406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47" y="3572779"/>
            <a:ext cx="650081" cy="9358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06FBC89-BF62-45C9-A4C1-700FE9F69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57" y="3569793"/>
            <a:ext cx="650081" cy="935831"/>
          </a:xfrm>
          <a:prstGeom prst="rect">
            <a:avLst/>
          </a:prstGeom>
        </p:spPr>
      </p:pic>
      <p:sp>
        <p:nvSpPr>
          <p:cNvPr id="22" name="WordArt 14">
            <a:extLst>
              <a:ext uri="{FF2B5EF4-FFF2-40B4-BE49-F238E27FC236}">
                <a16:creationId xmlns="" xmlns:a16="http://schemas.microsoft.com/office/drawing/2014/main" id="{093F382B-4FE3-49F2-8068-CEB023B909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8085" y="2966419"/>
            <a:ext cx="4571999" cy="4073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76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kern="1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100" b="1" kern="10" dirty="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" y="728897"/>
            <a:ext cx="3016103" cy="252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68" y="711201"/>
            <a:ext cx="3030455" cy="253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23" y="693503"/>
            <a:ext cx="2936138" cy="255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752" y="3495505"/>
            <a:ext cx="646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Việc làm của các bạn trong tranh </a:t>
            </a:r>
            <a:r>
              <a:rPr lang="en-US" sz="2400">
                <a:solidFill>
                  <a:srgbClr val="FF0000"/>
                </a:solidFill>
              </a:rPr>
              <a:t>2,4,6</a:t>
            </a:r>
            <a:r>
              <a:rPr lang="en-US" sz="2400"/>
              <a:t> có thể dẫn đến hậu quả gì?</a:t>
            </a:r>
            <a:endParaRPr lang="en-US" sz="24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accessory&#10;&#10;Description automatically generated">
            <a:extLst>
              <a:ext uri="{FF2B5EF4-FFF2-40B4-BE49-F238E27FC236}">
                <a16:creationId xmlns="" xmlns:a16="http://schemas.microsoft.com/office/drawing/2014/main" id="{A1FA7DFA-280C-45A1-8A5F-00C2F59E4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5" r="1" b="26383"/>
          <a:stretch/>
        </p:blipFill>
        <p:spPr>
          <a:xfrm>
            <a:off x="20" y="10"/>
            <a:ext cx="5411530" cy="2226968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85A993-3DAE-467E-9F01-901CF30E3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99" r="-3" b="23233"/>
          <a:stretch/>
        </p:blipFill>
        <p:spPr>
          <a:xfrm>
            <a:off x="4216674" y="10"/>
            <a:ext cx="4927327" cy="2813040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icture containing person, tattoo, close, staring&#10;&#10;Description automatically generated">
            <a:extLst>
              <a:ext uri="{FF2B5EF4-FFF2-40B4-BE49-F238E27FC236}">
                <a16:creationId xmlns="" xmlns:a16="http://schemas.microsoft.com/office/drawing/2014/main" id="{3079444D-F01E-414B-9F10-1108805FC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86" r="2" b="29887"/>
          <a:stretch/>
        </p:blipFill>
        <p:spPr>
          <a:xfrm>
            <a:off x="3136508" y="2915920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icture containing person, sitting, indoor, baby&#10;&#10;Description automatically generated">
            <a:extLst>
              <a:ext uri="{FF2B5EF4-FFF2-40B4-BE49-F238E27FC236}">
                <a16:creationId xmlns="" xmlns:a16="http://schemas.microsoft.com/office/drawing/2014/main" id="{530084D4-E436-4290-8941-D74DA2E4D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94" b="3"/>
          <a:stretch/>
        </p:blipFill>
        <p:spPr>
          <a:xfrm>
            <a:off x="20" y="2329848"/>
            <a:ext cx="4657145" cy="2813652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221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167" y="561848"/>
            <a:ext cx="5603028" cy="35843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 rot="826317">
            <a:off x="4981470" y="459713"/>
            <a:ext cx="2381459" cy="1075058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367" y="1422750"/>
            <a:ext cx="7978268" cy="8374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 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9B3A636B-7504-4382-B6FB-E5998DE028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057" y="2466138"/>
            <a:ext cx="7978268" cy="6828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trò chơi</a:t>
            </a:r>
            <a:endParaRPr lang="zh-CN" alt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1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" y="1160257"/>
            <a:ext cx="4873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53D383-1A1D-4C68-B82B-6E7A88251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191" y="2219582"/>
            <a:ext cx="2659089" cy="1951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B69AF3-2C62-49BE-93AD-122F93421249}"/>
              </a:ext>
            </a:extLst>
          </p:cNvPr>
          <p:cNvSpPr txBox="1"/>
          <p:nvPr/>
        </p:nvSpPr>
        <p:spPr>
          <a:xfrm>
            <a:off x="773266" y="972655"/>
            <a:ext cx="6976940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i="0" dirty="0" err="1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Hoạt</a:t>
            </a:r>
            <a:r>
              <a:rPr lang="en-US" sz="2000" b="1" i="0" dirty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2000" b="1" i="0" err="1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động</a:t>
            </a:r>
            <a:r>
              <a:rPr lang="en-US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 2: </a:t>
            </a:r>
            <a:r>
              <a:rPr lang="en-US" sz="2000" b="1" dirty="0">
                <a:solidFill>
                  <a:srgbClr val="001A33"/>
                </a:solidFill>
                <a:latin typeface="Segoe UI" panose="020B0502040204020203" pitchFamily="34" charset="0"/>
              </a:rPr>
              <a:t>K</a:t>
            </a:r>
            <a:r>
              <a:rPr lang="vi-VN" sz="2000" b="1" i="0" dirty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ể tên các trò </a:t>
            </a:r>
            <a:r>
              <a:rPr lang="vi-VN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chơi mà </a:t>
            </a:r>
            <a:r>
              <a:rPr lang="en-US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con </a:t>
            </a:r>
            <a:r>
              <a:rPr lang="vi-VN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đã </a:t>
            </a:r>
            <a:r>
              <a:rPr lang="vi-VN" sz="2000" b="1" i="0" dirty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tham gia chơi, nêu cảm xúc </a:t>
            </a:r>
            <a:r>
              <a:rPr lang="vi-VN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của </a:t>
            </a:r>
            <a:r>
              <a:rPr lang="en-US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con</a:t>
            </a:r>
            <a:r>
              <a:rPr lang="vi-VN" sz="2000" b="1" i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vi-VN" sz="2000" b="1" i="0" dirty="0">
                <a:solidFill>
                  <a:srgbClr val="001A33"/>
                </a:solidFill>
                <a:effectLst/>
                <a:latin typeface="Segoe UI" panose="020B0502040204020203" pitchFamily="34" charset="0"/>
              </a:rPr>
              <a:t>khi chơi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051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đề tài trò chơi dân gian kéo 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" y="7943"/>
            <a:ext cx="3365440" cy="24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ẽ tranh đề tài trò chơi dân gian ô ă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72" y="-33936"/>
            <a:ext cx="2913446" cy="23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ranh3dntp.com/wp-content/uploads/2018/10/tro-choi-dan-gian-nha-da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50" y="-43676"/>
            <a:ext cx="3138749" cy="23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ẽ tranh trò chơi dân g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" y="2268397"/>
            <a:ext cx="2690982" cy="26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iữ an toàn cho trẻ nhỏ khi vui chơi | VI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2274894"/>
            <a:ext cx="3177288" cy="26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ột Nhóm Trẻ Em Chơi đá Cầu Hình ảnh | Định dạng hình ảnh PSD 611528419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33" y="2274894"/>
            <a:ext cx="2953355" cy="26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0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BD7F47-FB40-4CB9-9D69-0EB27B9FC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5" y="443883"/>
            <a:ext cx="7678441" cy="40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36"/>
            <a:ext cx="9144000" cy="51435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 rot="826317">
            <a:off x="4981470" y="459713"/>
            <a:ext cx="2381459" cy="1075058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8984" y="997242"/>
            <a:ext cx="7978268" cy="8374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3  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E53348-CB49-4E4E-96AE-02003B9B5DD0}"/>
              </a:ext>
            </a:extLst>
          </p:cNvPr>
          <p:cNvSpPr txBox="1"/>
          <p:nvPr/>
        </p:nvSpPr>
        <p:spPr>
          <a:xfrm>
            <a:off x="2044819" y="2231568"/>
            <a:ext cx="4586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Thực hiện cam kết vui chơi an toàn</a:t>
            </a:r>
            <a:endParaRPr lang="en-US" sz="32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85A52C7B-D79E-499F-9AF7-E47AE747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78" y="573856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19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>
            <a:extLst>
              <a:ext uri="{FF2B5EF4-FFF2-40B4-BE49-F238E27FC236}">
                <a16:creationId xmlns="" xmlns:a16="http://schemas.microsoft.com/office/drawing/2014/main" id="{2F1C67E7-093B-4CC6-93B9-25DFB8B59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18" y="384200"/>
            <a:ext cx="6950899" cy="41161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57913" y="988054"/>
            <a:ext cx="62281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18AC"/>
                </a:solidFill>
              </a:rPr>
              <a:t>+ </a:t>
            </a:r>
            <a:r>
              <a:rPr lang="en-US" sz="2400" dirty="0" err="1">
                <a:solidFill>
                  <a:srgbClr val="0418AC"/>
                </a:solidFill>
              </a:rPr>
              <a:t>Em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sẽ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làm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gì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err="1">
                <a:solidFill>
                  <a:srgbClr val="0418AC"/>
                </a:solidFill>
              </a:rPr>
              <a:t>nếu</a:t>
            </a:r>
            <a:r>
              <a:rPr lang="en-US" sz="2400">
                <a:solidFill>
                  <a:srgbClr val="0418AC"/>
                </a:solidFill>
              </a:rPr>
              <a:t> </a:t>
            </a:r>
            <a:r>
              <a:rPr lang="en-US" sz="2400" smtClean="0">
                <a:solidFill>
                  <a:srgbClr val="0418AC"/>
                </a:solidFill>
              </a:rPr>
              <a:t>được bạn </a:t>
            </a:r>
            <a:r>
              <a:rPr lang="en-US" sz="2400" dirty="0" err="1">
                <a:solidFill>
                  <a:srgbClr val="0418AC"/>
                </a:solidFill>
              </a:rPr>
              <a:t>rủ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tham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gia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những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trò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chơi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không</a:t>
            </a:r>
            <a:r>
              <a:rPr lang="en-US" sz="2400" dirty="0">
                <a:solidFill>
                  <a:srgbClr val="0418AC"/>
                </a:solidFill>
              </a:rPr>
              <a:t> an </a:t>
            </a:r>
            <a:r>
              <a:rPr lang="en-US" sz="2400" dirty="0" err="1">
                <a:solidFill>
                  <a:srgbClr val="0418AC"/>
                </a:solidFill>
              </a:rPr>
              <a:t>toàn</a:t>
            </a:r>
            <a:r>
              <a:rPr lang="en-US" sz="2400" dirty="0">
                <a:solidFill>
                  <a:srgbClr val="0418AC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7913" y="2156251"/>
            <a:ext cx="61515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+ </a:t>
            </a:r>
            <a:r>
              <a:rPr lang="en-US" sz="2400" smtClean="0">
                <a:solidFill>
                  <a:srgbClr val="0418AC"/>
                </a:solidFill>
              </a:rPr>
              <a:t>Nếu thấy </a:t>
            </a:r>
            <a:r>
              <a:rPr lang="en-US" sz="2400" dirty="0" err="1">
                <a:solidFill>
                  <a:srgbClr val="0418AC"/>
                </a:solidFill>
              </a:rPr>
              <a:t>bạn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chơi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những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trò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chơi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dirty="0" err="1">
                <a:solidFill>
                  <a:srgbClr val="0418AC"/>
                </a:solidFill>
              </a:rPr>
              <a:t>không</a:t>
            </a:r>
            <a:r>
              <a:rPr lang="en-US" sz="2400" dirty="0">
                <a:solidFill>
                  <a:srgbClr val="0418AC"/>
                </a:solidFill>
              </a:rPr>
              <a:t> an </a:t>
            </a:r>
            <a:r>
              <a:rPr lang="en-US" sz="2400" dirty="0" err="1">
                <a:solidFill>
                  <a:srgbClr val="0418AC"/>
                </a:solidFill>
              </a:rPr>
              <a:t>toàn</a:t>
            </a:r>
            <a:r>
              <a:rPr lang="en-US" sz="2400" dirty="0">
                <a:solidFill>
                  <a:srgbClr val="0418AC"/>
                </a:solidFill>
              </a:rPr>
              <a:t>, </a:t>
            </a:r>
            <a:r>
              <a:rPr lang="en-US" sz="2400" dirty="0" err="1">
                <a:solidFill>
                  <a:srgbClr val="0418AC"/>
                </a:solidFill>
              </a:rPr>
              <a:t>em</a:t>
            </a:r>
            <a:r>
              <a:rPr lang="en-US" sz="2400" dirty="0">
                <a:solidFill>
                  <a:srgbClr val="0418AC"/>
                </a:solidFill>
              </a:rPr>
              <a:t> </a:t>
            </a:r>
            <a:r>
              <a:rPr lang="en-US" sz="2400" err="1">
                <a:solidFill>
                  <a:srgbClr val="0418AC"/>
                </a:solidFill>
              </a:rPr>
              <a:t>sẽ</a:t>
            </a:r>
            <a:r>
              <a:rPr lang="en-US" sz="2400">
                <a:solidFill>
                  <a:srgbClr val="0418AC"/>
                </a:solidFill>
              </a:rPr>
              <a:t> </a:t>
            </a:r>
            <a:r>
              <a:rPr lang="en-US" sz="2400" smtClean="0">
                <a:solidFill>
                  <a:srgbClr val="0418AC"/>
                </a:solidFill>
              </a:rPr>
              <a:t>nói gì với bạn?</a:t>
            </a:r>
            <a:endParaRPr lang="en-US" sz="2400" dirty="0">
              <a:solidFill>
                <a:srgbClr val="0418AC"/>
              </a:solidFill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="" xmlns:a16="http://schemas.microsoft.com/office/drawing/2014/main" id="{D19B98EE-548E-4D8D-90E2-B26B3D025F8F}"/>
              </a:ext>
            </a:extLst>
          </p:cNvPr>
          <p:cNvGrpSpPr/>
          <p:nvPr/>
        </p:nvGrpSpPr>
        <p:grpSpPr>
          <a:xfrm>
            <a:off x="3886286" y="3575957"/>
            <a:ext cx="1665428" cy="1317642"/>
            <a:chOff x="2067317" y="1810431"/>
            <a:chExt cx="2488837" cy="2293259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圆角矩形 8">
              <a:extLst>
                <a:ext uri="{FF2B5EF4-FFF2-40B4-BE49-F238E27FC236}">
                  <a16:creationId xmlns="" xmlns:a16="http://schemas.microsoft.com/office/drawing/2014/main" id="{606A53B4-9FD4-42A9-90DB-7354B8DE1970}"/>
                </a:ext>
              </a:extLst>
            </p:cNvPr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04">
                <a:defRPr/>
              </a:pP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" name="圆角矩形 9">
              <a:extLst>
                <a:ext uri="{FF2B5EF4-FFF2-40B4-BE49-F238E27FC236}">
                  <a16:creationId xmlns="" xmlns:a16="http://schemas.microsoft.com/office/drawing/2014/main" id="{8CD340C5-8159-49F2-A385-DAAFC3016FD2}"/>
                </a:ext>
              </a:extLst>
            </p:cNvPr>
            <p:cNvSpPr/>
            <p:nvPr/>
          </p:nvSpPr>
          <p:spPr>
            <a:xfrm rot="2700000">
              <a:off x="2067317" y="1810431"/>
              <a:ext cx="2293258" cy="2293258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8804">
                <a:defRPr/>
              </a:pPr>
              <a:r>
                <a:rPr lang="en-US" altLang="zh-CN" sz="1999" kern="0">
                  <a:solidFill>
                    <a:srgbClr val="14436A"/>
                  </a:solidFill>
                  <a:latin typeface="Arial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1999" kern="0" dirty="0">
                <a:solidFill>
                  <a:srgbClr val="14436A"/>
                </a:solidFill>
                <a:latin typeface="Arial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8" name="Picture 10" descr="Trẻ Em, Mầm Non, Đọc Sách, Học Tập, Cô Bé, Tải hình PNG 342 -  Free.Vector6.com">
            <a:extLst>
              <a:ext uri="{FF2B5EF4-FFF2-40B4-BE49-F238E27FC236}">
                <a16:creationId xmlns="" xmlns:a16="http://schemas.microsoft.com/office/drawing/2014/main" id="{C8B955E0-36AA-430C-9082-A01A10AC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68" y="3489094"/>
            <a:ext cx="1753167" cy="17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4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lip Art Climb Tree Clipart - Boy Climbing Tree Cartoon , Free Transparent 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 descr="E:\QUYNH\anh tai ve poiwer oint\vượt rà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5176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QUYNH\anh tai ve poiwer oint\trượt cầu th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1" y="7937"/>
            <a:ext cx="396545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E:\QUYNH\anh tai ve poiwer oint\trèo lan 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7937"/>
            <a:ext cx="404828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QUYNH\anh tai ve poiwer oint\trèo cửa s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97"/>
            <a:ext cx="3616959" cy="26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E:\QUYNH\anh tai ve poiwer oint\trèo câ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27" y="2271662"/>
            <a:ext cx="2325965" cy="26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:\QUYNH\anh tai ve poiwer oint\chọc tổ 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2272268"/>
            <a:ext cx="3638574" cy="27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Video rủ bạn trèo cây</a:t>
            </a:r>
            <a:endParaRPr lang="en-US" sz="4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6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530A3C79-5A24-42B6-979E-895E2566B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0858"/>
            <a:ext cx="3614057" cy="271054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13663C75-88E8-419E-B7BE-E27542574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-3651885" y="2564936"/>
            <a:ext cx="828716" cy="68705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="" xmlns:a16="http://schemas.microsoft.com/office/drawing/2014/main" id="{6C890D80-D7A2-4F9B-9724-C6A55A6B96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776" y="2803132"/>
            <a:ext cx="900374" cy="1135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C6A2B1-E270-4409-A7B4-7047B4DCA5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925" y="816746"/>
            <a:ext cx="5394413" cy="3533311"/>
          </a:xfrm>
          <a:prstGeom prst="rect">
            <a:avLst/>
          </a:prstGeom>
        </p:spPr>
      </p:pic>
      <p:pic>
        <p:nvPicPr>
          <p:cNvPr id="9" name="Tap-Tam-Vong-Top-Ca-Thieu-Nhi">
            <a:hlinkClick r:id="" action="ppaction://media"/>
            <a:extLst>
              <a:ext uri="{FF2B5EF4-FFF2-40B4-BE49-F238E27FC236}">
                <a16:creationId xmlns="" xmlns:a16="http://schemas.microsoft.com/office/drawing/2014/main" id="{8964F9B1-84F6-41DF-96DD-176AF5697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6938" y="9176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5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212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95316" y="125183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8</a:t>
            </a:r>
            <a:r>
              <a:rPr lang="en-US" sz="2800" b="1" dirty="0"/>
              <a:t>: </a:t>
            </a:r>
            <a:r>
              <a:rPr lang="en-US" sz="2800" b="1" dirty="0">
                <a:solidFill>
                  <a:srgbClr val="00B050"/>
                </a:solidFill>
              </a:rPr>
              <a:t>An </a:t>
            </a:r>
            <a:r>
              <a:rPr lang="en-US" sz="2800" b="1" dirty="0" err="1">
                <a:solidFill>
                  <a:srgbClr val="00B050"/>
                </a:solidFill>
              </a:rPr>
              <a:t>toàn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khi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vui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chơi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1124689"/>
            <a:ext cx="2818576" cy="3999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1736" y="1587122"/>
            <a:ext cx="53393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+ Không chơi những trò chơi không an toàn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2856" y="2418119"/>
            <a:ext cx="53393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418AC"/>
                </a:solidFill>
              </a:rPr>
              <a:t>+ Khi bị rủ tham gia các trò chơi không an toàn cần từ chối và khuyên can bạn.</a:t>
            </a:r>
          </a:p>
        </p:txBody>
      </p:sp>
    </p:spTree>
    <p:extLst>
      <p:ext uri="{BB962C8B-B14F-4D97-AF65-F5344CB8AC3E}">
        <p14:creationId xmlns:p14="http://schemas.microsoft.com/office/powerpoint/2010/main" val="13784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ẽ tranh đề tài trò chơi dân gian kéo co">
            <a:extLst>
              <a:ext uri="{FF2B5EF4-FFF2-40B4-BE49-F238E27FC236}">
                <a16:creationId xmlns="" xmlns:a16="http://schemas.microsoft.com/office/drawing/2014/main" id="{6AA93834-09B7-4DDC-AE3B-980B2140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64" y="688355"/>
            <a:ext cx="5456915" cy="3931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ẽ tranh đề tài trò chơi dân gian ô ăn quan">
            <a:extLst>
              <a:ext uri="{FF2B5EF4-FFF2-40B4-BE49-F238E27FC236}">
                <a16:creationId xmlns="" xmlns:a16="http://schemas.microsoft.com/office/drawing/2014/main" id="{D599A60C-B39E-465F-BA5A-7F713099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61" y="688355"/>
            <a:ext cx="4977164" cy="3931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tranh3dntp.com/wp-content/uploads/2018/10/tro-choi-dan-gian-nha-day-1.jpg">
            <a:extLst>
              <a:ext uri="{FF2B5EF4-FFF2-40B4-BE49-F238E27FC236}">
                <a16:creationId xmlns="" xmlns:a16="http://schemas.microsoft.com/office/drawing/2014/main" id="{DE1D5E43-79CA-4E19-9893-8D551E1D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5" y="688355"/>
            <a:ext cx="5337762" cy="3931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ẽ tranh trò chơi dân gian">
            <a:extLst>
              <a:ext uri="{FF2B5EF4-FFF2-40B4-BE49-F238E27FC236}">
                <a16:creationId xmlns="" xmlns:a16="http://schemas.microsoft.com/office/drawing/2014/main" id="{0F2E977B-35FC-454E-87A3-4E6F340D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229" y="688355"/>
            <a:ext cx="3931920" cy="3931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Giữ an toàn cho trẻ nhỏ khi vui chơi | VIAM">
            <a:extLst>
              <a:ext uri="{FF2B5EF4-FFF2-40B4-BE49-F238E27FC236}">
                <a16:creationId xmlns="" xmlns:a16="http://schemas.microsoft.com/office/drawing/2014/main" id="{09D329F9-DB1E-4A93-A9B9-EFCDF969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73" y="688355"/>
            <a:ext cx="4651568" cy="3931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Một Nhóm Trẻ Em Chơi đá Cầu Hình ảnh | Định dạng hình ảnh PSD 611528419|  vn.lovepik.com">
            <a:extLst>
              <a:ext uri="{FF2B5EF4-FFF2-40B4-BE49-F238E27FC236}">
                <a16:creationId xmlns="" xmlns:a16="http://schemas.microsoft.com/office/drawing/2014/main" id="{3503C81B-3406-4650-AB09-91F1575E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11" y="688355"/>
            <a:ext cx="4325714" cy="39319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BF50D1-F173-4CAB-AAC1-1A10A8084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0958" y="688355"/>
            <a:ext cx="5361713" cy="3931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1200B58-1A2F-4CEA-9BEC-6B1BA39BA0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703" y="688355"/>
            <a:ext cx="7475378" cy="393192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C2C4062-27A4-4625-A2B6-C32684ED6A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8851" y="742143"/>
            <a:ext cx="9361702" cy="3931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9F91FCD-FE4F-421D-A7E3-3CA4FFC2F4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4634" y="688355"/>
            <a:ext cx="6111805" cy="3931920"/>
          </a:xfrm>
          <a:prstGeom prst="rect">
            <a:avLst/>
          </a:prstGeom>
        </p:spPr>
      </p:pic>
      <p:pic>
        <p:nvPicPr>
          <p:cNvPr id="17" name="Picture 16" descr="A picture containing doll&#10;&#10;Description automatically generated">
            <a:extLst>
              <a:ext uri="{FF2B5EF4-FFF2-40B4-BE49-F238E27FC236}">
                <a16:creationId xmlns="" xmlns:a16="http://schemas.microsoft.com/office/drawing/2014/main" id="{140FD377-4EF5-4713-A07E-1E7058CCFF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562" y="688355"/>
            <a:ext cx="7506381" cy="3931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751F98-AC11-4DD7-B5C6-6FFB960848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6507" y="688355"/>
            <a:ext cx="5698446" cy="39319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F5112DC-1AD8-4588-8A31-AB0A881D4774}"/>
              </a:ext>
            </a:extLst>
          </p:cNvPr>
          <p:cNvSpPr txBox="1"/>
          <p:nvPr/>
        </p:nvSpPr>
        <p:spPr>
          <a:xfrm>
            <a:off x="2328262" y="84524"/>
            <a:ext cx="475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Các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hoạt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động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vui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chơi</a:t>
            </a:r>
            <a:r>
              <a:rPr lang="en-US" b="1" dirty="0">
                <a:solidFill>
                  <a:srgbClr val="C00000"/>
                </a:solidFill>
              </a:rPr>
              <a:t> an </a:t>
            </a:r>
            <a:r>
              <a:rPr lang="en-US" b="1" dirty="0" err="1">
                <a:solidFill>
                  <a:srgbClr val="C00000"/>
                </a:solidFill>
              </a:rPr>
              <a:t>toàn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nên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tham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3" name="moi ban vui mua vui ca">
            <a:hlinkClick r:id="" action="ppaction://media"/>
            <a:extLst>
              <a:ext uri="{FF2B5EF4-FFF2-40B4-BE49-F238E27FC236}">
                <a16:creationId xmlns="" xmlns:a16="http://schemas.microsoft.com/office/drawing/2014/main" id="{39125120-2D2A-4FD2-BEE9-B55DBE3BF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64928" y="116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9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5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TẠM BIỆT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 EM</a:t>
            </a:r>
            <a:endParaRPr lang="en-GB" sz="6000" b="1" spc="10" dirty="0">
              <a:solidFill>
                <a:schemeClr val="dk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at kids activity in kindergarten set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316689" y="669199"/>
            <a:ext cx="2675751" cy="25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" descr="31f7217a017c2d9a8a7bcbd9844c1629">
            <a:extLst>
              <a:ext uri="{FF2B5EF4-FFF2-40B4-BE49-F238E27FC236}">
                <a16:creationId xmlns="" xmlns:a16="http://schemas.microsoft.com/office/drawing/2014/main" id="{442E5C3F-35F2-41F8-8088-3371994AF9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341" y="720719"/>
            <a:ext cx="5460890" cy="316020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7D6E122A-35D1-47F5-AFF6-B0593E011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157" y="0"/>
            <a:ext cx="4805259" cy="93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096" y="1517315"/>
            <a:ext cx="43584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r>
              <a:rPr lang="en-US" sz="2800" dirty="0">
                <a:solidFill>
                  <a:srgbClr val="FF0000"/>
                </a:solidFill>
              </a:rPr>
              <a:t> an </a:t>
            </a:r>
            <a:r>
              <a:rPr lang="en-US" sz="2800" dirty="0" err="1">
                <a:solidFill>
                  <a:srgbClr val="FF0000"/>
                </a:solidFill>
              </a:rPr>
              <a:t>toàn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730FFA-B507-4915-A8A7-FBEFE639FAE6}"/>
              </a:ext>
            </a:extLst>
          </p:cNvPr>
          <p:cNvSpPr txBox="1"/>
          <p:nvPr/>
        </p:nvSpPr>
        <p:spPr>
          <a:xfrm>
            <a:off x="4164096" y="1517314"/>
            <a:ext cx="43584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8: An </a:t>
            </a:r>
            <a:r>
              <a:rPr lang="en-US" sz="2800" dirty="0" err="1">
                <a:solidFill>
                  <a:srgbClr val="FF0000"/>
                </a:solidFill>
              </a:rPr>
              <a:t>toàn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chơi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Google Shape;232;p38"/>
          <p:cNvSpPr/>
          <p:nvPr/>
        </p:nvSpPr>
        <p:spPr>
          <a:xfrm>
            <a:off x="5959174" y="95060"/>
            <a:ext cx="1899212" cy="973688"/>
          </a:xfrm>
          <a:prstGeom prst="rect">
            <a:avLst/>
          </a:prstGeom>
          <a:solidFill>
            <a:srgbClr val="77BC6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" name="TextBox 4"/>
          <p:cNvSpPr txBox="1"/>
          <p:nvPr/>
        </p:nvSpPr>
        <p:spPr>
          <a:xfrm>
            <a:off x="5959174" y="316447"/>
            <a:ext cx="19986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7598" y="2491439"/>
            <a:ext cx="5091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</a:rPr>
              <a:t>K</a:t>
            </a:r>
            <a:r>
              <a:rPr lang="vi-VN" sz="2000" b="1" i="0" dirty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ể tên các trò chơi </a:t>
            </a:r>
            <a:r>
              <a:rPr lang="vi-VN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mà </a:t>
            </a:r>
            <a:r>
              <a:rPr lang="en-US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con </a:t>
            </a:r>
            <a:r>
              <a:rPr lang="vi-VN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đã </a:t>
            </a:r>
            <a:r>
              <a:rPr lang="vi-VN" sz="2000" b="1" i="0" dirty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tham gia chơi, nêu cảm xúc </a:t>
            </a:r>
            <a:r>
              <a:rPr lang="vi-VN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của </a:t>
            </a:r>
            <a:r>
              <a:rPr lang="en-US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con</a:t>
            </a:r>
            <a:r>
              <a:rPr lang="vi-VN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 khi chơi</a:t>
            </a:r>
            <a:r>
              <a:rPr lang="en-US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.</a:t>
            </a:r>
            <a:r>
              <a:rPr lang="vi-VN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123" y="1068748"/>
            <a:ext cx="546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</a:rPr>
              <a:t>N</a:t>
            </a:r>
            <a:r>
              <a:rPr lang="vi-VN" sz="2000" b="1" i="0" dirty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hận bi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ết</a:t>
            </a:r>
            <a:r>
              <a:rPr lang="vi-VN" sz="2000" b="1" i="0" dirty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 được các trò chơi an toàn và không </a:t>
            </a:r>
            <a:r>
              <a:rPr lang="vi-VN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an toàn</a:t>
            </a:r>
            <a:r>
              <a:rPr lang="en-US" sz="2000" b="1" i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.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9400" y="4117660"/>
            <a:ext cx="5519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Thực hiện cam kết vui chơi </a:t>
            </a:r>
            <a:r>
              <a:rPr lang="vi-VN" sz="2000" b="1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an toàn</a:t>
            </a:r>
            <a:r>
              <a:rPr lang="en-US" sz="2000" b="1">
                <a:solidFill>
                  <a:srgbClr val="C00000"/>
                </a:solidFill>
                <a:effectLst/>
                <a:latin typeface="Segoe UI" panose="020B0502040204020203" pitchFamily="34" charset="0"/>
              </a:rPr>
              <a:t>.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14" y="353618"/>
            <a:ext cx="6190937" cy="3960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 rot="826317">
            <a:off x="4981470" y="459713"/>
            <a:ext cx="2381459" cy="1075058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3818" y="1465553"/>
            <a:ext cx="7978268" cy="8374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6" y="596169"/>
            <a:ext cx="2775446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9" y="565150"/>
            <a:ext cx="2747430" cy="2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39" y="497840"/>
            <a:ext cx="2833345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8" y="2783281"/>
            <a:ext cx="2760504" cy="21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23" y="2769272"/>
            <a:ext cx="2861361" cy="21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7" y="2736008"/>
            <a:ext cx="2674588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1E245A-0F94-465E-9984-365ACEA5FFD1}"/>
              </a:ext>
            </a:extLst>
          </p:cNvPr>
          <p:cNvSpPr txBox="1"/>
          <p:nvPr/>
        </p:nvSpPr>
        <p:spPr>
          <a:xfrm>
            <a:off x="186431" y="73970"/>
            <a:ext cx="8365897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Hoạt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err="1">
                <a:solidFill>
                  <a:srgbClr val="C00000"/>
                </a:solidFill>
              </a:rPr>
              <a:t>động</a:t>
            </a:r>
            <a:r>
              <a:rPr lang="en-US" sz="2000">
                <a:solidFill>
                  <a:srgbClr val="C00000"/>
                </a:solidFill>
              </a:rPr>
              <a:t> </a:t>
            </a:r>
            <a:r>
              <a:rPr lang="en-US" sz="2000" smtClean="0">
                <a:solidFill>
                  <a:srgbClr val="C00000"/>
                </a:solidFill>
              </a:rPr>
              <a:t>1: </a:t>
            </a:r>
            <a:r>
              <a:rPr lang="en-US" sz="2000" dirty="0" err="1">
                <a:solidFill>
                  <a:srgbClr val="C00000"/>
                </a:solidFill>
              </a:rPr>
              <a:t>Nhận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biết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các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trò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chơi</a:t>
            </a:r>
            <a:r>
              <a:rPr lang="en-US" sz="2000" dirty="0">
                <a:solidFill>
                  <a:srgbClr val="C00000"/>
                </a:solidFill>
              </a:rPr>
              <a:t> an </a:t>
            </a:r>
            <a:r>
              <a:rPr lang="en-US" sz="2000" dirty="0" err="1">
                <a:solidFill>
                  <a:srgbClr val="C00000"/>
                </a:solidFill>
              </a:rPr>
              <a:t>toàn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không</a:t>
            </a:r>
            <a:r>
              <a:rPr lang="en-US" sz="2000" dirty="0">
                <a:solidFill>
                  <a:srgbClr val="C00000"/>
                </a:solidFill>
              </a:rPr>
              <a:t> an </a:t>
            </a:r>
            <a:r>
              <a:rPr lang="en-US" sz="2000" dirty="0" err="1">
                <a:solidFill>
                  <a:srgbClr val="C00000"/>
                </a:solidFill>
              </a:rPr>
              <a:t>toàn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631" y="1228412"/>
            <a:ext cx="6605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10FC1"/>
                </a:solidFill>
                <a:latin typeface="iCiel Pequena" pitchFamily="50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39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6" y="596169"/>
            <a:ext cx="2775446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9" y="565150"/>
            <a:ext cx="2747430" cy="2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39" y="497840"/>
            <a:ext cx="2833345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8" y="2783281"/>
            <a:ext cx="2760504" cy="21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23" y="2769272"/>
            <a:ext cx="2861361" cy="21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7" y="2736008"/>
            <a:ext cx="2674588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74" y="2335929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6" y="2263213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74" y="2307912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74" y="4549213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2" y="4480082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74" y="4416448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1E245A-0F94-465E-9984-365ACEA5FFD1}"/>
              </a:ext>
            </a:extLst>
          </p:cNvPr>
          <p:cNvSpPr txBox="1"/>
          <p:nvPr/>
        </p:nvSpPr>
        <p:spPr>
          <a:xfrm>
            <a:off x="186431" y="73970"/>
            <a:ext cx="8365897" cy="4001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Hoạt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động</a:t>
            </a:r>
            <a:r>
              <a:rPr lang="en-US" sz="2000" dirty="0">
                <a:solidFill>
                  <a:srgbClr val="C00000"/>
                </a:solidFill>
              </a:rPr>
              <a:t> 2: </a:t>
            </a:r>
            <a:r>
              <a:rPr lang="en-US" sz="2000" dirty="0" err="1">
                <a:solidFill>
                  <a:srgbClr val="C00000"/>
                </a:solidFill>
              </a:rPr>
              <a:t>Nhận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biết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các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trò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chơi</a:t>
            </a:r>
            <a:r>
              <a:rPr lang="en-US" sz="2000" dirty="0">
                <a:solidFill>
                  <a:srgbClr val="C00000"/>
                </a:solidFill>
              </a:rPr>
              <a:t> an </a:t>
            </a:r>
            <a:r>
              <a:rPr lang="en-US" sz="2000" dirty="0" err="1">
                <a:solidFill>
                  <a:srgbClr val="C00000"/>
                </a:solidFill>
              </a:rPr>
              <a:t>toàn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không</a:t>
            </a:r>
            <a:r>
              <a:rPr lang="en-US" sz="2000" dirty="0">
                <a:solidFill>
                  <a:srgbClr val="C00000"/>
                </a:solidFill>
              </a:rPr>
              <a:t> an </a:t>
            </a:r>
            <a:r>
              <a:rPr lang="en-US" sz="2000" dirty="0" err="1">
                <a:solidFill>
                  <a:srgbClr val="C00000"/>
                </a:solidFill>
              </a:rPr>
              <a:t>toàn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8" y="437938"/>
            <a:ext cx="3123238" cy="285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605" y="437938"/>
            <a:ext cx="3006679" cy="277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126" y="346498"/>
            <a:ext cx="3219920" cy="287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4534" y="3854970"/>
            <a:ext cx="250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418AC"/>
                </a:solidFill>
              </a:rPr>
              <a:t>Các trò chơi an toàn</a:t>
            </a:r>
          </a:p>
        </p:txBody>
      </p:sp>
    </p:spTree>
    <p:extLst>
      <p:ext uri="{BB962C8B-B14F-4D97-AF65-F5344CB8AC3E}">
        <p14:creationId xmlns:p14="http://schemas.microsoft.com/office/powerpoint/2010/main" val="42695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271</Words>
  <Application>Microsoft Office PowerPoint</Application>
  <PresentationFormat>On-screen Show (16:9)</PresentationFormat>
  <Paragraphs>30</Paragraphs>
  <Slides>22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Segoe UI</vt:lpstr>
      <vt:lpstr>Calibri</vt:lpstr>
      <vt:lpstr>宋体</vt:lpstr>
      <vt:lpstr>iCiel Pequena</vt:lpstr>
      <vt:lpstr>Times New Roman</vt:lpstr>
      <vt:lpstr>微软雅黑</vt:lpstr>
      <vt:lpstr>Arial-Rounded</vt:lpstr>
      <vt:lpstr>Calibri Light</vt:lpstr>
      <vt:lpstr>Lato</vt:lpstr>
      <vt:lpstr>SVN-Gretoon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rủ bạn trèo cây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Hang</dc:creator>
  <cp:lastModifiedBy>HP</cp:lastModifiedBy>
  <cp:revision>17</cp:revision>
  <dcterms:created xsi:type="dcterms:W3CDTF">2021-11-12T03:51:25Z</dcterms:created>
  <dcterms:modified xsi:type="dcterms:W3CDTF">2021-11-15T18:12:05Z</dcterms:modified>
</cp:coreProperties>
</file>