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56" r:id="rId3"/>
    <p:sldId id="338" r:id="rId4"/>
    <p:sldId id="339" r:id="rId6"/>
    <p:sldId id="340" r:id="rId7"/>
    <p:sldId id="303" r:id="rId8"/>
    <p:sldId id="317" r:id="rId9"/>
    <p:sldId id="325" r:id="rId10"/>
    <p:sldId id="328" r:id="rId11"/>
    <p:sldId id="330" r:id="rId1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8E40"/>
    <a:srgbClr val="9CD6EA"/>
    <a:srgbClr val="F7941E"/>
    <a:srgbClr val="A6DDFB"/>
    <a:srgbClr val="70D0F6"/>
    <a:srgbClr val="FFF79A"/>
    <a:srgbClr val="DF3C7E"/>
    <a:srgbClr val="FFFAC2"/>
    <a:srgbClr val="D34CD6"/>
    <a:srgbClr val="EA8E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455" autoAdjust="0"/>
    <p:restoredTop sz="94325" autoAdjust="0"/>
  </p:normalViewPr>
  <p:slideViewPr>
    <p:cSldViewPr snapToGrid="0">
      <p:cViewPr>
        <p:scale>
          <a:sx n="73" d="100"/>
          <a:sy n="73" d="100"/>
        </p:scale>
        <p:origin x="472" y="8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69A61A-466B-44F6-B44B-AA5EB5419573}" type="datetimeFigureOut">
              <a:rPr lang="vi-VN" smtClean="0"/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2EFB06-5F17-49C2-91DA-F48D8E806B19}" type="slidenum">
              <a:rPr lang="vi-VN" smtClean="0"/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EFB06-5F17-49C2-91DA-F48D8E806B19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  <a:endParaRPr lang="vi-VN" sz="1150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C00000"/>
                </a:solidFill>
                <a:latin typeface="+mj-lt"/>
              </a:rPr>
              <a:t>HOẠT ĐỘNG</a:t>
            </a:r>
            <a:endParaRPr lang="vi-VN" sz="11500">
              <a:solidFill>
                <a:srgbClr val="C0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  <a:endParaRPr lang="vi-VN" sz="1150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C00000"/>
                </a:solidFill>
                <a:latin typeface="+mj-lt"/>
              </a:rPr>
              <a:t>HOẠT ĐỘNG</a:t>
            </a:r>
            <a:endParaRPr lang="vi-VN" sz="11500">
              <a:solidFill>
                <a:srgbClr val="C0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35" name="TextBox 234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  <a:endParaRPr lang="vi-VN" sz="1150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  <a:endParaRPr lang="vi-VN" sz="1150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C00000"/>
                </a:solidFill>
                <a:latin typeface="+mj-lt"/>
              </a:rPr>
              <a:t>HOẠT ĐỘNG</a:t>
            </a:r>
            <a:endParaRPr lang="vi-VN" sz="11500">
              <a:solidFill>
                <a:srgbClr val="C0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  <a:endParaRPr lang="vi-VN" sz="1150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C00000"/>
                </a:solidFill>
                <a:latin typeface="+mj-lt"/>
              </a:rPr>
              <a:t>HOẠT ĐỘNG</a:t>
            </a:r>
            <a:endParaRPr lang="vi-VN" sz="11500">
              <a:solidFill>
                <a:srgbClr val="C0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C00000"/>
                </a:solidFill>
                <a:latin typeface="+mj-lt"/>
              </a:rPr>
              <a:t>HOẠT ĐỘNG</a:t>
            </a:r>
            <a:endParaRPr lang="vi-VN" sz="11500">
              <a:solidFill>
                <a:srgbClr val="C00000"/>
              </a:solidFill>
              <a:latin typeface="+mj-lt"/>
            </a:endParaRPr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76555DC-DB59-438D-B55A-36E26D316A4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211CBEC-4DA8-4B79-99D0-37DDF6BCFAE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/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C00000"/>
                </a:solidFill>
                <a:latin typeface="+mj-lt"/>
              </a:rPr>
              <a:t>TRÒ CHƠI</a:t>
            </a:r>
            <a:endParaRPr lang="vi-VN" sz="11500">
              <a:solidFill>
                <a:srgbClr val="C00000"/>
              </a:solidFill>
              <a:latin typeface="+mj-lt"/>
            </a:endParaRPr>
          </a:p>
        </p:txBody>
      </p: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38" name="Google Shape;939;p32"/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02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1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2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3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4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5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6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7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8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9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0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1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2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6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7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8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9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4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0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1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2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3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4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5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6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7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8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20089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97" name="Picture 96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36" y="106519"/>
            <a:ext cx="2069886" cy="103494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2" Type="http://schemas.openxmlformats.org/officeDocument/2006/relationships/theme" Target="../theme/theme1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image" Target="../media/image10.png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0" Type="http://schemas.openxmlformats.org/officeDocument/2006/relationships/notesSlide" Target="../notesSlides/notesSlide1.xml"/><Relationship Id="rId2" Type="http://schemas.openxmlformats.org/officeDocument/2006/relationships/image" Target="../media/image4.png"/><Relationship Id="rId19" Type="http://schemas.openxmlformats.org/officeDocument/2006/relationships/slideLayout" Target="../slideLayouts/slideLayout30.xml"/><Relationship Id="rId18" Type="http://schemas.openxmlformats.org/officeDocument/2006/relationships/image" Target="../media/image20.png"/><Relationship Id="rId17" Type="http://schemas.openxmlformats.org/officeDocument/2006/relationships/image" Target="../media/image19.png"/><Relationship Id="rId16" Type="http://schemas.openxmlformats.org/officeDocument/2006/relationships/image" Target="../media/image18.png"/><Relationship Id="rId15" Type="http://schemas.openxmlformats.org/officeDocument/2006/relationships/image" Target="../media/image17.png"/><Relationship Id="rId14" Type="http://schemas.openxmlformats.org/officeDocument/2006/relationships/image" Target="../media/image16.png"/><Relationship Id="rId13" Type="http://schemas.openxmlformats.org/officeDocument/2006/relationships/image" Target="../media/image15.png"/><Relationship Id="rId12" Type="http://schemas.openxmlformats.org/officeDocument/2006/relationships/image" Target="../media/image14.png"/><Relationship Id="rId11" Type="http://schemas.openxmlformats.org/officeDocument/2006/relationships/image" Target="../media/image13.png"/><Relationship Id="rId10" Type="http://schemas.openxmlformats.org/officeDocument/2006/relationships/image" Target="../media/image12.pn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1.xml"/><Relationship Id="rId3" Type="http://schemas.openxmlformats.org/officeDocument/2006/relationships/image" Target="../media/image21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image" Target="../media/image10.png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0" Type="http://schemas.openxmlformats.org/officeDocument/2006/relationships/notesSlide" Target="../notesSlides/notesSlide2.xml"/><Relationship Id="rId2" Type="http://schemas.openxmlformats.org/officeDocument/2006/relationships/image" Target="../media/image4.png"/><Relationship Id="rId19" Type="http://schemas.openxmlformats.org/officeDocument/2006/relationships/slideLayout" Target="../slideLayouts/slideLayout30.xml"/><Relationship Id="rId18" Type="http://schemas.openxmlformats.org/officeDocument/2006/relationships/image" Target="../media/image20.png"/><Relationship Id="rId17" Type="http://schemas.openxmlformats.org/officeDocument/2006/relationships/image" Target="../media/image19.png"/><Relationship Id="rId16" Type="http://schemas.openxmlformats.org/officeDocument/2006/relationships/image" Target="../media/image18.png"/><Relationship Id="rId15" Type="http://schemas.openxmlformats.org/officeDocument/2006/relationships/image" Target="../media/image17.png"/><Relationship Id="rId14" Type="http://schemas.openxmlformats.org/officeDocument/2006/relationships/image" Target="../media/image16.png"/><Relationship Id="rId13" Type="http://schemas.openxmlformats.org/officeDocument/2006/relationships/image" Target="../media/image15.png"/><Relationship Id="rId12" Type="http://schemas.openxmlformats.org/officeDocument/2006/relationships/image" Target="../media/image14.png"/><Relationship Id="rId11" Type="http://schemas.openxmlformats.org/officeDocument/2006/relationships/image" Target="../media/image13.png"/><Relationship Id="rId10" Type="http://schemas.openxmlformats.org/officeDocument/2006/relationships/image" Target="../media/image12.png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microsoft.com/office/2007/relationships/hdphoto" Target="../media/image26.wdp"/><Relationship Id="rId3" Type="http://schemas.openxmlformats.org/officeDocument/2006/relationships/image" Target="../media/image25.png"/><Relationship Id="rId2" Type="http://schemas.microsoft.com/office/2007/relationships/hdphoto" Target="../media/image24.wdp"/><Relationship Id="rId1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hdphoto" Target="../media/image28.wdp"/><Relationship Id="rId1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microsoft.com/office/2007/relationships/hdphoto" Target="../media/image32.wdp"/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audio1.wav"/><Relationship Id="rId1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93911" y="106016"/>
            <a:ext cx="2190751" cy="980661"/>
            <a:chOff x="1523998" y="0"/>
            <a:chExt cx="2190751" cy="980661"/>
          </a:xfrm>
        </p:grpSpPr>
        <p:grpSp>
          <p:nvGrpSpPr>
            <p:cNvPr id="5" name="Group 4"/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/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/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677724" y="206880"/>
              <a:ext cx="19720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11</a:t>
              </a:r>
              <a:endParaRPr lang="vi-VN" sz="280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073402" y="232092"/>
            <a:ext cx="73816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>
                <a:solidFill>
                  <a:schemeClr val="accent6">
                    <a:lumMod val="75000"/>
                  </a:schemeClr>
                </a:solidFill>
                <a:latin typeface="+mj-lt"/>
              </a:rPr>
              <a:t>ĐỘ DÀI VÀ ĐƠN VỊ ĐO ĐỘ DÀI</a:t>
            </a:r>
            <a:endParaRPr lang="vi-VN" sz="400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pPr algn="ctr"/>
            <a:r>
              <a:rPr lang="vi-VN" sz="4000">
                <a:solidFill>
                  <a:schemeClr val="accent6">
                    <a:lumMod val="75000"/>
                  </a:schemeClr>
                </a:solidFill>
                <a:latin typeface="+mj-lt"/>
              </a:rPr>
              <a:t>TIỀN VIỆT NAM</a:t>
            </a:r>
            <a:endParaRPr lang="vi-VN" sz="400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30629" y="2068879"/>
            <a:ext cx="6513323" cy="204530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54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58</a:t>
            </a:r>
            <a:endParaRPr lang="vi-VN" sz="54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  <a:p>
            <a:pPr algn="ctr">
              <a:lnSpc>
                <a:spcPct val="120000"/>
              </a:lnSpc>
            </a:pPr>
            <a:r>
              <a:rPr lang="vi-VN" sz="60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LUYỆN TẬP CHUNG</a:t>
            </a:r>
            <a:endParaRPr lang="vi-VN" sz="72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/>
          <p:cNvGrpSpPr/>
          <p:nvPr/>
        </p:nvGrpSpPr>
        <p:grpSpPr>
          <a:xfrm>
            <a:off x="288660" y="439305"/>
            <a:ext cx="11441759" cy="5883467"/>
            <a:chOff x="341926" y="208486"/>
            <a:chExt cx="11441759" cy="5883467"/>
          </a:xfrm>
        </p:grpSpPr>
        <p:pic>
          <p:nvPicPr>
            <p:cNvPr id="14" name="13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/>
          <p:cNvPicPr>
            <a:picLocks noChangeAspect="1"/>
          </p:cNvPicPr>
          <p:nvPr/>
        </p:nvPicPr>
        <p:blipFill rotWithShape="1">
          <a:blip r:embed="rId16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/>
          <p:cNvPicPr>
            <a:picLocks noChangeAspect="1"/>
          </p:cNvPicPr>
          <p:nvPr/>
        </p:nvPicPr>
        <p:blipFill rotWithShape="1">
          <a:blip r:embed="rId17" cstate="email"/>
          <a:srcRect/>
          <a:stretch>
            <a:fillRect/>
          </a:stretch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/>
          <p:cNvPicPr>
            <a:picLocks noChangeAspect="1"/>
          </p:cNvPicPr>
          <p:nvPr/>
        </p:nvPicPr>
        <p:blipFill>
          <a:blip r:embed="rId18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17" cstate="email"/>
          <a:srcRect/>
          <a:stretch>
            <a:fillRect/>
          </a:stretch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/>
          <p:cNvSpPr txBox="1"/>
          <p:nvPr/>
        </p:nvSpPr>
        <p:spPr>
          <a:xfrm flipH="1">
            <a:off x="3621095" y="2182622"/>
            <a:ext cx="4949807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Microsoft YaHei" panose="020B0503020204020204" charset="-122"/>
                <a:cs typeface="+mn-cs"/>
                <a:sym typeface="Microsoft YaHei" panose="020B0503020204020204" charset="-122"/>
              </a:rPr>
              <a:t>Khởi</a:t>
            </a:r>
            <a:r>
              <a:rPr kumimoji="0" lang="en-US" altLang="zh-CN" sz="8800" b="0" i="0" u="none" strike="noStrike" kern="1200" cap="none" spc="0" normalizeH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Microsoft YaHei" panose="020B0503020204020204" charset="-122"/>
                <a:cs typeface="+mn-cs"/>
                <a:sym typeface="Microsoft YaHei" panose="020B0503020204020204" charset="-122"/>
              </a:rPr>
              <a:t> </a:t>
            </a:r>
            <a:r>
              <a:rPr kumimoji="0" lang="en-US" altLang="zh-CN" sz="8800" b="0" i="0" u="none" strike="noStrike" kern="1200" cap="none" spc="0" normalizeH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Microsoft YaHei" panose="020B0503020204020204" charset="-122"/>
                <a:cs typeface="+mn-cs"/>
                <a:sym typeface="Microsoft YaHei" panose="020B0503020204020204" charset="-122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Microsoft YaHei" panose="020B0503020204020204" charset="-122"/>
              <a:cs typeface="+mn-cs"/>
              <a:sym typeface="Microsoft YaHei" panose="020B0503020204020204" charset="-122"/>
            </a:endParaRPr>
          </a:p>
        </p:txBody>
      </p:sp>
      <p:pic>
        <p:nvPicPr>
          <p:cNvPr id="13" name="1"/>
          <p:cNvPicPr>
            <a:picLocks noChangeAspect="1"/>
          </p:cNvPicPr>
          <p:nvPr/>
        </p:nvPicPr>
        <p:blipFill>
          <a:blip r:embed="rId18" cstate="email"/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226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Điệu Nhảy vui nhộn!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143941" y="643467"/>
            <a:ext cx="9904118" cy="5571066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7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"/>
          <p:cNvGrpSpPr/>
          <p:nvPr/>
        </p:nvGrpSpPr>
        <p:grpSpPr>
          <a:xfrm>
            <a:off x="288660" y="439305"/>
            <a:ext cx="11441759" cy="5883467"/>
            <a:chOff x="341926" y="208486"/>
            <a:chExt cx="11441759" cy="5883467"/>
          </a:xfrm>
        </p:grpSpPr>
        <p:pic>
          <p:nvPicPr>
            <p:cNvPr id="3" name="13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4" name="13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5" name="13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6" name="14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7" name="137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8" name="1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9" name="1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10" name="1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11" name="14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12" name="14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13" name="14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15" name="14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18" name="14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1" name="14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4" name="14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/>
          <p:cNvPicPr>
            <a:picLocks noChangeAspect="1"/>
          </p:cNvPicPr>
          <p:nvPr/>
        </p:nvPicPr>
        <p:blipFill rotWithShape="1">
          <a:blip r:embed="rId16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/>
          <p:cNvPicPr>
            <a:picLocks noChangeAspect="1"/>
          </p:cNvPicPr>
          <p:nvPr/>
        </p:nvPicPr>
        <p:blipFill rotWithShape="1">
          <a:blip r:embed="rId17" cstate="email"/>
          <a:srcRect/>
          <a:stretch>
            <a:fillRect/>
          </a:stretch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1" name="4"/>
          <p:cNvPicPr>
            <a:picLocks noChangeAspect="1"/>
          </p:cNvPicPr>
          <p:nvPr/>
        </p:nvPicPr>
        <p:blipFill rotWithShape="1">
          <a:blip r:embed="rId17" cstate="email"/>
          <a:srcRect/>
          <a:stretch>
            <a:fillRect/>
          </a:stretch>
        </p:blipFill>
        <p:spPr>
          <a:xfrm rot="5400000" flipV="1">
            <a:off x="5989586" y="1838160"/>
            <a:ext cx="352299" cy="5802531"/>
          </a:xfrm>
          <a:prstGeom prst="rect">
            <a:avLst/>
          </a:prstGeom>
        </p:spPr>
      </p:pic>
      <p:pic>
        <p:nvPicPr>
          <p:cNvPr id="37" name="1"/>
          <p:cNvPicPr>
            <a:picLocks noChangeAspect="1"/>
          </p:cNvPicPr>
          <p:nvPr/>
        </p:nvPicPr>
        <p:blipFill>
          <a:blip r:embed="rId18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sp>
        <p:nvSpPr>
          <p:cNvPr id="25" name="矩形 7"/>
          <p:cNvSpPr/>
          <p:nvPr/>
        </p:nvSpPr>
        <p:spPr>
          <a:xfrm>
            <a:off x="2944519" y="2358702"/>
            <a:ext cx="6560816" cy="19972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+mj-lt"/>
                <a:sym typeface="+mn-ea"/>
              </a:rPr>
              <a:t>LUYỆN TẬP 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BEEC9">
                  <a:lumMod val="75000"/>
                </a:srgbClr>
              </a:solidFill>
              <a:effectLst/>
              <a:uLnTx/>
              <a:uFillTx/>
              <a:latin typeface="Franklin Gothic Book" panose="020B0503020102020204"/>
              <a:ea typeface="华文楷体" panose="0201060004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:\Users\TUAN\Downloads\Luyện tập 1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395894" y="156279"/>
            <a:ext cx="2237784" cy="863493"/>
          </a:xfrm>
          <a:prstGeom prst="rect">
            <a:avLst/>
          </a:prstGeom>
          <a:noFill/>
        </p:spPr>
      </p:pic>
      <p:grpSp>
        <p:nvGrpSpPr>
          <p:cNvPr id="2" name="Group 1"/>
          <p:cNvGrpSpPr/>
          <p:nvPr/>
        </p:nvGrpSpPr>
        <p:grpSpPr>
          <a:xfrm>
            <a:off x="2765317" y="439325"/>
            <a:ext cx="5945546" cy="580447"/>
            <a:chOff x="2957822" y="607865"/>
            <a:chExt cx="5945546" cy="580447"/>
          </a:xfrm>
        </p:grpSpPr>
        <p:sp>
          <p:nvSpPr>
            <p:cNvPr id="10" name="Rounded Rectangle 9"/>
            <p:cNvSpPr/>
            <p:nvPr/>
          </p:nvSpPr>
          <p:spPr>
            <a:xfrm>
              <a:off x="3584531" y="607865"/>
              <a:ext cx="923301" cy="523220"/>
            </a:xfrm>
            <a:prstGeom prst="roundRect">
              <a:avLst/>
            </a:prstGeom>
            <a:solidFill>
              <a:srgbClr val="FFC000">
                <a:alpha val="7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2957822" y="617724"/>
              <a:ext cx="5945546" cy="570588"/>
              <a:chOff x="1183343" y="1464304"/>
              <a:chExt cx="5945546" cy="570588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1820069" y="1474175"/>
                <a:ext cx="5308820" cy="523220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/>
                  <a:t>Số</a:t>
                </a:r>
                <a:r>
                  <a:rPr lang="en-US" sz="2800" dirty="0"/>
                  <a:t> ?</a:t>
                </a:r>
                <a:endParaRPr lang="en-US" sz="2800" dirty="0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1183343" y="1464304"/>
                <a:ext cx="570588" cy="570588"/>
              </a:xfrm>
              <a:prstGeom prst="ellipse">
                <a:avLst/>
              </a:prstGeom>
              <a:solidFill>
                <a:schemeClr val="accent4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/>
                  <a:t>1</a:t>
                </a:r>
                <a:endParaRPr lang="en-US" sz="3600" b="1" dirty="0"/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577518" y="1394312"/>
            <a:ext cx="10685222" cy="1772138"/>
            <a:chOff x="705854" y="1198653"/>
            <a:chExt cx="10685222" cy="1772138"/>
          </a:xfrm>
        </p:grpSpPr>
        <p:grpSp>
          <p:nvGrpSpPr>
            <p:cNvPr id="5" name="Group 4"/>
            <p:cNvGrpSpPr/>
            <p:nvPr/>
          </p:nvGrpSpPr>
          <p:grpSpPr>
            <a:xfrm>
              <a:off x="705854" y="1198653"/>
              <a:ext cx="10685222" cy="1682127"/>
              <a:chOff x="882316" y="1198653"/>
              <a:chExt cx="10685222" cy="1682127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1514786" y="1198653"/>
                <a:ext cx="10052752" cy="16821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2800" dirty="0"/>
                  <a:t>3 dm =         cm		6 dm =           cm		3 m =           dm</a:t>
                </a:r>
                <a:endParaRPr lang="en-US" sz="2800" dirty="0"/>
              </a:p>
              <a:p>
                <a:pPr>
                  <a:lnSpc>
                    <a:spcPct val="200000"/>
                  </a:lnSpc>
                </a:pPr>
                <a:r>
                  <a:rPr lang="en-US" sz="2800" dirty="0"/>
                  <a:t>6 m =          dm		3 m =            cm		6 m =          cm</a:t>
                </a:r>
                <a:endParaRPr lang="en-US" sz="2800" dirty="0"/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882316" y="1343031"/>
                <a:ext cx="505267" cy="6587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a)</a:t>
                </a:r>
                <a:endParaRPr lang="en-US" sz="2800" dirty="0"/>
              </a:p>
            </p:txBody>
          </p:sp>
        </p:grpSp>
        <p:sp>
          <p:nvSpPr>
            <p:cNvPr id="18" name="Rounded Rectangle 17"/>
            <p:cNvSpPr/>
            <p:nvPr/>
          </p:nvSpPr>
          <p:spPr>
            <a:xfrm>
              <a:off x="2590102" y="1400376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493849" y="2251066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6287808" y="1400376"/>
              <a:ext cx="844566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6191555" y="2251066"/>
              <a:ext cx="844566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9737404" y="1406382"/>
              <a:ext cx="844566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9705319" y="2257072"/>
              <a:ext cx="844566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  <a:endParaRPr lang="en-US" sz="3200">
                <a:solidFill>
                  <a:srgbClr val="000000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77518" y="3672557"/>
            <a:ext cx="10986587" cy="1772138"/>
            <a:chOff x="705854" y="1198653"/>
            <a:chExt cx="10986587" cy="1772138"/>
          </a:xfrm>
        </p:grpSpPr>
        <p:grpSp>
          <p:nvGrpSpPr>
            <p:cNvPr id="26" name="Group 25"/>
            <p:cNvGrpSpPr/>
            <p:nvPr/>
          </p:nvGrpSpPr>
          <p:grpSpPr>
            <a:xfrm>
              <a:off x="705854" y="1198653"/>
              <a:ext cx="10986587" cy="1682127"/>
              <a:chOff x="882316" y="1198653"/>
              <a:chExt cx="10986587" cy="1682127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1514786" y="1198653"/>
                <a:ext cx="10354117" cy="16821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2800" dirty="0"/>
                  <a:t>100 cm = 1 m 		200 cm =         m		500 cm =         m</a:t>
                </a:r>
                <a:endParaRPr lang="en-US" sz="2800" dirty="0"/>
              </a:p>
              <a:p>
                <a:pPr>
                  <a:lnSpc>
                    <a:spcPct val="200000"/>
                  </a:lnSpc>
                </a:pPr>
                <a:r>
                  <a:rPr lang="en-US" sz="2800" dirty="0"/>
                  <a:t>10 dm = 1 m 		20 dm =           m		50 dm =          m</a:t>
                </a:r>
                <a:endParaRPr lang="en-US" sz="2800" dirty="0"/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882316" y="1343031"/>
                <a:ext cx="505267" cy="6587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b)</a:t>
                </a:r>
                <a:endParaRPr lang="en-US" sz="2800" dirty="0"/>
              </a:p>
            </p:txBody>
          </p:sp>
        </p:grpSp>
        <p:sp>
          <p:nvSpPr>
            <p:cNvPr id="29" name="Rounded Rectangle 28"/>
            <p:cNvSpPr/>
            <p:nvPr/>
          </p:nvSpPr>
          <p:spPr>
            <a:xfrm>
              <a:off x="6640732" y="1400376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6544479" y="2251066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10314916" y="1406382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0000"/>
                  </a:solidFill>
                </a:rPr>
                <a:t>?</a:t>
              </a:r>
              <a:endParaRPr lang="en-US" sz="3200" dirty="0">
                <a:solidFill>
                  <a:srgbClr val="000000"/>
                </a:solidFill>
              </a:endParaRPr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10186579" y="2257072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0000"/>
                  </a:solidFill>
                </a:rPr>
                <a:t>?</a:t>
              </a:r>
              <a:endParaRPr lang="en-US" sz="3200" dirty="0">
                <a:solidFill>
                  <a:srgbClr val="000000"/>
                </a:solidFill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2517842" y="1675895"/>
            <a:ext cx="611065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30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439546" y="2550692"/>
            <a:ext cx="611065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60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298455" y="1685543"/>
            <a:ext cx="611065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60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75781" y="2544298"/>
            <a:ext cx="824265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300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741689" y="1691937"/>
            <a:ext cx="611065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30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583183" y="2534650"/>
            <a:ext cx="824265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600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689207" y="3950108"/>
            <a:ext cx="39786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2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594869" y="4808863"/>
            <a:ext cx="39786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2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0352754" y="3950108"/>
            <a:ext cx="39786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5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0226332" y="4808863"/>
            <a:ext cx="39786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5</a:t>
            </a:r>
            <a:endParaRPr lang="en-US" sz="3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08" y="145611"/>
            <a:ext cx="2325467" cy="116273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749275" y="713239"/>
            <a:ext cx="8416031" cy="1381147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400" dirty="0"/>
              <a:t>                   Người ta làm một cây cầu gỗ trên hồ nước và đóng các cọc làm thành cầu (như hình vẽ). Hai cọc cạnh nhau cách nhau đúng 1 m.</a:t>
            </a:r>
            <a:endParaRPr lang="vi-VN" sz="2400" dirty="0"/>
          </a:p>
        </p:txBody>
      </p:sp>
      <p:grpSp>
        <p:nvGrpSpPr>
          <p:cNvPr id="8" name="Group 7"/>
          <p:cNvGrpSpPr/>
          <p:nvPr/>
        </p:nvGrpSpPr>
        <p:grpSpPr>
          <a:xfrm>
            <a:off x="2749275" y="698297"/>
            <a:ext cx="1560027" cy="580447"/>
            <a:chOff x="2957822" y="607865"/>
            <a:chExt cx="1560027" cy="580447"/>
          </a:xfrm>
        </p:grpSpPr>
        <p:sp>
          <p:nvSpPr>
            <p:cNvPr id="9" name="Rounded Rectangle 8"/>
            <p:cNvSpPr/>
            <p:nvPr/>
          </p:nvSpPr>
          <p:spPr>
            <a:xfrm>
              <a:off x="3584531" y="607865"/>
              <a:ext cx="923301" cy="523220"/>
            </a:xfrm>
            <a:prstGeom prst="roundRect">
              <a:avLst/>
            </a:prstGeom>
            <a:solidFill>
              <a:srgbClr val="FFC000">
                <a:alpha val="7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2957822" y="617724"/>
              <a:ext cx="1560027" cy="570588"/>
              <a:chOff x="1183343" y="1464304"/>
              <a:chExt cx="1560027" cy="570588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1820069" y="1474175"/>
                <a:ext cx="923301" cy="523220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/>
                  <a:t>Số</a:t>
                </a:r>
                <a:r>
                  <a:rPr lang="en-US" sz="2800" dirty="0"/>
                  <a:t> ?</a:t>
                </a:r>
                <a:endParaRPr lang="en-US" sz="2800" dirty="0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1183343" y="1464304"/>
                <a:ext cx="570588" cy="570588"/>
              </a:xfrm>
              <a:prstGeom prst="ellipse">
                <a:avLst/>
              </a:prstGeom>
              <a:solidFill>
                <a:schemeClr val="accent4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/>
                  <a:t>2</a:t>
                </a:r>
                <a:endParaRPr lang="en-US" sz="3600" b="1" dirty="0"/>
              </a:p>
            </p:txBody>
          </p:sp>
        </p:grp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7" r="108" b="33671"/>
          <a:stretch>
            <a:fillRect/>
          </a:stretch>
        </p:blipFill>
        <p:spPr>
          <a:xfrm>
            <a:off x="4733748" y="2309189"/>
            <a:ext cx="6641431" cy="319729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83091" y="2094386"/>
            <a:ext cx="4782720" cy="713719"/>
            <a:chOff x="683091" y="2094386"/>
            <a:chExt cx="4782720" cy="713719"/>
          </a:xfrm>
        </p:grpSpPr>
        <p:sp>
          <p:nvSpPr>
            <p:cNvPr id="6" name="Rectangle 5"/>
            <p:cNvSpPr/>
            <p:nvPr/>
          </p:nvSpPr>
          <p:spPr>
            <a:xfrm>
              <a:off x="683091" y="2289109"/>
              <a:ext cx="4782720" cy="4587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dirty="0">
                  <a:ea typeface="Calibri" panose="020F0502020204030204" pitchFamily="34" charset="0"/>
                  <a:cs typeface="Times New Roman" panose="02020603050405020304" pitchFamily="18" charset="0"/>
                </a:rPr>
                <a:t>a) </a:t>
              </a:r>
              <a:r>
                <a:rPr lang="en-US" sz="2400" dirty="0" err="1">
                  <a:ea typeface="Calibri" panose="020F0502020204030204" pitchFamily="34" charset="0"/>
                  <a:cs typeface="Times New Roman" panose="02020603050405020304" pitchFamily="18" charset="0"/>
                </a:rPr>
                <a:t>Chiều</a:t>
              </a:r>
              <a:r>
                <a:rPr lang="en-US" sz="2400" dirty="0"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a typeface="Calibri" panose="020F0502020204030204" pitchFamily="34" charset="0"/>
                  <a:cs typeface="Times New Roman" panose="02020603050405020304" pitchFamily="18" charset="0"/>
                </a:rPr>
                <a:t>dài</a:t>
              </a:r>
              <a:r>
                <a:rPr lang="en-US" sz="2400" dirty="0"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a typeface="Calibri" panose="020F0502020204030204" pitchFamily="34" charset="0"/>
                  <a:cs typeface="Times New Roman" panose="02020603050405020304" pitchFamily="18" charset="0"/>
                </a:rPr>
                <a:t>đoạn</a:t>
              </a:r>
              <a:r>
                <a:rPr lang="en-US" sz="2400" dirty="0">
                  <a:ea typeface="Calibri" panose="020F0502020204030204" pitchFamily="34" charset="0"/>
                  <a:cs typeface="Times New Roman" panose="02020603050405020304" pitchFamily="18" charset="0"/>
                </a:rPr>
                <a:t> AB </a:t>
              </a:r>
              <a:r>
                <a:rPr lang="en-US" sz="2400" dirty="0" err="1"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400" dirty="0">
                  <a:ea typeface="Calibri" panose="020F0502020204030204" pitchFamily="34" charset="0"/>
                  <a:cs typeface="Times New Roman" panose="02020603050405020304" pitchFamily="18" charset="0"/>
                </a:rPr>
                <a:t>           m.</a:t>
              </a:r>
              <a:endParaRPr lang="en-US" sz="2400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4084197" y="2094386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  <a:endParaRPr lang="en-US" sz="3200">
                <a:solidFill>
                  <a:srgbClr val="000000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776650" y="2545188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1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96000" y="2530552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2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385006" y="2530552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3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685822" y="2528272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4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974828" y="2530552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5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275644" y="2528272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6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589550" y="2527968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7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871832" y="2525688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8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164625" y="2523408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9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258169" y="2130006"/>
            <a:ext cx="44114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9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0" name="Left Brace 19"/>
          <p:cNvSpPr/>
          <p:nvPr/>
        </p:nvSpPr>
        <p:spPr>
          <a:xfrm rot="10800000">
            <a:off x="8569805" y="3037630"/>
            <a:ext cx="296433" cy="1606370"/>
          </a:xfrm>
          <a:prstGeom prst="leftBrace">
            <a:avLst>
              <a:gd name="adj1" fmla="val 64431"/>
              <a:gd name="adj2" fmla="val 50000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8830475" y="3590992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5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32" name="Left Brace 31"/>
          <p:cNvSpPr/>
          <p:nvPr/>
        </p:nvSpPr>
        <p:spPr>
          <a:xfrm rot="5400000">
            <a:off x="9393403" y="3451627"/>
            <a:ext cx="296433" cy="2012761"/>
          </a:xfrm>
          <a:prstGeom prst="leftBrace">
            <a:avLst>
              <a:gd name="adj1" fmla="val 64431"/>
              <a:gd name="adj2" fmla="val 50000"/>
            </a:avLst>
          </a:prstGeom>
          <a:ln w="28575">
            <a:solidFill>
              <a:srgbClr val="00B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9370712" y="3870366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7</a:t>
            </a:r>
            <a:endParaRPr lang="en-US" sz="2600" b="1" dirty="0">
              <a:solidFill>
                <a:srgbClr val="FF0000"/>
              </a:solidFill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692610" y="2936918"/>
            <a:ext cx="4327625" cy="2377959"/>
            <a:chOff x="692610" y="3134137"/>
            <a:chExt cx="4327625" cy="2377959"/>
          </a:xfrm>
        </p:grpSpPr>
        <p:sp>
          <p:nvSpPr>
            <p:cNvPr id="34" name="Rectangle 33"/>
            <p:cNvSpPr/>
            <p:nvPr/>
          </p:nvSpPr>
          <p:spPr>
            <a:xfrm>
              <a:off x="692610" y="3134137"/>
              <a:ext cx="4327625" cy="23424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Aft>
                  <a:spcPts val="800"/>
                </a:spcAft>
              </a:pPr>
              <a:r>
                <a:rPr lang="en-US" sz="2400" dirty="0">
                  <a:ea typeface="Calibri" panose="020F0502020204030204" pitchFamily="34" charset="0"/>
                  <a:cs typeface="Times New Roman" panose="02020603050405020304" pitchFamily="18" charset="0"/>
                </a:rPr>
                <a:t>b) </a:t>
              </a:r>
              <a:r>
                <a:rPr lang="en-US" sz="2400" dirty="0" err="1"/>
                <a:t>Độ</a:t>
              </a:r>
              <a:r>
                <a:rPr lang="en-US" sz="2400" dirty="0"/>
                <a:t> </a:t>
              </a:r>
              <a:r>
                <a:rPr lang="en-US" sz="2400" dirty="0" err="1"/>
                <a:t>dài</a:t>
              </a:r>
              <a:r>
                <a:rPr lang="en-US" sz="2400" dirty="0"/>
                <a:t> </a:t>
              </a:r>
              <a:r>
                <a:rPr lang="en-US" sz="2400" dirty="0" err="1"/>
                <a:t>cây</a:t>
              </a:r>
              <a:r>
                <a:rPr lang="en-US" sz="2400" dirty="0"/>
                <a:t> </a:t>
              </a:r>
              <a:r>
                <a:rPr lang="en-US" sz="2400" dirty="0" err="1"/>
                <a:t>cầu</a:t>
              </a:r>
              <a:r>
                <a:rPr lang="en-US" sz="2400" dirty="0"/>
                <a:t> </a:t>
              </a:r>
              <a:r>
                <a:rPr lang="en-US" sz="2400" dirty="0" err="1"/>
                <a:t>được</a:t>
              </a:r>
              <a:r>
                <a:rPr lang="en-US" sz="2400" dirty="0"/>
                <a:t> </a:t>
              </a:r>
              <a:r>
                <a:rPr lang="en-US" sz="2400" dirty="0" err="1"/>
                <a:t>tính</a:t>
              </a:r>
              <a:r>
                <a:rPr lang="en-US" sz="2400" dirty="0"/>
                <a:t> </a:t>
              </a:r>
              <a:r>
                <a:rPr lang="en-US" sz="2400" dirty="0" err="1"/>
                <a:t>bằng</a:t>
              </a:r>
              <a:r>
                <a:rPr lang="en-US" sz="2400" dirty="0"/>
                <a:t> </a:t>
              </a:r>
              <a:r>
                <a:rPr lang="en-US" sz="2400" dirty="0" err="1"/>
                <a:t>độ</a:t>
              </a:r>
              <a:r>
                <a:rPr lang="en-US" sz="2400" dirty="0"/>
                <a:t> </a:t>
              </a:r>
              <a:r>
                <a:rPr lang="en-US" sz="2400" dirty="0" err="1"/>
                <a:t>dài</a:t>
              </a:r>
              <a:r>
                <a:rPr lang="en-US" sz="2400" dirty="0"/>
                <a:t> </a:t>
              </a:r>
              <a:r>
                <a:rPr lang="en-US" sz="2400" dirty="0" err="1"/>
                <a:t>đường</a:t>
              </a:r>
              <a:r>
                <a:rPr lang="en-US" sz="2400" dirty="0"/>
                <a:t> </a:t>
              </a:r>
              <a:r>
                <a:rPr lang="en-US" sz="2400" dirty="0" err="1"/>
                <a:t>gấp</a:t>
              </a:r>
              <a:r>
                <a:rPr lang="en-US" sz="2400" dirty="0"/>
                <a:t> </a:t>
              </a:r>
              <a:r>
                <a:rPr lang="en-US" sz="2400" dirty="0" err="1"/>
                <a:t>khúc</a:t>
              </a:r>
              <a:r>
                <a:rPr lang="en-US" sz="2400" dirty="0"/>
                <a:t> ABCD. </a:t>
              </a:r>
              <a:endParaRPr lang="en-US" sz="2400" dirty="0"/>
            </a:p>
            <a:p>
              <a:pPr>
                <a:lnSpc>
                  <a:spcPct val="150000"/>
                </a:lnSpc>
                <a:spcAft>
                  <a:spcPts val="800"/>
                </a:spcAft>
              </a:pPr>
              <a:r>
                <a:rPr lang="en-US" sz="2400" dirty="0" err="1"/>
                <a:t>Độ</a:t>
              </a:r>
              <a:r>
                <a:rPr lang="en-US" sz="2400" dirty="0"/>
                <a:t> </a:t>
              </a:r>
              <a:r>
                <a:rPr lang="en-US" sz="2400" dirty="0" err="1"/>
                <a:t>dài</a:t>
              </a:r>
              <a:r>
                <a:rPr lang="en-US" sz="2400" dirty="0"/>
                <a:t> </a:t>
              </a:r>
              <a:r>
                <a:rPr lang="en-US" sz="2400" dirty="0" err="1"/>
                <a:t>cây</a:t>
              </a:r>
              <a:r>
                <a:rPr lang="en-US" sz="2400" dirty="0"/>
                <a:t> </a:t>
              </a:r>
              <a:r>
                <a:rPr lang="en-US" sz="2400" dirty="0" err="1"/>
                <a:t>cầu</a:t>
              </a:r>
              <a:r>
                <a:rPr lang="en-US" sz="2400" dirty="0"/>
                <a:t> </a:t>
              </a:r>
              <a:r>
                <a:rPr lang="en-US" sz="2400" dirty="0" err="1"/>
                <a:t>là</a:t>
              </a:r>
              <a:r>
                <a:rPr lang="en-US" sz="2400" dirty="0"/>
                <a:t>              m.</a:t>
              </a:r>
              <a:r>
                <a:rPr lang="en-US" sz="2400" dirty="0"/>
                <a:t> </a:t>
              </a:r>
              <a:endParaRPr lang="en-US" sz="2400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3301043" y="4798377"/>
              <a:ext cx="863600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  <a:endParaRPr lang="en-US" sz="3200">
                <a:solidFill>
                  <a:srgbClr val="000000"/>
                </a:solidFill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692610" y="5719482"/>
            <a:ext cx="1690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( ABCD =</a:t>
            </a:r>
            <a:endParaRPr lang="en-US" sz="2800" dirty="0"/>
          </a:p>
        </p:txBody>
      </p:sp>
      <p:sp>
        <p:nvSpPr>
          <p:cNvPr id="38" name="Rectangle 37"/>
          <p:cNvSpPr/>
          <p:nvPr/>
        </p:nvSpPr>
        <p:spPr>
          <a:xfrm>
            <a:off x="2383522" y="5719482"/>
            <a:ext cx="29065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AB</a:t>
            </a:r>
            <a:r>
              <a:rPr lang="en-US" sz="2800" dirty="0"/>
              <a:t> + </a:t>
            </a:r>
            <a:r>
              <a:rPr lang="en-US" sz="2800" dirty="0">
                <a:solidFill>
                  <a:srgbClr val="FF0000"/>
                </a:solidFill>
              </a:rPr>
              <a:t>BC</a:t>
            </a:r>
            <a:r>
              <a:rPr lang="en-US" sz="2800" dirty="0"/>
              <a:t> + </a:t>
            </a:r>
            <a:r>
              <a:rPr lang="en-US" sz="2800" dirty="0">
                <a:solidFill>
                  <a:srgbClr val="FF0000"/>
                </a:solidFill>
              </a:rPr>
              <a:t>CD</a:t>
            </a:r>
            <a:r>
              <a:rPr lang="en-US" sz="2800" dirty="0"/>
              <a:t> = </a:t>
            </a:r>
            <a:endParaRPr lang="en-US" sz="2800" dirty="0"/>
          </a:p>
        </p:txBody>
      </p:sp>
      <p:sp>
        <p:nvSpPr>
          <p:cNvPr id="39" name="Rectangle 38"/>
          <p:cNvSpPr/>
          <p:nvPr/>
        </p:nvSpPr>
        <p:spPr>
          <a:xfrm>
            <a:off x="5147898" y="5719482"/>
            <a:ext cx="7938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9 </a:t>
            </a:r>
            <a:r>
              <a:rPr lang="en-US" sz="2800" dirty="0"/>
              <a:t>+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endParaRPr lang="en-US" sz="2800" dirty="0"/>
          </a:p>
        </p:txBody>
      </p:sp>
      <p:sp>
        <p:nvSpPr>
          <p:cNvPr id="40" name="Rectangle 39"/>
          <p:cNvSpPr/>
          <p:nvPr/>
        </p:nvSpPr>
        <p:spPr>
          <a:xfrm>
            <a:off x="5845455" y="5719482"/>
            <a:ext cx="7938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5 </a:t>
            </a:r>
            <a:r>
              <a:rPr lang="en-US" sz="2800" dirty="0"/>
              <a:t>+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endParaRPr lang="en-US" sz="2800" dirty="0"/>
          </a:p>
        </p:txBody>
      </p:sp>
      <p:sp>
        <p:nvSpPr>
          <p:cNvPr id="41" name="Rectangle 40"/>
          <p:cNvSpPr/>
          <p:nvPr/>
        </p:nvSpPr>
        <p:spPr>
          <a:xfrm>
            <a:off x="6570894" y="5719482"/>
            <a:ext cx="7938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7 </a:t>
            </a:r>
            <a:r>
              <a:rPr lang="en-US" sz="2800" dirty="0"/>
              <a:t>=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endParaRPr lang="en-US" sz="2800" dirty="0"/>
          </a:p>
        </p:txBody>
      </p:sp>
      <p:sp>
        <p:nvSpPr>
          <p:cNvPr id="42" name="Rectangle 41"/>
          <p:cNvSpPr/>
          <p:nvPr/>
        </p:nvSpPr>
        <p:spPr>
          <a:xfrm>
            <a:off x="7249192" y="5712783"/>
            <a:ext cx="12041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21 m )</a:t>
            </a:r>
            <a:endParaRPr lang="en-US" sz="2800" dirty="0"/>
          </a:p>
        </p:txBody>
      </p:sp>
      <p:sp>
        <p:nvSpPr>
          <p:cNvPr id="43" name="TextBox 42"/>
          <p:cNvSpPr txBox="1"/>
          <p:nvPr/>
        </p:nvSpPr>
        <p:spPr>
          <a:xfrm>
            <a:off x="3396705" y="4634851"/>
            <a:ext cx="69762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21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4" grpId="0"/>
      <p:bldP spid="21" grpId="0"/>
      <p:bldP spid="22" grpId="0"/>
      <p:bldP spid="23" grpId="0"/>
      <p:bldP spid="24" grpId="0"/>
      <p:bldP spid="26" grpId="0"/>
      <p:bldP spid="27" grpId="0"/>
      <p:bldP spid="28" grpId="0"/>
      <p:bldP spid="29" grpId="0"/>
      <p:bldP spid="30" grpId="0"/>
      <p:bldP spid="20" grpId="0" animBg="1"/>
      <p:bldP spid="31" grpId="0"/>
      <p:bldP spid="32" grpId="0" animBg="1"/>
      <p:bldP spid="33" grpId="0"/>
      <p:bldP spid="37" grpId="0"/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795784" y="396428"/>
            <a:ext cx="1580809" cy="570588"/>
            <a:chOff x="2937040" y="596942"/>
            <a:chExt cx="1580809" cy="570588"/>
          </a:xfrm>
        </p:grpSpPr>
        <p:sp>
          <p:nvSpPr>
            <p:cNvPr id="18" name="Rounded Rectangle 17"/>
            <p:cNvSpPr/>
            <p:nvPr/>
          </p:nvSpPr>
          <p:spPr>
            <a:xfrm>
              <a:off x="3584531" y="607865"/>
              <a:ext cx="923301" cy="523220"/>
            </a:xfrm>
            <a:prstGeom prst="roundRect">
              <a:avLst/>
            </a:prstGeom>
            <a:solidFill>
              <a:srgbClr val="FFC000">
                <a:alpha val="7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2937040" y="596942"/>
              <a:ext cx="1580809" cy="570588"/>
              <a:chOff x="1162561" y="1443522"/>
              <a:chExt cx="1580809" cy="570588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1820069" y="1474175"/>
                <a:ext cx="923301" cy="523220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/>
                  <a:t>Số</a:t>
                </a:r>
                <a:r>
                  <a:rPr lang="en-US" sz="2800" dirty="0"/>
                  <a:t> ?</a:t>
                </a:r>
                <a:endParaRPr lang="en-US" sz="2800" dirty="0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1162561" y="1443522"/>
                <a:ext cx="570588" cy="570588"/>
              </a:xfrm>
              <a:prstGeom prst="ellipse">
                <a:avLst/>
              </a:prstGeom>
              <a:solidFill>
                <a:schemeClr val="accent4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/>
                  <a:t>3</a:t>
                </a:r>
                <a:endParaRPr lang="en-US" sz="3600" b="1" dirty="0"/>
              </a:p>
            </p:txBody>
          </p:sp>
        </p:grpSp>
      </p:grpSp>
      <p:sp>
        <p:nvSpPr>
          <p:cNvPr id="2" name="Rectangle 1"/>
          <p:cNvSpPr/>
          <p:nvPr/>
        </p:nvSpPr>
        <p:spPr>
          <a:xfrm>
            <a:off x="1366372" y="1204606"/>
            <a:ext cx="5895204" cy="45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vạch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A, B, C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thước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endParaRPr lang="en-US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942" y="1693156"/>
            <a:ext cx="7366000" cy="18669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366576" y="3444356"/>
            <a:ext cx="6096000" cy="2828569"/>
            <a:chOff x="2366576" y="3527484"/>
            <a:chExt cx="6096000" cy="2828569"/>
          </a:xfrm>
        </p:grpSpPr>
        <p:sp>
          <p:nvSpPr>
            <p:cNvPr id="5" name="Rectangle 4"/>
            <p:cNvSpPr/>
            <p:nvPr/>
          </p:nvSpPr>
          <p:spPr>
            <a:xfrm>
              <a:off x="2366576" y="3527484"/>
              <a:ext cx="6096000" cy="276216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ct val="200000"/>
                </a:lnSpc>
                <a:spcAft>
                  <a:spcPts val="800"/>
                </a:spcAft>
              </a:pP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Vạch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A </a:t>
              </a: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chỉ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đo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            dm</a:t>
              </a:r>
              <a:endPara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200000"/>
                </a:lnSpc>
                <a:spcAft>
                  <a:spcPts val="800"/>
                </a:spcAft>
              </a:pP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Vạch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B </a:t>
              </a: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chỉ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đo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            dm</a:t>
              </a:r>
              <a:endPara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200000"/>
                </a:lnSpc>
                <a:spcAft>
                  <a:spcPts val="800"/>
                </a:spcAft>
              </a:pP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Vạch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C </a:t>
              </a: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chỉ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đo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            dm</a:t>
              </a:r>
              <a:endPara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4992293" y="3685589"/>
              <a:ext cx="844566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4997143" y="4678882"/>
              <a:ext cx="844566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5017925" y="5642334"/>
              <a:ext cx="844566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  <a:endParaRPr lang="en-US" sz="3200">
                <a:solidFill>
                  <a:srgbClr val="000000"/>
                </a:solidFill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5065762" y="3636154"/>
            <a:ext cx="697627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10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082881" y="4629447"/>
            <a:ext cx="663387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11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069567" y="5577038"/>
            <a:ext cx="697627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12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 animBg="1"/>
      <p:bldP spid="26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95784" y="214210"/>
            <a:ext cx="10471484" cy="1685846"/>
            <a:chOff x="1162561" y="1381224"/>
            <a:chExt cx="10471484" cy="1685846"/>
          </a:xfrm>
        </p:grpSpPr>
        <p:sp>
          <p:nvSpPr>
            <p:cNvPr id="5" name="TextBox 4"/>
            <p:cNvSpPr txBox="1"/>
            <p:nvPr/>
          </p:nvSpPr>
          <p:spPr>
            <a:xfrm>
              <a:off x="1733149" y="1381224"/>
              <a:ext cx="9900896" cy="1685846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400" dirty="0"/>
                <a:t>Mi và Mai đi tham quan cùng bố mẹ. Điểm tham quan cách nhà 50 km. Đến trạm dừng nghỉ, bố cho biết ô tô đã đi được 25 km. Hỏi từ trạm dừng nghỉ còn cách điểm đến bao nhiêu ki-lô-mét? </a:t>
              </a:r>
              <a:endParaRPr lang="en-US" sz="2400" dirty="0"/>
            </a:p>
          </p:txBody>
        </p:sp>
        <p:sp>
          <p:nvSpPr>
            <p:cNvPr id="6" name="Oval 5"/>
            <p:cNvSpPr/>
            <p:nvPr/>
          </p:nvSpPr>
          <p:spPr>
            <a:xfrm>
              <a:off x="1162561" y="1443522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4</a:t>
              </a:r>
              <a:endParaRPr lang="en-US" sz="3600" b="1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298026" y="1624578"/>
            <a:ext cx="9776374" cy="1902345"/>
            <a:chOff x="1298026" y="1894398"/>
            <a:chExt cx="9776374" cy="1902345"/>
          </a:xfrm>
        </p:grpSpPr>
        <p:sp>
          <p:nvSpPr>
            <p:cNvPr id="10" name="Rounded Rectangle 9"/>
            <p:cNvSpPr/>
            <p:nvPr/>
          </p:nvSpPr>
          <p:spPr>
            <a:xfrm>
              <a:off x="1649506" y="3429000"/>
              <a:ext cx="8803341" cy="342437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0" name="Picture 2" descr="Funny house cartoon Royalty Free Vector Image - VectorStock"/>
            <p:cNvPicPr>
              <a:picLocks noChangeAspect="1" noChangeArrowheads="1"/>
            </p:cNvPicPr>
            <p:nvPr/>
          </p:nvPicPr>
          <p:blipFill rotWithShape="1">
            <a:blip r:embed="rId1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23"/>
            <a:stretch>
              <a:fillRect/>
            </a:stretch>
          </p:blipFill>
          <p:spPr bwMode="auto">
            <a:xfrm>
              <a:off x="1298026" y="2495490"/>
              <a:ext cx="974082" cy="10416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Bus stop cartoon pop art Royalty Free Vector Image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938"/>
            <a:stretch>
              <a:fillRect/>
            </a:stretch>
          </p:blipFill>
          <p:spPr bwMode="auto">
            <a:xfrm>
              <a:off x="4952643" y="2168352"/>
              <a:ext cx="2197065" cy="1368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Cartoon collection zoo animals | Stock Images Page | Everypixel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  <a14:imgEffect>
                        <a14:sharpenSoften amount="3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2448" y="1894398"/>
              <a:ext cx="1321952" cy="1902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Left Brace 14"/>
          <p:cNvSpPr/>
          <p:nvPr/>
        </p:nvSpPr>
        <p:spPr>
          <a:xfrm rot="16200000">
            <a:off x="5820055" y="-63655"/>
            <a:ext cx="362949" cy="7541020"/>
          </a:xfrm>
          <a:prstGeom prst="leftBrace">
            <a:avLst>
              <a:gd name="adj1" fmla="val 64431"/>
              <a:gd name="adj2" fmla="val 50000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485154" y="3792784"/>
            <a:ext cx="113204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50 km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358907" y="322877"/>
            <a:ext cx="46732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n w="19050"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Điểm tham quan cách nhà 50 km </a:t>
            </a:r>
            <a:endParaRPr lang="en-US" sz="2400" dirty="0">
              <a:ln w="19050"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824775" y="866930"/>
            <a:ext cx="46732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n w="28575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00B050"/>
                </a:solidFill>
              </a:rPr>
              <a:t>ô tô đã đi được 25 km</a:t>
            </a:r>
            <a:endParaRPr lang="en-US" sz="2400" dirty="0">
              <a:ln w="28575">
                <a:solidFill>
                  <a:schemeClr val="accent3">
                    <a:lumMod val="75000"/>
                  </a:schemeClr>
                </a:solidFill>
              </a:ln>
              <a:solidFill>
                <a:srgbClr val="00B050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5898925" y="1305222"/>
            <a:ext cx="30052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Left Brace 21"/>
          <p:cNvSpPr/>
          <p:nvPr/>
        </p:nvSpPr>
        <p:spPr>
          <a:xfrm rot="5400000" flipV="1">
            <a:off x="3452275" y="1280669"/>
            <a:ext cx="483085" cy="2895619"/>
          </a:xfrm>
          <a:prstGeom prst="leftBrace">
            <a:avLst>
              <a:gd name="adj1" fmla="val 64431"/>
              <a:gd name="adj2" fmla="val 50000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3085253" y="1907317"/>
            <a:ext cx="113204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25 km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24" name="Left Brace 23"/>
          <p:cNvSpPr/>
          <p:nvPr/>
        </p:nvSpPr>
        <p:spPr>
          <a:xfrm rot="5400000" flipV="1">
            <a:off x="8082687" y="1280670"/>
            <a:ext cx="483085" cy="2895619"/>
          </a:xfrm>
          <a:prstGeom prst="leftBrace">
            <a:avLst>
              <a:gd name="adj1" fmla="val 64431"/>
              <a:gd name="adj2" fmla="val 50000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7850575" y="1907318"/>
            <a:ext cx="96372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? km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086199" y="4227186"/>
            <a:ext cx="7511993" cy="22398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dirty="0">
                <a:sym typeface="Wingdings" panose="05000000000000000000" pitchFamily="2" charset="2"/>
              </a:rPr>
              <a:t>Bài giải</a:t>
            </a:r>
            <a:endParaRPr lang="vi-VN" sz="2400" dirty="0">
              <a:sym typeface="Wingdings" panose="05000000000000000000" pitchFamily="2" charset="2"/>
            </a:endParaRPr>
          </a:p>
          <a:p>
            <a:pPr algn="ctr">
              <a:lnSpc>
                <a:spcPct val="150000"/>
              </a:lnSpc>
            </a:pPr>
            <a:r>
              <a:rPr lang="vi-VN" sz="2400" dirty="0"/>
              <a:t>Từ trạm dừng nghỉ còn cách điểm đến số ki-lô-mét là:</a:t>
            </a:r>
            <a:endParaRPr lang="vi-VN" sz="2400" dirty="0"/>
          </a:p>
          <a:p>
            <a:pPr algn="ctr">
              <a:lnSpc>
                <a:spcPct val="150000"/>
              </a:lnSpc>
            </a:pPr>
            <a:r>
              <a:rPr lang="vi-VN" sz="2400" dirty="0"/>
              <a:t> </a:t>
            </a:r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50 –  25 = 25 (km)</a:t>
            </a:r>
            <a:endParaRPr lang="vi-VN" sz="2400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algn="ctr">
              <a:lnSpc>
                <a:spcPct val="150000"/>
              </a:lnSpc>
            </a:pPr>
            <a:r>
              <a:rPr lang="vi-VN" sz="2400" dirty="0">
                <a:sym typeface="Wingdings" panose="05000000000000000000" pitchFamily="2" charset="2"/>
              </a:rPr>
              <a:t>Đáp số: 25 km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2" grpId="0"/>
      <p:bldP spid="19" grpId="0"/>
      <p:bldP spid="22" grpId="0" animBg="1"/>
      <p:bldP spid="23" grpId="0"/>
      <p:bldP spid="24" grpId="0" animBg="1"/>
      <p:bldP spid="25" grpId="0"/>
      <p:bldP spid="2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1186</Words>
  <Application>WPS Presentation</Application>
  <PresentationFormat>Widescreen</PresentationFormat>
  <Paragraphs>162</Paragraphs>
  <Slides>9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25" baseType="lpstr">
      <vt:lpstr>Arial</vt:lpstr>
      <vt:lpstr>SimSun</vt:lpstr>
      <vt:lpstr>Wingdings</vt:lpstr>
      <vt:lpstr>Arial</vt:lpstr>
      <vt:lpstr>Calibri</vt:lpstr>
      <vt:lpstr>Times New Roman</vt:lpstr>
      <vt:lpstr>UTM Cookies</vt:lpstr>
      <vt:lpstr>Segoe Print</vt:lpstr>
      <vt:lpstr>Microsoft YaHei</vt:lpstr>
      <vt:lpstr>Arial Unicode MS</vt:lpstr>
      <vt:lpstr>Montserrat ExtraBold</vt:lpstr>
      <vt:lpstr>Calibri</vt:lpstr>
      <vt:lpstr>Franklin Gothic Medium</vt:lpstr>
      <vt:lpstr>Franklin Gothic Book</vt:lpstr>
      <vt:lpstr>华文楷体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317</cp:revision>
  <dcterms:created xsi:type="dcterms:W3CDTF">2021-06-02T01:34:00Z</dcterms:created>
  <dcterms:modified xsi:type="dcterms:W3CDTF">2021-08-19T03:35:38Z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1033-11.2.0.10258</vt:lpwstr>
  </property>
  <property fmtid="{D5CDD505-2E9C-101B-9397-08002B2CF9AE}" pid="3" name="ICV">
    <vt:lpwstr>69367132C1BD43BE9C5E5F01ABB9D865</vt:lpwstr>
  </property>
</Properties>
</file>