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1" r:id="rId2"/>
    <p:sldMasterId id="2147483703" r:id="rId3"/>
  </p:sldMasterIdLst>
  <p:sldIdLst>
    <p:sldId id="293" r:id="rId4"/>
    <p:sldId id="256" r:id="rId5"/>
    <p:sldId id="283" r:id="rId6"/>
    <p:sldId id="284" r:id="rId7"/>
    <p:sldId id="285" r:id="rId8"/>
    <p:sldId id="286" r:id="rId9"/>
    <p:sldId id="287" r:id="rId10"/>
    <p:sldId id="294" r:id="rId11"/>
    <p:sldId id="288" r:id="rId12"/>
    <p:sldId id="290" r:id="rId13"/>
    <p:sldId id="289" r:id="rId14"/>
    <p:sldId id="291" r:id="rId15"/>
    <p:sldId id="292" r:id="rId16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BCD"/>
    <a:srgbClr val="FDDEEB"/>
    <a:srgbClr val="FFF789"/>
    <a:srgbClr val="E07235"/>
    <a:srgbClr val="EB54E9"/>
    <a:srgbClr val="D34CD6"/>
    <a:srgbClr val="D8F3FC"/>
    <a:srgbClr val="EF5F5F"/>
    <a:srgbClr val="9CDCF8"/>
    <a:srgbClr val="BED0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015" autoAdjust="0"/>
    <p:restoredTop sz="94660"/>
  </p:normalViewPr>
  <p:slideViewPr>
    <p:cSldViewPr snapToGrid="0">
      <p:cViewPr varScale="1">
        <p:scale>
          <a:sx n="68" d="100"/>
          <a:sy n="68" d="100"/>
        </p:scale>
        <p:origin x="20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3F39A7-E4ED-4E0D-B8A1-39291499792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1811D2-A095-4DDE-A9B5-ACD2BAAF07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79468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3F39A7-E4ED-4E0D-B8A1-39291499792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1811D2-A095-4DDE-A9B5-ACD2BAAF07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86684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3F39A7-E4ED-4E0D-B8A1-39291499792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1811D2-A095-4DDE-A9B5-ACD2BAAF07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62310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3F39A7-E4ED-4E0D-B8A1-39291499792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1811D2-A095-4DDE-A9B5-ACD2BAAF07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5698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3F39A7-E4ED-4E0D-B8A1-39291499792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1811D2-A095-4DDE-A9B5-ACD2BAAF07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63982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3F39A7-E4ED-4E0D-B8A1-39291499792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1811D2-A095-4DDE-A9B5-ACD2BAAF07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62419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3F39A7-E4ED-4E0D-B8A1-39291499792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1811D2-A095-4DDE-A9B5-ACD2BAAF07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63653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3F39A7-E4ED-4E0D-B8A1-39291499792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1811D2-A095-4DDE-A9B5-ACD2BAAF07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808298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3F39A7-E4ED-4E0D-B8A1-39291499792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1811D2-A095-4DDE-A9B5-ACD2BAAF07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659673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3F39A7-E4ED-4E0D-B8A1-39291499792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1811D2-A095-4DDE-A9B5-ACD2BAAF07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11224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3F39A7-E4ED-4E0D-B8A1-39291499792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1811D2-A095-4DDE-A9B5-ACD2BAAF07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404146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3F39A7-E4ED-4E0D-B8A1-39291499792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1811D2-A095-4DDE-A9B5-ACD2BAAF07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786679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3F39A7-E4ED-4E0D-B8A1-39291499792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1811D2-A095-4DDE-A9B5-ACD2BAAF07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848149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3F39A7-E4ED-4E0D-B8A1-39291499792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1811D2-A095-4DDE-A9B5-ACD2BAAF07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4408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3F39A7-E4ED-4E0D-B8A1-39291499792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1811D2-A095-4DDE-A9B5-ACD2BAAF07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319342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3F39A7-E4ED-4E0D-B8A1-39291499792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1811D2-A095-4DDE-A9B5-ACD2BAAF07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211359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3F39A7-E4ED-4E0D-B8A1-39291499792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1811D2-A095-4DDE-A9B5-ACD2BAAF07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931098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3F39A7-E4ED-4E0D-B8A1-39291499792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1811D2-A095-4DDE-A9B5-ACD2BAAF07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787233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3F39A7-E4ED-4E0D-B8A1-39291499792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1811D2-A095-4DDE-A9B5-ACD2BAAF07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093286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3F39A7-E4ED-4E0D-B8A1-39291499792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1811D2-A095-4DDE-A9B5-ACD2BAAF07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77850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3F39A7-E4ED-4E0D-B8A1-39291499792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1811D2-A095-4DDE-A9B5-ACD2BAAF07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527707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3F39A7-E4ED-4E0D-B8A1-39291499792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1811D2-A095-4DDE-A9B5-ACD2BAAF07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8942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3F39A7-E4ED-4E0D-B8A1-39291499792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1811D2-A095-4DDE-A9B5-ACD2BAAF07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8130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3F39A7-E4ED-4E0D-B8A1-39291499792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1811D2-A095-4DDE-A9B5-ACD2BAAF07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6019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4" Type="http://schemas.microsoft.com/office/2007/relationships/hdphoto" Target="../media/hdphoto7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.png"/><Relationship Id="rId11" Type="http://schemas.openxmlformats.org/officeDocument/2006/relationships/image" Target="../media/image24.jpe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hdphoto" Target="../media/hdphoto2.wdp"/><Relationship Id="rId7" Type="http://schemas.openxmlformats.org/officeDocument/2006/relationships/image" Target="../media/image4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microsoft.com/office/2007/relationships/hdphoto" Target="../media/hdphoto3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hdphoto" Target="../media/hdphoto2.wdp"/><Relationship Id="rId7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microsoft.com/office/2007/relationships/hdphoto" Target="../media/hdphoto5.wdp"/><Relationship Id="rId10" Type="http://schemas.openxmlformats.org/officeDocument/2006/relationships/image" Target="../media/image15.png"/><Relationship Id="rId4" Type="http://schemas.openxmlformats.org/officeDocument/2006/relationships/image" Target="../media/image10.png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8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074" t="-1" r="6002" b="40612"/>
          <a:stretch/>
        </p:blipFill>
        <p:spPr>
          <a:xfrm>
            <a:off x="988728" y="88900"/>
            <a:ext cx="10844816" cy="6731000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55" name="Đường nối Thẳng 2">
            <a:extLst>
              <a:ext uri="{FF2B5EF4-FFF2-40B4-BE49-F238E27FC236}">
                <a16:creationId xmlns:a16="http://schemas.microsoft.com/office/drawing/2014/main" id="{D2832B86-CE3C-469C-98CB-35A09FB9B6E3}"/>
              </a:ext>
            </a:extLst>
          </p:cNvPr>
          <p:cNvCxnSpPr>
            <a:cxnSpLocks/>
          </p:cNvCxnSpPr>
          <p:nvPr/>
        </p:nvCxnSpPr>
        <p:spPr>
          <a:xfrm>
            <a:off x="1862818" y="88900"/>
            <a:ext cx="0" cy="67691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207632" y="510035"/>
            <a:ext cx="68480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5F2987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Thứ </a:t>
            </a:r>
            <a:r>
              <a:rPr kumimoji="0" lang="en-GB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5F2987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hai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F2987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,</a:t>
            </a:r>
            <a:r>
              <a:rPr kumimoji="0" 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F2987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5F2987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wgày 1</a:t>
            </a:r>
            <a:r>
              <a:rPr kumimoji="0" 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F2987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7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F2987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5F2987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–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F2987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1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5F2987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- </a:t>
            </a:r>
            <a:r>
              <a:rPr kumimoji="0" 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F2987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202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5F2987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2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5F2987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48456" y="1227853"/>
            <a:ext cx="23631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5F2987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Toán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5F2987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29694" y="1920147"/>
            <a:ext cx="7400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5 hàng" pitchFamily="34" charset="0"/>
                <a:ea typeface="+mn-ea"/>
                <a:cs typeface="+mn-cs"/>
              </a:rPr>
              <a:t>Phép </a:t>
            </a:r>
            <a:r>
              <a:rPr kumimoji="0" 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5 hàng" pitchFamily="34" charset="0"/>
                <a:ea typeface="+mn-ea"/>
                <a:cs typeface="+mn-cs"/>
              </a:rPr>
              <a:t>nhân (tiết 1)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 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6363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1704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5C96F048-4A9E-42E4-9725-5ACBEC462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9BE550B7-3F79-40DF-A748-18A4034397DD}"/>
              </a:ext>
            </a:extLst>
          </p:cNvPr>
          <p:cNvSpPr/>
          <p:nvPr/>
        </p:nvSpPr>
        <p:spPr>
          <a:xfrm>
            <a:off x="757651" y="1294219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D8FEA5-1D09-4B8D-9492-BF3934F09BFA}"/>
              </a:ext>
            </a:extLst>
          </p:cNvPr>
          <p:cNvSpPr txBox="1"/>
          <p:nvPr/>
        </p:nvSpPr>
        <p:spPr>
          <a:xfrm>
            <a:off x="1194973" y="1294219"/>
            <a:ext cx="65846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a) Viết 2 + 2 + 2 + 2 + 2 = 10 thành phép nhân.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B31387E-CB10-48CD-98FE-4BDBFC721447}"/>
              </a:ext>
            </a:extLst>
          </p:cNvPr>
          <p:cNvGrpSpPr/>
          <p:nvPr/>
        </p:nvGrpSpPr>
        <p:grpSpPr>
          <a:xfrm>
            <a:off x="4621347" y="1900902"/>
            <a:ext cx="2699226" cy="587661"/>
            <a:chOff x="8046147" y="1143254"/>
            <a:chExt cx="2699226" cy="587661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20E59AE-A816-47EE-9608-70534620BA38}"/>
                </a:ext>
              </a:extLst>
            </p:cNvPr>
            <p:cNvSpPr/>
            <p:nvPr/>
          </p:nvSpPr>
          <p:spPr>
            <a:xfrm>
              <a:off x="8046147" y="1182328"/>
              <a:ext cx="2699225" cy="475903"/>
            </a:xfrm>
            <a:prstGeom prst="rect">
              <a:avLst/>
            </a:prstGeom>
            <a:solidFill>
              <a:srgbClr val="FFF789"/>
            </a:solidFill>
            <a:ln>
              <a:solidFill>
                <a:srgbClr val="FFF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057E045-8049-447A-862C-E28EACAA314E}"/>
                </a:ext>
              </a:extLst>
            </p:cNvPr>
            <p:cNvSpPr/>
            <p:nvPr/>
          </p:nvSpPr>
          <p:spPr>
            <a:xfrm>
              <a:off x="8132865" y="1146140"/>
              <a:ext cx="41229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3200" dirty="0">
                  <a:solidFill>
                    <a:srgbClr val="FF0000"/>
                  </a:solidFill>
                </a:rPr>
                <a:t>2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A98663C4-79F9-4581-ABD4-30524572D57A}"/>
                    </a:ext>
                  </a:extLst>
                </p:cNvPr>
                <p:cNvSpPr txBox="1"/>
                <p:nvPr/>
              </p:nvSpPr>
              <p:spPr>
                <a:xfrm>
                  <a:off x="8644459" y="1192305"/>
                  <a:ext cx="407163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3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</m:oMath>
                    </m:oMathPara>
                  </a14:m>
                  <a:endParaRPr lang="vi-VN" sz="32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A98663C4-79F9-4581-ABD4-30524572D57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44459" y="1192305"/>
                  <a:ext cx="407163" cy="492443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575DCC2-2EE4-458C-81D7-38D88E06B45B}"/>
                </a:ext>
              </a:extLst>
            </p:cNvPr>
            <p:cNvSpPr/>
            <p:nvPr/>
          </p:nvSpPr>
          <p:spPr>
            <a:xfrm>
              <a:off x="9128038" y="1143254"/>
              <a:ext cx="41229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3200" dirty="0">
                  <a:solidFill>
                    <a:srgbClr val="FF0000"/>
                  </a:solidFill>
                </a:rPr>
                <a:t>5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A55C1A2-80CD-4625-8F37-5B771E54E7C5}"/>
                </a:ext>
              </a:extLst>
            </p:cNvPr>
            <p:cNvSpPr/>
            <p:nvPr/>
          </p:nvSpPr>
          <p:spPr>
            <a:xfrm>
              <a:off x="9616746" y="1143254"/>
              <a:ext cx="425116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3200" dirty="0">
                  <a:solidFill>
                    <a:srgbClr val="FF0000"/>
                  </a:solidFill>
                </a:rPr>
                <a:t>=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5EA1734-D39E-46D1-804B-89B8D5592356}"/>
                </a:ext>
              </a:extLst>
            </p:cNvPr>
            <p:cNvSpPr/>
            <p:nvPr/>
          </p:nvSpPr>
          <p:spPr>
            <a:xfrm>
              <a:off x="10105454" y="1143254"/>
              <a:ext cx="639919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sz="3200">
                  <a:solidFill>
                    <a:srgbClr val="FF0000"/>
                  </a:solidFill>
                </a:rPr>
                <a:t>10</a:t>
              </a:r>
              <a:endParaRPr lang="vi-VN" sz="3200" dirty="0">
                <a:solidFill>
                  <a:srgbClr val="FF000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F105A14-0788-4900-8476-9AE220772312}"/>
                  </a:ext>
                </a:extLst>
              </p:cNvPr>
              <p:cNvSpPr txBox="1"/>
              <p:nvPr/>
            </p:nvSpPr>
            <p:spPr>
              <a:xfrm>
                <a:off x="1210271" y="2544469"/>
                <a:ext cx="97714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b) Viết phép nhân 5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7 = 35 thành phép cộng các số hạng bằng nhau.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F105A14-0788-4900-8476-9AE2207723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0271" y="2544469"/>
                <a:ext cx="9771458" cy="461665"/>
              </a:xfrm>
              <a:prstGeom prst="rect">
                <a:avLst/>
              </a:prstGeom>
              <a:blipFill>
                <a:blip r:embed="rId4"/>
                <a:stretch>
                  <a:fillRect l="-999" t="-9211" r="-936" b="-302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C6EB828D-75C7-41B3-B3A1-CE060D29C159}"/>
              </a:ext>
            </a:extLst>
          </p:cNvPr>
          <p:cNvGrpSpPr/>
          <p:nvPr/>
        </p:nvGrpSpPr>
        <p:grpSpPr>
          <a:xfrm>
            <a:off x="3078582" y="3057688"/>
            <a:ext cx="5784756" cy="610312"/>
            <a:chOff x="8046147" y="1143254"/>
            <a:chExt cx="2699225" cy="610312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719BC1A-D9B5-4D59-B162-72BEECF438A7}"/>
                </a:ext>
              </a:extLst>
            </p:cNvPr>
            <p:cNvSpPr/>
            <p:nvPr/>
          </p:nvSpPr>
          <p:spPr>
            <a:xfrm>
              <a:off x="8046147" y="1182328"/>
              <a:ext cx="2699225" cy="571238"/>
            </a:xfrm>
            <a:prstGeom prst="rect">
              <a:avLst/>
            </a:prstGeom>
            <a:solidFill>
              <a:srgbClr val="FFF789"/>
            </a:solidFill>
            <a:ln>
              <a:solidFill>
                <a:srgbClr val="FFF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167EEB8-36C4-4840-AB2F-7E3BEAFAD2AF}"/>
                </a:ext>
              </a:extLst>
            </p:cNvPr>
            <p:cNvSpPr/>
            <p:nvPr/>
          </p:nvSpPr>
          <p:spPr>
            <a:xfrm>
              <a:off x="8046148" y="1143254"/>
              <a:ext cx="269922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vi-VN" sz="3200" dirty="0">
                  <a:solidFill>
                    <a:srgbClr val="FF0000"/>
                  </a:solidFill>
                </a:rPr>
                <a:t>5 + 5 + 5 + 5 + 5 + 5 + 5 = 35</a:t>
              </a:r>
            </a:p>
          </p:txBody>
        </p:sp>
      </p:grpSp>
      <p:sp>
        <p:nvSpPr>
          <p:cNvPr id="22" name="Star: 5 Points 21">
            <a:extLst>
              <a:ext uri="{FF2B5EF4-FFF2-40B4-BE49-F238E27FC236}">
                <a16:creationId xmlns:a16="http://schemas.microsoft.com/office/drawing/2014/main" id="{8D1E3C37-C602-430F-A552-333102BD6DD8}"/>
              </a:ext>
            </a:extLst>
          </p:cNvPr>
          <p:cNvSpPr/>
          <p:nvPr/>
        </p:nvSpPr>
        <p:spPr>
          <a:xfrm>
            <a:off x="855257" y="3641269"/>
            <a:ext cx="710027" cy="723900"/>
          </a:xfrm>
          <a:prstGeom prst="star5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1E2EC3A-F460-455F-8532-F40607FEBA8B}"/>
              </a:ext>
            </a:extLst>
          </p:cNvPr>
          <p:cNvSpPr txBox="1"/>
          <p:nvPr/>
        </p:nvSpPr>
        <p:spPr>
          <a:xfrm>
            <a:off x="1478279" y="3903504"/>
            <a:ext cx="50971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 Viết 3 + 3 + 3 = 9 thành phép nhân.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4957D68-83E3-4EC8-BADF-1B7D91635E50}"/>
              </a:ext>
            </a:extLst>
          </p:cNvPr>
          <p:cNvGrpSpPr/>
          <p:nvPr/>
        </p:nvGrpSpPr>
        <p:grpSpPr>
          <a:xfrm>
            <a:off x="4621347" y="4365169"/>
            <a:ext cx="2699226" cy="587661"/>
            <a:chOff x="8046147" y="1143254"/>
            <a:chExt cx="2699226" cy="587661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77A7896A-575B-4AA2-B9B9-C6C2B5C0FF07}"/>
                </a:ext>
              </a:extLst>
            </p:cNvPr>
            <p:cNvSpPr/>
            <p:nvPr/>
          </p:nvSpPr>
          <p:spPr>
            <a:xfrm>
              <a:off x="8046147" y="1182328"/>
              <a:ext cx="2699225" cy="475903"/>
            </a:xfrm>
            <a:prstGeom prst="rect">
              <a:avLst/>
            </a:prstGeom>
            <a:solidFill>
              <a:srgbClr val="FFF789"/>
            </a:solidFill>
            <a:ln>
              <a:solidFill>
                <a:srgbClr val="FFF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4A68BDD1-CFDA-4F4E-BADB-E167BF151B2F}"/>
                </a:ext>
              </a:extLst>
            </p:cNvPr>
            <p:cNvSpPr/>
            <p:nvPr/>
          </p:nvSpPr>
          <p:spPr>
            <a:xfrm>
              <a:off x="8132865" y="1146140"/>
              <a:ext cx="41229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3200" dirty="0">
                  <a:solidFill>
                    <a:srgbClr val="FF0000"/>
                  </a:solidFill>
                </a:rPr>
                <a:t>3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4343AE62-2C59-41B2-AC22-FDBE3C7E46AC}"/>
                    </a:ext>
                  </a:extLst>
                </p:cNvPr>
                <p:cNvSpPr txBox="1"/>
                <p:nvPr/>
              </p:nvSpPr>
              <p:spPr>
                <a:xfrm>
                  <a:off x="8644459" y="1192305"/>
                  <a:ext cx="407163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3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</m:oMath>
                    </m:oMathPara>
                  </a14:m>
                  <a:endParaRPr lang="vi-VN" sz="32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4343AE62-2C59-41B2-AC22-FDBE3C7E46A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44459" y="1192305"/>
                  <a:ext cx="407163" cy="492443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CD4EAB49-F895-4A2E-83D0-289CEC42754D}"/>
                </a:ext>
              </a:extLst>
            </p:cNvPr>
            <p:cNvSpPr/>
            <p:nvPr/>
          </p:nvSpPr>
          <p:spPr>
            <a:xfrm>
              <a:off x="9128038" y="1143254"/>
              <a:ext cx="41229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3200" dirty="0"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866A44A8-3EF2-4423-B12B-C0FD8105D299}"/>
                </a:ext>
              </a:extLst>
            </p:cNvPr>
            <p:cNvSpPr/>
            <p:nvPr/>
          </p:nvSpPr>
          <p:spPr>
            <a:xfrm>
              <a:off x="9616746" y="1143254"/>
              <a:ext cx="425116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3200" dirty="0">
                  <a:solidFill>
                    <a:srgbClr val="FF0000"/>
                  </a:solidFill>
                </a:rPr>
                <a:t>=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18175C08-9AC6-4EE0-A927-B4E7645B3876}"/>
                </a:ext>
              </a:extLst>
            </p:cNvPr>
            <p:cNvSpPr/>
            <p:nvPr/>
          </p:nvSpPr>
          <p:spPr>
            <a:xfrm>
              <a:off x="10105454" y="1143254"/>
              <a:ext cx="639919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sz="3200" dirty="0">
                  <a:solidFill>
                    <a:srgbClr val="FF0000"/>
                  </a:solidFill>
                </a:rPr>
                <a:t>9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E0DDF236-44C2-4A9B-A97A-CEED71F57C7D}"/>
                  </a:ext>
                </a:extLst>
              </p:cNvPr>
              <p:cNvSpPr txBox="1"/>
              <p:nvPr/>
            </p:nvSpPr>
            <p:spPr>
              <a:xfrm>
                <a:off x="1478279" y="4938946"/>
                <a:ext cx="958230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 Viết phép nhân 4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6 = 24 thành phép cộng các số hạng bằng nhau.</a:t>
                </a: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E0DDF236-44C2-4A9B-A97A-CEED71F57C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8279" y="4938946"/>
                <a:ext cx="9582303" cy="461665"/>
              </a:xfrm>
              <a:prstGeom prst="rect">
                <a:avLst/>
              </a:prstGeom>
              <a:blipFill>
                <a:blip r:embed="rId6"/>
                <a:stretch>
                  <a:fillRect l="-64" t="-9211" r="-127" b="-302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4" name="Group 33">
            <a:extLst>
              <a:ext uri="{FF2B5EF4-FFF2-40B4-BE49-F238E27FC236}">
                <a16:creationId xmlns:a16="http://schemas.microsoft.com/office/drawing/2014/main" id="{DE44850A-7AE5-469F-8069-0A52C0FE9806}"/>
              </a:ext>
            </a:extLst>
          </p:cNvPr>
          <p:cNvGrpSpPr/>
          <p:nvPr/>
        </p:nvGrpSpPr>
        <p:grpSpPr>
          <a:xfrm>
            <a:off x="3310428" y="5377957"/>
            <a:ext cx="5197912" cy="610312"/>
            <a:chOff x="8046147" y="1143254"/>
            <a:chExt cx="2699225" cy="610312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12FD0F3C-4818-4BC8-9D39-3CD812818D78}"/>
                </a:ext>
              </a:extLst>
            </p:cNvPr>
            <p:cNvSpPr/>
            <p:nvPr/>
          </p:nvSpPr>
          <p:spPr>
            <a:xfrm>
              <a:off x="8046147" y="1182328"/>
              <a:ext cx="2699225" cy="571238"/>
            </a:xfrm>
            <a:prstGeom prst="rect">
              <a:avLst/>
            </a:prstGeom>
            <a:solidFill>
              <a:srgbClr val="FFF789"/>
            </a:solidFill>
            <a:ln>
              <a:solidFill>
                <a:srgbClr val="FFF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2A324A88-6E30-43C2-8A97-FC74157141DF}"/>
                </a:ext>
              </a:extLst>
            </p:cNvPr>
            <p:cNvSpPr/>
            <p:nvPr/>
          </p:nvSpPr>
          <p:spPr>
            <a:xfrm>
              <a:off x="8046148" y="1143254"/>
              <a:ext cx="269922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vi-VN" sz="3200" dirty="0">
                  <a:solidFill>
                    <a:srgbClr val="FF0000"/>
                  </a:solidFill>
                </a:rPr>
                <a:t>4 + 4 + 4 + 4 + 4 + 4 = 24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55957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3" grpId="0"/>
      <p:bldP spid="22" grpId="0" animBg="1"/>
      <p:bldP spid="25" grpId="0"/>
      <p:bldP spid="3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5E7E28DD-E688-432A-A09A-0DC87EA76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4E64D23C-F136-470B-A0CA-546F6A7411D2}"/>
              </a:ext>
            </a:extLst>
          </p:cNvPr>
          <p:cNvSpPr/>
          <p:nvPr/>
        </p:nvSpPr>
        <p:spPr>
          <a:xfrm>
            <a:off x="875679" y="1192305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F5152C-49CF-47DC-9F61-F0644EC70708}"/>
              </a:ext>
            </a:extLst>
          </p:cNvPr>
          <p:cNvSpPr txBox="1"/>
          <p:nvPr/>
        </p:nvSpPr>
        <p:spPr>
          <a:xfrm>
            <a:off x="1313001" y="1192305"/>
            <a:ext cx="24588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Tìm phép nhân phù hợp với câu trả lời cho mỗi câu hỏi.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B216AC-EF32-416F-AF93-4B01C5D9DD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03675" y="328811"/>
            <a:ext cx="6875324" cy="6077505"/>
          </a:xfrm>
          <a:prstGeom prst="rect">
            <a:avLst/>
          </a:prstGeom>
        </p:spPr>
      </p:pic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DADC04F-39DD-464F-84B8-A0D0EE0F92B7}"/>
              </a:ext>
            </a:extLst>
          </p:cNvPr>
          <p:cNvSpPr/>
          <p:nvPr/>
        </p:nvSpPr>
        <p:spPr>
          <a:xfrm>
            <a:off x="4807639" y="2628900"/>
            <a:ext cx="4330700" cy="533400"/>
          </a:xfrm>
          <a:custGeom>
            <a:avLst/>
            <a:gdLst>
              <a:gd name="connsiteX0" fmla="*/ 4498812 w 4597365"/>
              <a:gd name="connsiteY0" fmla="*/ 0 h 584200"/>
              <a:gd name="connsiteX1" fmla="*/ 4105112 w 4597365"/>
              <a:gd name="connsiteY1" fmla="*/ 292100 h 584200"/>
              <a:gd name="connsiteX2" fmla="*/ 663412 w 4597365"/>
              <a:gd name="connsiteY2" fmla="*/ 304800 h 584200"/>
              <a:gd name="connsiteX3" fmla="*/ 3012 w 4597365"/>
              <a:gd name="connsiteY3" fmla="*/ 584200 h 58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97365" h="584200">
                <a:moveTo>
                  <a:pt x="4498812" y="0"/>
                </a:moveTo>
                <a:cubicBezTo>
                  <a:pt x="4621578" y="120650"/>
                  <a:pt x="4744345" y="241300"/>
                  <a:pt x="4105112" y="292100"/>
                </a:cubicBezTo>
                <a:cubicBezTo>
                  <a:pt x="3465879" y="342900"/>
                  <a:pt x="1347095" y="256117"/>
                  <a:pt x="663412" y="304800"/>
                </a:cubicBezTo>
                <a:cubicBezTo>
                  <a:pt x="-20271" y="353483"/>
                  <a:pt x="-8630" y="468841"/>
                  <a:pt x="3012" y="58420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9969C87A-3E3E-47AC-8660-60E1745288CF}"/>
              </a:ext>
            </a:extLst>
          </p:cNvPr>
          <p:cNvSpPr/>
          <p:nvPr/>
        </p:nvSpPr>
        <p:spPr>
          <a:xfrm rot="10800000">
            <a:off x="5633139" y="3581400"/>
            <a:ext cx="4330700" cy="723900"/>
          </a:xfrm>
          <a:custGeom>
            <a:avLst/>
            <a:gdLst>
              <a:gd name="connsiteX0" fmla="*/ 4498812 w 4597365"/>
              <a:gd name="connsiteY0" fmla="*/ 0 h 584200"/>
              <a:gd name="connsiteX1" fmla="*/ 4105112 w 4597365"/>
              <a:gd name="connsiteY1" fmla="*/ 292100 h 584200"/>
              <a:gd name="connsiteX2" fmla="*/ 663412 w 4597365"/>
              <a:gd name="connsiteY2" fmla="*/ 304800 h 584200"/>
              <a:gd name="connsiteX3" fmla="*/ 3012 w 4597365"/>
              <a:gd name="connsiteY3" fmla="*/ 584200 h 58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97365" h="584200">
                <a:moveTo>
                  <a:pt x="4498812" y="0"/>
                </a:moveTo>
                <a:cubicBezTo>
                  <a:pt x="4621578" y="120650"/>
                  <a:pt x="4744345" y="241300"/>
                  <a:pt x="4105112" y="292100"/>
                </a:cubicBezTo>
                <a:cubicBezTo>
                  <a:pt x="3465879" y="342900"/>
                  <a:pt x="1347095" y="256117"/>
                  <a:pt x="663412" y="304800"/>
                </a:cubicBezTo>
                <a:cubicBezTo>
                  <a:pt x="-20271" y="353483"/>
                  <a:pt x="-8630" y="468841"/>
                  <a:pt x="3012" y="58420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01A431B-605E-435E-9BDE-550ADAFC55A9}"/>
              </a:ext>
            </a:extLst>
          </p:cNvPr>
          <p:cNvSpPr/>
          <p:nvPr/>
        </p:nvSpPr>
        <p:spPr>
          <a:xfrm>
            <a:off x="6616700" y="3619500"/>
            <a:ext cx="2381638" cy="622300"/>
          </a:xfrm>
          <a:custGeom>
            <a:avLst/>
            <a:gdLst>
              <a:gd name="connsiteX0" fmla="*/ 2374900 w 2381638"/>
              <a:gd name="connsiteY0" fmla="*/ 622300 h 622300"/>
              <a:gd name="connsiteX1" fmla="*/ 2070100 w 2381638"/>
              <a:gd name="connsiteY1" fmla="*/ 215900 h 622300"/>
              <a:gd name="connsiteX2" fmla="*/ 355600 w 2381638"/>
              <a:gd name="connsiteY2" fmla="*/ 241300 h 622300"/>
              <a:gd name="connsiteX3" fmla="*/ 0 w 2381638"/>
              <a:gd name="connsiteY3" fmla="*/ 0 h 622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81638" h="622300">
                <a:moveTo>
                  <a:pt x="2374900" y="622300"/>
                </a:moveTo>
                <a:cubicBezTo>
                  <a:pt x="2390775" y="450850"/>
                  <a:pt x="2406650" y="279400"/>
                  <a:pt x="2070100" y="215900"/>
                </a:cubicBezTo>
                <a:cubicBezTo>
                  <a:pt x="1733550" y="152400"/>
                  <a:pt x="700617" y="277283"/>
                  <a:pt x="355600" y="241300"/>
                </a:cubicBezTo>
                <a:cubicBezTo>
                  <a:pt x="10583" y="205317"/>
                  <a:pt x="5291" y="102658"/>
                  <a:pt x="0" y="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70150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D0BBF405-4410-40AA-AE47-7102AED2CC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F01D7703-1FF4-4AE5-B4F5-37EFB057280E}"/>
              </a:ext>
            </a:extLst>
          </p:cNvPr>
          <p:cNvSpPr/>
          <p:nvPr/>
        </p:nvSpPr>
        <p:spPr>
          <a:xfrm>
            <a:off x="875679" y="1192305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76D2C1-190A-4E08-A9DE-70E428BEBCA3}"/>
              </a:ext>
            </a:extLst>
          </p:cNvPr>
          <p:cNvSpPr txBox="1"/>
          <p:nvPr/>
        </p:nvSpPr>
        <p:spPr>
          <a:xfrm>
            <a:off x="1313001" y="1192305"/>
            <a:ext cx="24588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Tính (theo mẫu).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095B7CA-55C0-40A1-90AD-2368F84920B1}"/>
                  </a:ext>
                </a:extLst>
              </p:cNvPr>
              <p:cNvSpPr txBox="1"/>
              <p:nvPr/>
            </p:nvSpPr>
            <p:spPr>
              <a:xfrm>
                <a:off x="1313001" y="1763525"/>
                <a:ext cx="125867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a) 5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4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095B7CA-55C0-40A1-90AD-2368F84920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3001" y="1763525"/>
                <a:ext cx="1258678" cy="461665"/>
              </a:xfrm>
              <a:prstGeom prst="rect">
                <a:avLst/>
              </a:prstGeom>
              <a:blipFill>
                <a:blip r:embed="rId3"/>
                <a:stretch>
                  <a:fillRect l="-7246" t="-9211" r="-6763" b="-302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23AFF7A1-E66A-4A70-8A50-93B69664B30C}"/>
              </a:ext>
            </a:extLst>
          </p:cNvPr>
          <p:cNvGrpSpPr/>
          <p:nvPr/>
        </p:nvGrpSpPr>
        <p:grpSpPr>
          <a:xfrm>
            <a:off x="1073841" y="2221421"/>
            <a:ext cx="4635500" cy="1354354"/>
            <a:chOff x="1313001" y="2225190"/>
            <a:chExt cx="4635500" cy="1354354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6F03EA1-B559-4D2A-9A17-4D90CAAF4EE7}"/>
                </a:ext>
              </a:extLst>
            </p:cNvPr>
            <p:cNvSpPr/>
            <p:nvPr/>
          </p:nvSpPr>
          <p:spPr>
            <a:xfrm>
              <a:off x="1313001" y="2225190"/>
              <a:ext cx="4635500" cy="1354354"/>
            </a:xfrm>
            <a:prstGeom prst="rect">
              <a:avLst/>
            </a:prstGeom>
            <a:solidFill>
              <a:srgbClr val="FFFBCD"/>
            </a:solidFill>
            <a:ln>
              <a:solidFill>
                <a:srgbClr val="FFFBCD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156E2D30-96D8-4FF3-A70E-6750A42E152E}"/>
                    </a:ext>
                  </a:extLst>
                </p:cNvPr>
                <p:cNvSpPr txBox="1"/>
                <p:nvPr/>
              </p:nvSpPr>
              <p:spPr>
                <a:xfrm>
                  <a:off x="1408027" y="2350477"/>
                  <a:ext cx="4445448" cy="113184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vi-VN" sz="2400" dirty="0"/>
                    <a:t>Mẫu: 5 </a:t>
                  </a:r>
                  <a14:m>
                    <m:oMath xmlns:m="http://schemas.openxmlformats.org/officeDocument/2006/math">
                      <m:r>
                        <a:rPr lang="vi-VN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vi-V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vi-VN" sz="2400" dirty="0"/>
                    <a:t>4 = 5 + 5 + 5 + 5 = 20</a:t>
                  </a:r>
                </a:p>
                <a:p>
                  <a:pPr>
                    <a:lnSpc>
                      <a:spcPct val="150000"/>
                    </a:lnSpc>
                  </a:pPr>
                  <a:r>
                    <a:rPr lang="vi-VN" sz="2400" dirty="0"/>
                    <a:t>         5 </a:t>
                  </a:r>
                  <a14:m>
                    <m:oMath xmlns:m="http://schemas.openxmlformats.org/officeDocument/2006/math">
                      <m:r>
                        <a:rPr lang="vi-V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 </m:t>
                      </m:r>
                    </m:oMath>
                  </a14:m>
                  <a:r>
                    <a:rPr lang="vi-VN" sz="2400" dirty="0"/>
                    <a:t>4 = 20</a:t>
                  </a:r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156E2D30-96D8-4FF3-A70E-6750A42E152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8027" y="2350477"/>
                  <a:ext cx="4445448" cy="1131848"/>
                </a:xfrm>
                <a:prstGeom prst="rect">
                  <a:avLst/>
                </a:prstGeom>
                <a:blipFill>
                  <a:blip r:embed="rId4"/>
                  <a:stretch>
                    <a:fillRect l="-2195" r="-1235" b="-11828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75239CB-7D61-45C9-B0AC-5AA288B9F5EF}"/>
                  </a:ext>
                </a:extLst>
              </p:cNvPr>
              <p:cNvSpPr txBox="1"/>
              <p:nvPr/>
            </p:nvSpPr>
            <p:spPr>
              <a:xfrm>
                <a:off x="6354901" y="1763524"/>
                <a:ext cx="125867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b) 8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2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75239CB-7D61-45C9-B0AC-5AA288B9F5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4901" y="1763524"/>
                <a:ext cx="1258678" cy="461665"/>
              </a:xfrm>
              <a:prstGeom prst="rect">
                <a:avLst/>
              </a:prstGeom>
              <a:blipFill>
                <a:blip r:embed="rId5"/>
                <a:stretch>
                  <a:fillRect l="-7246" t="-9211" r="-6763" b="-302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F379A8C-4429-4A93-943A-67FE1DB430C3}"/>
                  </a:ext>
                </a:extLst>
              </p:cNvPr>
              <p:cNvSpPr txBox="1"/>
              <p:nvPr/>
            </p:nvSpPr>
            <p:spPr>
              <a:xfrm>
                <a:off x="1313001" y="3905000"/>
                <a:ext cx="124104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c) 3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6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F379A8C-4429-4A93-943A-67FE1DB430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3001" y="3905000"/>
                <a:ext cx="1241045" cy="461665"/>
              </a:xfrm>
              <a:prstGeom prst="rect">
                <a:avLst/>
              </a:prstGeom>
              <a:blipFill>
                <a:blip r:embed="rId6"/>
                <a:stretch>
                  <a:fillRect l="-7353" t="-9333" r="-6863" b="-32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B1636E0-5A6D-4F9A-A50E-A6307F1BAF7C}"/>
                  </a:ext>
                </a:extLst>
              </p:cNvPr>
              <p:cNvSpPr txBox="1"/>
              <p:nvPr/>
            </p:nvSpPr>
            <p:spPr>
              <a:xfrm>
                <a:off x="6354901" y="3904999"/>
                <a:ext cx="125867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d) 4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3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B1636E0-5A6D-4F9A-A50E-A6307F1BAF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4901" y="3904999"/>
                <a:ext cx="1258678" cy="461665"/>
              </a:xfrm>
              <a:prstGeom prst="rect">
                <a:avLst/>
              </a:prstGeom>
              <a:blipFill>
                <a:blip r:embed="rId7"/>
                <a:stretch>
                  <a:fillRect l="-7246" t="-9333" r="-6763" b="-32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E44B358-E93D-4002-8E29-C5B39ADEEB7E}"/>
                  </a:ext>
                </a:extLst>
              </p:cNvPr>
              <p:cNvSpPr txBox="1"/>
              <p:nvPr/>
            </p:nvSpPr>
            <p:spPr>
              <a:xfrm>
                <a:off x="6354901" y="2297152"/>
                <a:ext cx="2634054" cy="11318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8 </a:t>
                </a:r>
                <a14:m>
                  <m:oMath xmlns:m="http://schemas.openxmlformats.org/officeDocument/2006/math">
                    <m:r>
                      <a:rPr lang="vi-VN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2 = 8 + 8 = 16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8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2 = 16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E44B358-E93D-4002-8E29-C5B39ADEEB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4901" y="2297152"/>
                <a:ext cx="2634054" cy="1131848"/>
              </a:xfrm>
              <a:prstGeom prst="rect">
                <a:avLst/>
              </a:prstGeom>
              <a:blipFill>
                <a:blip r:embed="rId8"/>
                <a:stretch>
                  <a:fillRect l="-3464" r="-2771" b="-1182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12A2A4F-0ED0-4B57-87A6-1A63A325C012}"/>
                  </a:ext>
                </a:extLst>
              </p:cNvPr>
              <p:cNvSpPr txBox="1"/>
              <p:nvPr/>
            </p:nvSpPr>
            <p:spPr>
              <a:xfrm>
                <a:off x="1199168" y="4366664"/>
                <a:ext cx="4717958" cy="11318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3 </a:t>
                </a:r>
                <a14:m>
                  <m:oMath xmlns:m="http://schemas.openxmlformats.org/officeDocument/2006/math">
                    <m:r>
                      <a:rPr lang="vi-VN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6 = 3 + 3 + 3 + 3 + 3 + 3 = 18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3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6 = 18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12A2A4F-0ED0-4B57-87A6-1A63A325C0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9168" y="4366664"/>
                <a:ext cx="4717958" cy="1131848"/>
              </a:xfrm>
              <a:prstGeom prst="rect">
                <a:avLst/>
              </a:prstGeom>
              <a:blipFill>
                <a:blip r:embed="rId9"/>
                <a:stretch>
                  <a:fillRect l="-2067" r="-1034" b="-1182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7764933-5D9A-4627-9995-A85AD77DBBC8}"/>
                  </a:ext>
                </a:extLst>
              </p:cNvPr>
              <p:cNvSpPr txBox="1"/>
              <p:nvPr/>
            </p:nvSpPr>
            <p:spPr>
              <a:xfrm>
                <a:off x="6354901" y="4366664"/>
                <a:ext cx="3155031" cy="11318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4 </a:t>
                </a:r>
                <a14:m>
                  <m:oMath xmlns:m="http://schemas.openxmlformats.org/officeDocument/2006/math">
                    <m:r>
                      <a:rPr lang="vi-VN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3 = 4 + 4 + 4 = 12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4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3 = 12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7764933-5D9A-4627-9995-A85AD77DBB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4901" y="4366664"/>
                <a:ext cx="3155031" cy="1131848"/>
              </a:xfrm>
              <a:prstGeom prst="rect">
                <a:avLst/>
              </a:prstGeom>
              <a:blipFill>
                <a:blip r:embed="rId10"/>
                <a:stretch>
                  <a:fillRect l="-2896" r="-2124" b="-1182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>
            <a:extLst>
              <a:ext uri="{FF2B5EF4-FFF2-40B4-BE49-F238E27FC236}">
                <a16:creationId xmlns:a16="http://schemas.microsoft.com/office/drawing/2014/main" id="{E53CC0BF-5261-4D51-8B56-2CAFAECBB4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9355" y="-113995"/>
            <a:ext cx="2946966" cy="2946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4043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/>
      <p:bldP spid="11" grpId="0"/>
      <p:bldP spid="12" grpId="0"/>
      <p:bldP spid="13" grpId="0"/>
      <p:bldP spid="16" grpId="0" build="p"/>
      <p:bldP spid="17" grpId="0" build="p"/>
      <p:bldP spid="18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651702" y="417360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NHÂN, PHÉP CHIA</a:t>
            </a:r>
            <a:endParaRPr lang="vi-VN" sz="40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3184662" y="2191642"/>
            <a:ext cx="5333512" cy="24747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37</a:t>
            </a:r>
          </a:p>
          <a:p>
            <a:pPr algn="ctr">
              <a:lnSpc>
                <a:spcPct val="120000"/>
              </a:lnSpc>
            </a:pPr>
            <a:r>
              <a:rPr lang="vi-VN" sz="8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PHÉP NHÂN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9011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D6A548A-9AED-423C-949F-348FCC80E2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1399" y="1902370"/>
            <a:ext cx="5895348" cy="108145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FA2A57F-558E-418E-8ED1-3EF71C4010C2}"/>
              </a:ext>
            </a:extLst>
          </p:cNvPr>
          <p:cNvSpPr txBox="1"/>
          <p:nvPr/>
        </p:nvSpPr>
        <p:spPr>
          <a:xfrm>
            <a:off x="1020417" y="137915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AEE4EB2-E3A9-4D11-94F0-C3561EC06C5C}"/>
              </a:ext>
            </a:extLst>
          </p:cNvPr>
          <p:cNvGrpSpPr/>
          <p:nvPr/>
        </p:nvGrpSpPr>
        <p:grpSpPr>
          <a:xfrm>
            <a:off x="6123333" y="259789"/>
            <a:ext cx="5048250" cy="4457700"/>
            <a:chOff x="6123333" y="259789"/>
            <a:chExt cx="5048250" cy="44577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2DBA90D-81F6-46FE-AAC7-24E8AF4D245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123333" y="259789"/>
              <a:ext cx="5048250" cy="445770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60C2086-4180-4682-B260-9E7BC3E077F8}"/>
                </a:ext>
              </a:extLst>
            </p:cNvPr>
            <p:cNvSpPr txBox="1"/>
            <p:nvPr/>
          </p:nvSpPr>
          <p:spPr>
            <a:xfrm>
              <a:off x="6937729" y="769676"/>
              <a:ext cx="3684099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i="1" dirty="0"/>
                <a:t>Mỗi đĩa có 2 quả cam. 3 đĩa như vậy có tất cả mấy quả cam?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160076B5-4EF7-457B-BC2B-47E890E9CD28}"/>
              </a:ext>
            </a:extLst>
          </p:cNvPr>
          <p:cNvSpPr txBox="1"/>
          <p:nvPr/>
        </p:nvSpPr>
        <p:spPr>
          <a:xfrm>
            <a:off x="1815548" y="2946557"/>
            <a:ext cx="59891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solidFill>
                  <a:srgbClr val="002060"/>
                </a:solidFill>
              </a:rPr>
              <a:t>2        +        2       +       2        =      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2B67DAD-6FF0-4BC6-887D-078F52D82D47}"/>
              </a:ext>
            </a:extLst>
          </p:cNvPr>
          <p:cNvSpPr txBox="1"/>
          <p:nvPr/>
        </p:nvSpPr>
        <p:spPr>
          <a:xfrm>
            <a:off x="1020417" y="3453998"/>
            <a:ext cx="80361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Mỗi đĩa có 2 quả cam. 3 đĩa như vậy có tất cả 6 quả cam.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BA3E7F2-AF97-4D4D-BBB8-8625154BC7F7}"/>
              </a:ext>
            </a:extLst>
          </p:cNvPr>
          <p:cNvSpPr txBox="1"/>
          <p:nvPr/>
        </p:nvSpPr>
        <p:spPr>
          <a:xfrm>
            <a:off x="1031399" y="4071874"/>
            <a:ext cx="58909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Ta chuyển 2 + 2 + 2 = 6 thành phép nhân: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39B1024-322A-4A89-90D3-9E68F681C56F}"/>
              </a:ext>
            </a:extLst>
          </p:cNvPr>
          <p:cNvCxnSpPr/>
          <p:nvPr/>
        </p:nvCxnSpPr>
        <p:spPr>
          <a:xfrm>
            <a:off x="2556284" y="3889159"/>
            <a:ext cx="148821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C4ABF628-DCBD-49B6-9E86-59B5C4F216CA}"/>
              </a:ext>
            </a:extLst>
          </p:cNvPr>
          <p:cNvSpPr/>
          <p:nvPr/>
        </p:nvSpPr>
        <p:spPr>
          <a:xfrm>
            <a:off x="3566106" y="4664769"/>
            <a:ext cx="2535636" cy="475903"/>
          </a:xfrm>
          <a:prstGeom prst="rect">
            <a:avLst/>
          </a:prstGeom>
          <a:solidFill>
            <a:srgbClr val="FFF789"/>
          </a:solidFill>
          <a:ln>
            <a:solidFill>
              <a:srgbClr val="FFF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6EEC1BD-21AA-4E88-991B-2AB5A20A7D9A}"/>
              </a:ext>
            </a:extLst>
          </p:cNvPr>
          <p:cNvSpPr/>
          <p:nvPr/>
        </p:nvSpPr>
        <p:spPr>
          <a:xfrm>
            <a:off x="3652823" y="4628581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72ED7E0-884E-4064-BC03-A8B17075FA99}"/>
              </a:ext>
            </a:extLst>
          </p:cNvPr>
          <p:cNvSpPr/>
          <p:nvPr/>
        </p:nvSpPr>
        <p:spPr>
          <a:xfrm>
            <a:off x="4097507" y="3416769"/>
            <a:ext cx="898563" cy="58240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DB8CD78-F4A3-421E-AE3D-F6004BC6859D}"/>
                  </a:ext>
                </a:extLst>
              </p:cNvPr>
              <p:cNvSpPr txBox="1"/>
              <p:nvPr/>
            </p:nvSpPr>
            <p:spPr>
              <a:xfrm>
                <a:off x="4164417" y="4674746"/>
                <a:ext cx="40716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vi-VN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DB8CD78-F4A3-421E-AE3D-F6004BC685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4417" y="4674746"/>
                <a:ext cx="407163" cy="4924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>
            <a:extLst>
              <a:ext uri="{FF2B5EF4-FFF2-40B4-BE49-F238E27FC236}">
                <a16:creationId xmlns:a16="http://schemas.microsoft.com/office/drawing/2014/main" id="{B3E5B366-ED25-4601-AD35-F1838BDF5F73}"/>
              </a:ext>
            </a:extLst>
          </p:cNvPr>
          <p:cNvSpPr/>
          <p:nvPr/>
        </p:nvSpPr>
        <p:spPr>
          <a:xfrm>
            <a:off x="4647996" y="4625695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3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A823293-C6F1-4611-9ED4-FDF62ABF531D}"/>
              </a:ext>
            </a:extLst>
          </p:cNvPr>
          <p:cNvCxnSpPr/>
          <p:nvPr/>
        </p:nvCxnSpPr>
        <p:spPr>
          <a:xfrm>
            <a:off x="7338861" y="3889159"/>
            <a:ext cx="148821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F79EBC4A-9B9A-4B3B-993F-6EF0DDA8103E}"/>
              </a:ext>
            </a:extLst>
          </p:cNvPr>
          <p:cNvSpPr/>
          <p:nvPr/>
        </p:nvSpPr>
        <p:spPr>
          <a:xfrm>
            <a:off x="5136704" y="4625695"/>
            <a:ext cx="4251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20FCA31-A7D7-4D3F-8790-2B5CBAA5A09B}"/>
              </a:ext>
            </a:extLst>
          </p:cNvPr>
          <p:cNvSpPr/>
          <p:nvPr/>
        </p:nvSpPr>
        <p:spPr>
          <a:xfrm>
            <a:off x="5625412" y="4625695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C3D6023-BF17-483A-8E2F-D5D93F35EB73}"/>
              </a:ext>
            </a:extLst>
          </p:cNvPr>
          <p:cNvSpPr txBox="1"/>
          <p:nvPr/>
        </p:nvSpPr>
        <p:spPr>
          <a:xfrm>
            <a:off x="1031399" y="5341700"/>
            <a:ext cx="43284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Đọc là: </a:t>
            </a:r>
            <a:r>
              <a:rPr lang="vi-VN" sz="2400" dirty="0">
                <a:solidFill>
                  <a:srgbClr val="0070C0"/>
                </a:solidFill>
              </a:rPr>
              <a:t>Hai nhân ba bằng sáu.</a:t>
            </a:r>
            <a:endParaRPr lang="vi-VN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BFD8BD2-0D76-4008-B97C-A10A4B6B509E}"/>
                  </a:ext>
                </a:extLst>
              </p:cNvPr>
              <p:cNvSpPr txBox="1"/>
              <p:nvPr/>
            </p:nvSpPr>
            <p:spPr>
              <a:xfrm>
                <a:off x="1031399" y="5803365"/>
                <a:ext cx="290335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Dấu </a:t>
                </a:r>
                <a14:m>
                  <m:oMath xmlns:m="http://schemas.openxmlformats.org/officeDocument/2006/math">
                    <m:r>
                      <a:rPr lang="vi-VN" sz="2400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là dấu nhân. </a:t>
                </a: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BFD8BD2-0D76-4008-B97C-A10A4B6B50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1399" y="5803365"/>
                <a:ext cx="2903359" cy="461665"/>
              </a:xfrm>
              <a:prstGeom prst="rect">
                <a:avLst/>
              </a:prstGeom>
              <a:blipFill>
                <a:blip r:embed="rId8"/>
                <a:stretch>
                  <a:fillRect l="-3151" t="-9211" r="-2521" b="-302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778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2" grpId="0"/>
      <p:bldP spid="13" grpId="0"/>
      <p:bldP spid="16" grpId="0" animBg="1"/>
      <p:bldP spid="17" grpId="0"/>
      <p:bldP spid="18" grpId="0" animBg="1"/>
      <p:bldP spid="19" grpId="0"/>
      <p:bldP spid="20" grpId="0"/>
      <p:bldP spid="22" grpId="0"/>
      <p:bldP spid="23" grpId="0"/>
      <p:bldP spid="24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FA2A57F-558E-418E-8ED1-3EF71C4010C2}"/>
              </a:ext>
            </a:extLst>
          </p:cNvPr>
          <p:cNvSpPr txBox="1"/>
          <p:nvPr/>
        </p:nvSpPr>
        <p:spPr>
          <a:xfrm>
            <a:off x="1020417" y="137915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60076B5-4EF7-457B-BC2B-47E890E9CD28}"/>
              </a:ext>
            </a:extLst>
          </p:cNvPr>
          <p:cNvSpPr txBox="1"/>
          <p:nvPr/>
        </p:nvSpPr>
        <p:spPr>
          <a:xfrm>
            <a:off x="2306143" y="2715310"/>
            <a:ext cx="41873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solidFill>
                  <a:srgbClr val="002060"/>
                </a:solidFill>
              </a:rPr>
              <a:t>3        +        3        =      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2B67DAD-6FF0-4BC6-887D-078F52D82D47}"/>
              </a:ext>
            </a:extLst>
          </p:cNvPr>
          <p:cNvSpPr txBox="1"/>
          <p:nvPr/>
        </p:nvSpPr>
        <p:spPr>
          <a:xfrm>
            <a:off x="903059" y="3290530"/>
            <a:ext cx="80361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Mỗi đĩa có 3 quả cam. 2 đĩa như vậy có tất cả 6 quả cam.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BA3E7F2-AF97-4D4D-BBB8-8625154BC7F7}"/>
              </a:ext>
            </a:extLst>
          </p:cNvPr>
          <p:cNvSpPr txBox="1"/>
          <p:nvPr/>
        </p:nvSpPr>
        <p:spPr>
          <a:xfrm>
            <a:off x="914041" y="3908406"/>
            <a:ext cx="53699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Ta chuyển 3 + 3 = 6 thành phép nhân: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39B1024-322A-4A89-90D3-9E68F681C56F}"/>
              </a:ext>
            </a:extLst>
          </p:cNvPr>
          <p:cNvCxnSpPr/>
          <p:nvPr/>
        </p:nvCxnSpPr>
        <p:spPr>
          <a:xfrm>
            <a:off x="2438926" y="3725691"/>
            <a:ext cx="148821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C4ABF628-DCBD-49B6-9E86-59B5C4F216CA}"/>
              </a:ext>
            </a:extLst>
          </p:cNvPr>
          <p:cNvSpPr/>
          <p:nvPr/>
        </p:nvSpPr>
        <p:spPr>
          <a:xfrm>
            <a:off x="3448748" y="4501301"/>
            <a:ext cx="2535636" cy="475903"/>
          </a:xfrm>
          <a:prstGeom prst="rect">
            <a:avLst/>
          </a:prstGeom>
          <a:solidFill>
            <a:srgbClr val="FFF789"/>
          </a:solidFill>
          <a:ln>
            <a:solidFill>
              <a:srgbClr val="FFF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6EEC1BD-21AA-4E88-991B-2AB5A20A7D9A}"/>
              </a:ext>
            </a:extLst>
          </p:cNvPr>
          <p:cNvSpPr/>
          <p:nvPr/>
        </p:nvSpPr>
        <p:spPr>
          <a:xfrm>
            <a:off x="3535465" y="4465113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72ED7E0-884E-4064-BC03-A8B17075FA99}"/>
              </a:ext>
            </a:extLst>
          </p:cNvPr>
          <p:cNvSpPr/>
          <p:nvPr/>
        </p:nvSpPr>
        <p:spPr>
          <a:xfrm>
            <a:off x="3980149" y="3253301"/>
            <a:ext cx="898563" cy="58240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DB8CD78-F4A3-421E-AE3D-F6004BC6859D}"/>
                  </a:ext>
                </a:extLst>
              </p:cNvPr>
              <p:cNvSpPr txBox="1"/>
              <p:nvPr/>
            </p:nvSpPr>
            <p:spPr>
              <a:xfrm>
                <a:off x="4047059" y="4511278"/>
                <a:ext cx="40716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vi-VN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DB8CD78-F4A3-421E-AE3D-F6004BC685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7059" y="4511278"/>
                <a:ext cx="407163" cy="492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>
            <a:extLst>
              <a:ext uri="{FF2B5EF4-FFF2-40B4-BE49-F238E27FC236}">
                <a16:creationId xmlns:a16="http://schemas.microsoft.com/office/drawing/2014/main" id="{B3E5B366-ED25-4601-AD35-F1838BDF5F73}"/>
              </a:ext>
            </a:extLst>
          </p:cNvPr>
          <p:cNvSpPr/>
          <p:nvPr/>
        </p:nvSpPr>
        <p:spPr>
          <a:xfrm>
            <a:off x="4530638" y="4462227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2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A823293-C6F1-4611-9ED4-FDF62ABF531D}"/>
              </a:ext>
            </a:extLst>
          </p:cNvPr>
          <p:cNvCxnSpPr/>
          <p:nvPr/>
        </p:nvCxnSpPr>
        <p:spPr>
          <a:xfrm>
            <a:off x="7221503" y="3725691"/>
            <a:ext cx="148821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F79EBC4A-9B9A-4B3B-993F-6EF0DDA8103E}"/>
              </a:ext>
            </a:extLst>
          </p:cNvPr>
          <p:cNvSpPr/>
          <p:nvPr/>
        </p:nvSpPr>
        <p:spPr>
          <a:xfrm>
            <a:off x="5019346" y="4462227"/>
            <a:ext cx="4251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20FCA31-A7D7-4D3F-8790-2B5CBAA5A09B}"/>
              </a:ext>
            </a:extLst>
          </p:cNvPr>
          <p:cNvSpPr/>
          <p:nvPr/>
        </p:nvSpPr>
        <p:spPr>
          <a:xfrm>
            <a:off x="5508054" y="4462227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C3D6023-BF17-483A-8E2F-D5D93F35EB73}"/>
              </a:ext>
            </a:extLst>
          </p:cNvPr>
          <p:cNvSpPr txBox="1"/>
          <p:nvPr/>
        </p:nvSpPr>
        <p:spPr>
          <a:xfrm>
            <a:off x="6567265" y="4537959"/>
            <a:ext cx="43107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Đọc là: </a:t>
            </a:r>
            <a:r>
              <a:rPr lang="vi-VN" sz="2400" dirty="0">
                <a:solidFill>
                  <a:srgbClr val="0070C0"/>
                </a:solidFill>
              </a:rPr>
              <a:t>Ba nhân hai bằng sáu.</a:t>
            </a:r>
            <a:endParaRPr lang="vi-VN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4849682-BBC1-425A-BF07-8431C47F2C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5684" y="1548123"/>
            <a:ext cx="4143375" cy="120015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0DD1DFD3-33C6-4CED-97CD-75F208D421D4}"/>
              </a:ext>
            </a:extLst>
          </p:cNvPr>
          <p:cNvGrpSpPr/>
          <p:nvPr/>
        </p:nvGrpSpPr>
        <p:grpSpPr>
          <a:xfrm>
            <a:off x="5424728" y="415523"/>
            <a:ext cx="6049821" cy="3038475"/>
            <a:chOff x="5625412" y="415523"/>
            <a:chExt cx="6049821" cy="303847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D0F78D3-2C6C-42F3-91B1-8C94207AB21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25412" y="415523"/>
              <a:ext cx="6049821" cy="3038475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3F3D3C7-E41E-4CC3-BA03-A82EC9A520D8}"/>
                </a:ext>
              </a:extLst>
            </p:cNvPr>
            <p:cNvSpPr txBox="1"/>
            <p:nvPr/>
          </p:nvSpPr>
          <p:spPr>
            <a:xfrm>
              <a:off x="5831558" y="955032"/>
              <a:ext cx="3684099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i="1" dirty="0"/>
                <a:t>Mỗi đĩa có 3 quả cam. 2 đĩa như vậy có tất cả mấy quả cam?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2F695CBB-6F5A-48E2-B63F-ACAE6032AF0F}"/>
              </a:ext>
            </a:extLst>
          </p:cNvPr>
          <p:cNvSpPr txBox="1"/>
          <p:nvPr/>
        </p:nvSpPr>
        <p:spPr>
          <a:xfrm>
            <a:off x="1020417" y="5178647"/>
            <a:ext cx="4844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c)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2D1ECC6-D17E-49E4-871E-DAA31C5BF6C7}"/>
              </a:ext>
            </a:extLst>
          </p:cNvPr>
          <p:cNvSpPr txBox="1"/>
          <p:nvPr/>
        </p:nvSpPr>
        <p:spPr>
          <a:xfrm>
            <a:off x="1362093" y="5240079"/>
            <a:ext cx="14173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Nhận xét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E6367C6-296B-4549-A482-8A4A929E56BE}"/>
                  </a:ext>
                </a:extLst>
              </p:cNvPr>
              <p:cNvSpPr txBox="1"/>
              <p:nvPr/>
            </p:nvSpPr>
            <p:spPr>
              <a:xfrm>
                <a:off x="4486299" y="5285914"/>
                <a:ext cx="2868093" cy="954107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vi-VN" sz="2800" dirty="0">
                    <a:solidFill>
                      <a:schemeClr val="tx1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800" dirty="0">
                    <a:solidFill>
                      <a:schemeClr val="tx1"/>
                    </a:solidFill>
                  </a:rPr>
                  <a:t> 3 = 2 + 2 + 2</a:t>
                </a:r>
              </a:p>
              <a:p>
                <a:r>
                  <a:rPr lang="vi-VN" sz="2800" dirty="0">
                    <a:solidFill>
                      <a:schemeClr val="tx1"/>
                    </a:solidFill>
                  </a:rPr>
                  <a:t>3 </a:t>
                </a:r>
                <a14:m>
                  <m:oMath xmlns:m="http://schemas.openxmlformats.org/officeDocument/2006/math">
                    <m:r>
                      <a:rPr lang="vi-VN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800" dirty="0">
                    <a:solidFill>
                      <a:schemeClr val="tx1"/>
                    </a:solidFill>
                  </a:rPr>
                  <a:t> 2 = 3 + 3 </a:t>
                </a: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E6367C6-296B-4549-A482-8A4A929E56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6299" y="5285914"/>
                <a:ext cx="2868093" cy="954107"/>
              </a:xfrm>
              <a:prstGeom prst="rect">
                <a:avLst/>
              </a:prstGeom>
              <a:blipFill>
                <a:blip r:embed="rId8"/>
                <a:stretch>
                  <a:fillRect l="-4459" t="-6329" r="-3185" b="-1582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6274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2" grpId="0"/>
      <p:bldP spid="13" grpId="0"/>
      <p:bldP spid="16" grpId="0" animBg="1"/>
      <p:bldP spid="17" grpId="0"/>
      <p:bldP spid="18" grpId="0" animBg="1"/>
      <p:bldP spid="19" grpId="0"/>
      <p:bldP spid="20" grpId="0"/>
      <p:bldP spid="22" grpId="0"/>
      <p:bldP spid="23" grpId="0"/>
      <p:bldP spid="24" grpId="0"/>
      <p:bldP spid="28" grpId="0"/>
      <p:bldP spid="29" grpId="0"/>
      <p:bldP spid="3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1456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0CC883A-8EE7-4150-835E-E3EB8E94D3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8259249B-A230-4437-826C-6EDDF157F352}"/>
              </a:ext>
            </a:extLst>
          </p:cNvPr>
          <p:cNvSpPr/>
          <p:nvPr/>
        </p:nvSpPr>
        <p:spPr>
          <a:xfrm>
            <a:off x="3212479" y="831732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6D7D62F-2C3B-476C-A9C9-180320A02C96}"/>
              </a:ext>
            </a:extLst>
          </p:cNvPr>
          <p:cNvGrpSpPr/>
          <p:nvPr/>
        </p:nvGrpSpPr>
        <p:grpSpPr>
          <a:xfrm>
            <a:off x="3830286" y="852244"/>
            <a:ext cx="1116312" cy="461666"/>
            <a:chOff x="1870518" y="1440653"/>
            <a:chExt cx="1116312" cy="461666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4BB235D-4388-4666-96CF-31B62005FBD7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2F2A3703-C4EB-4B16-9175-D69D73D39986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5C76CAF-2EB9-44FF-98CE-7D810651647C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F1C76B5-8D4E-4C7F-89EB-0A8D5930010E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60421201-7BFC-4143-8AAE-44DA7972312B}"/>
              </a:ext>
            </a:extLst>
          </p:cNvPr>
          <p:cNvSpPr txBox="1"/>
          <p:nvPr/>
        </p:nvSpPr>
        <p:spPr>
          <a:xfrm>
            <a:off x="919491" y="151211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1F7AB4F-4F3F-45BC-8FE9-3C12F1DA46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24758" y="1313909"/>
            <a:ext cx="9596901" cy="193913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00F1900A-B7B2-4C2F-8132-DF0A592C7B8E}"/>
              </a:ext>
            </a:extLst>
          </p:cNvPr>
          <p:cNvGrpSpPr/>
          <p:nvPr/>
        </p:nvGrpSpPr>
        <p:grpSpPr>
          <a:xfrm>
            <a:off x="1950093" y="3286749"/>
            <a:ext cx="3714936" cy="545510"/>
            <a:chOff x="1950093" y="3286749"/>
            <a:chExt cx="3714936" cy="54551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A774A23-E323-4665-8C47-9D0BB476E769}"/>
                </a:ext>
              </a:extLst>
            </p:cNvPr>
            <p:cNvSpPr txBox="1"/>
            <p:nvPr/>
          </p:nvSpPr>
          <p:spPr>
            <a:xfrm>
              <a:off x="1950093" y="3297894"/>
              <a:ext cx="323037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2 + 2 + 2 + 2 + 2 = </a:t>
              </a: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3562A086-C513-49E1-B61E-1CE6DF7424B7}"/>
                </a:ext>
              </a:extLst>
            </p:cNvPr>
            <p:cNvSpPr/>
            <p:nvPr/>
          </p:nvSpPr>
          <p:spPr>
            <a:xfrm>
              <a:off x="5081934" y="3286749"/>
              <a:ext cx="58309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3B8224C-8612-4EE4-9571-F35373391355}"/>
              </a:ext>
            </a:extLst>
          </p:cNvPr>
          <p:cNvGrpSpPr/>
          <p:nvPr/>
        </p:nvGrpSpPr>
        <p:grpSpPr>
          <a:xfrm>
            <a:off x="1972818" y="3915985"/>
            <a:ext cx="2554851" cy="545510"/>
            <a:chOff x="1972818" y="3809969"/>
            <a:chExt cx="2554851" cy="545510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B93B0B95-3C8D-4B32-B5CF-EDBA60000553}"/>
                </a:ext>
              </a:extLst>
            </p:cNvPr>
            <p:cNvGrpSpPr/>
            <p:nvPr/>
          </p:nvGrpSpPr>
          <p:grpSpPr>
            <a:xfrm>
              <a:off x="1972818" y="3809969"/>
              <a:ext cx="2023311" cy="545510"/>
              <a:chOff x="1950093" y="3275604"/>
              <a:chExt cx="2023311" cy="54551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3CDAA2B6-995F-4474-A7A5-97ACEC015288}"/>
                      </a:ext>
                    </a:extLst>
                  </p:cNvPr>
                  <p:cNvSpPr txBox="1"/>
                  <p:nvPr/>
                </p:nvSpPr>
                <p:spPr>
                  <a:xfrm>
                    <a:off x="1950093" y="3297894"/>
                    <a:ext cx="2023311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vi-VN" sz="2800" dirty="0"/>
                      <a:t>2 </a:t>
                    </a:r>
                    <a14:m>
                      <m:oMath xmlns:m="http://schemas.openxmlformats.org/officeDocument/2006/math">
                        <m:r>
                          <a:rPr lang="vi-VN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vi-VN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oMath>
                    </a14:m>
                    <a:r>
                      <a:rPr lang="vi-VN" sz="2800" dirty="0"/>
                      <a:t>         = </a:t>
                    </a:r>
                  </a:p>
                </p:txBody>
              </p:sp>
            </mc:Choice>
            <mc:Fallback xmlns="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3CDAA2B6-995F-4474-A7A5-97ACEC01528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50093" y="3297894"/>
                    <a:ext cx="2023311" cy="52322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6325" t="-11628" r="-4819" b="-31395"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0" name="Rectangle: Rounded Corners 19">
                <a:extLst>
                  <a:ext uri="{FF2B5EF4-FFF2-40B4-BE49-F238E27FC236}">
                    <a16:creationId xmlns:a16="http://schemas.microsoft.com/office/drawing/2014/main" id="{8D984609-C781-42DD-9421-5C72100A45EC}"/>
                  </a:ext>
                </a:extLst>
              </p:cNvPr>
              <p:cNvSpPr/>
              <p:nvPr/>
            </p:nvSpPr>
            <p:spPr>
              <a:xfrm>
                <a:off x="2745616" y="3275604"/>
                <a:ext cx="583095" cy="545510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6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5855DEF6-97F7-4C9D-86E7-DE0C2D48FA13}"/>
                </a:ext>
              </a:extLst>
            </p:cNvPr>
            <p:cNvSpPr/>
            <p:nvPr/>
          </p:nvSpPr>
          <p:spPr>
            <a:xfrm>
              <a:off x="3944574" y="3809969"/>
              <a:ext cx="58309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24B5D42-A3D8-43FB-AAA9-CF10D4F2B121}"/>
              </a:ext>
            </a:extLst>
          </p:cNvPr>
          <p:cNvGrpSpPr/>
          <p:nvPr/>
        </p:nvGrpSpPr>
        <p:grpSpPr>
          <a:xfrm>
            <a:off x="7395527" y="3297894"/>
            <a:ext cx="1990307" cy="545510"/>
            <a:chOff x="1950093" y="3286749"/>
            <a:chExt cx="1990307" cy="545510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80928F9-17B5-4D43-B275-F90F373AE074}"/>
                </a:ext>
              </a:extLst>
            </p:cNvPr>
            <p:cNvSpPr txBox="1"/>
            <p:nvPr/>
          </p:nvSpPr>
          <p:spPr>
            <a:xfrm>
              <a:off x="1950093" y="3297894"/>
              <a:ext cx="130356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5 + 5 =</a:t>
              </a:r>
            </a:p>
          </p:txBody>
        </p: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AD7599D8-4397-4378-8691-975B5598F09D}"/>
                </a:ext>
              </a:extLst>
            </p:cNvPr>
            <p:cNvSpPr/>
            <p:nvPr/>
          </p:nvSpPr>
          <p:spPr>
            <a:xfrm>
              <a:off x="3357305" y="3286749"/>
              <a:ext cx="58309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717CD8C-C2A8-4AE3-9A43-DE889F15C129}"/>
              </a:ext>
            </a:extLst>
          </p:cNvPr>
          <p:cNvGrpSpPr/>
          <p:nvPr/>
        </p:nvGrpSpPr>
        <p:grpSpPr>
          <a:xfrm>
            <a:off x="7418252" y="3927130"/>
            <a:ext cx="2554851" cy="545510"/>
            <a:chOff x="1972818" y="3809969"/>
            <a:chExt cx="2554851" cy="545510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F3044835-2FC5-49D6-8ACC-5B811E5402E3}"/>
                </a:ext>
              </a:extLst>
            </p:cNvPr>
            <p:cNvGrpSpPr/>
            <p:nvPr/>
          </p:nvGrpSpPr>
          <p:grpSpPr>
            <a:xfrm>
              <a:off x="1972818" y="3809969"/>
              <a:ext cx="2023311" cy="545510"/>
              <a:chOff x="1950093" y="3275604"/>
              <a:chExt cx="2023311" cy="54551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19007EA3-6F15-402E-B57E-3B0804105C1F}"/>
                      </a:ext>
                    </a:extLst>
                  </p:cNvPr>
                  <p:cNvSpPr txBox="1"/>
                  <p:nvPr/>
                </p:nvSpPr>
                <p:spPr>
                  <a:xfrm>
                    <a:off x="1950093" y="3297894"/>
                    <a:ext cx="2023311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vi-VN" sz="2800" dirty="0"/>
                      <a:t>5 </a:t>
                    </a:r>
                    <a14:m>
                      <m:oMath xmlns:m="http://schemas.openxmlformats.org/officeDocument/2006/math">
                        <m:r>
                          <a:rPr lang="vi-VN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vi-VN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oMath>
                    </a14:m>
                    <a:r>
                      <a:rPr lang="vi-VN" sz="2800" dirty="0"/>
                      <a:t>         = </a:t>
                    </a:r>
                  </a:p>
                </p:txBody>
              </p:sp>
            </mc:Choice>
            <mc:Fallback xmlns="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19007EA3-6F15-402E-B57E-3B0804105C1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50093" y="3297894"/>
                    <a:ext cx="2023311" cy="523220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6325" t="-12791" r="-4819" b="-31395"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0" name="Rectangle: Rounded Corners 29">
                <a:extLst>
                  <a:ext uri="{FF2B5EF4-FFF2-40B4-BE49-F238E27FC236}">
                    <a16:creationId xmlns:a16="http://schemas.microsoft.com/office/drawing/2014/main" id="{2849972F-96C9-417A-8FE1-55F37B12406C}"/>
                  </a:ext>
                </a:extLst>
              </p:cNvPr>
              <p:cNvSpPr/>
              <p:nvPr/>
            </p:nvSpPr>
            <p:spPr>
              <a:xfrm>
                <a:off x="2745616" y="3275604"/>
                <a:ext cx="583095" cy="545510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6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7687798A-BD55-4659-8960-442F766898F2}"/>
                </a:ext>
              </a:extLst>
            </p:cNvPr>
            <p:cNvSpPr/>
            <p:nvPr/>
          </p:nvSpPr>
          <p:spPr>
            <a:xfrm>
              <a:off x="3944574" y="3809969"/>
              <a:ext cx="58309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EC82B897-0EF5-4B3D-991A-8C533F148E2F}"/>
              </a:ext>
            </a:extLst>
          </p:cNvPr>
          <p:cNvSpPr/>
          <p:nvPr/>
        </p:nvSpPr>
        <p:spPr>
          <a:xfrm>
            <a:off x="5081934" y="3304000"/>
            <a:ext cx="644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</a:t>
            </a:r>
            <a:r>
              <a:rPr lang="vi-VN" sz="2800" b="1">
                <a:solidFill>
                  <a:srgbClr val="FF0000"/>
                </a:solidFill>
              </a:rPr>
              <a:t>0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17EEC751-8E9D-4264-8FCA-D7505E490B95}"/>
              </a:ext>
            </a:extLst>
          </p:cNvPr>
          <p:cNvSpPr/>
          <p:nvPr/>
        </p:nvSpPr>
        <p:spPr>
          <a:xfrm>
            <a:off x="2768341" y="3920536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126FFFB7-2D09-402B-8E28-0886ABED9B6D}"/>
              </a:ext>
            </a:extLst>
          </p:cNvPr>
          <p:cNvSpPr/>
          <p:nvPr/>
        </p:nvSpPr>
        <p:spPr>
          <a:xfrm>
            <a:off x="3944573" y="3920536"/>
            <a:ext cx="644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579DC0B2-BE05-4AA4-8DF2-A9DAEDB6FAAD}"/>
              </a:ext>
            </a:extLst>
          </p:cNvPr>
          <p:cNvSpPr/>
          <p:nvPr/>
        </p:nvSpPr>
        <p:spPr>
          <a:xfrm>
            <a:off x="8802739" y="3291300"/>
            <a:ext cx="644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</a:t>
            </a:r>
            <a:r>
              <a:rPr lang="vi-VN" sz="2800" b="1">
                <a:solidFill>
                  <a:srgbClr val="FF0000"/>
                </a:solidFill>
              </a:rPr>
              <a:t>0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3C611DC6-EF44-434B-B7EF-8326D83258FE}"/>
              </a:ext>
            </a:extLst>
          </p:cNvPr>
          <p:cNvSpPr/>
          <p:nvPr/>
        </p:nvSpPr>
        <p:spPr>
          <a:xfrm>
            <a:off x="8213776" y="3933788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4392996B-4EDA-43EC-AFA3-6C664E3DEF64}"/>
              </a:ext>
            </a:extLst>
          </p:cNvPr>
          <p:cNvSpPr/>
          <p:nvPr/>
        </p:nvSpPr>
        <p:spPr>
          <a:xfrm>
            <a:off x="9390008" y="3933788"/>
            <a:ext cx="644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B0B8D13-2072-4F0C-8C00-BB40239C4616}"/>
              </a:ext>
            </a:extLst>
          </p:cNvPr>
          <p:cNvSpPr txBox="1"/>
          <p:nvPr/>
        </p:nvSpPr>
        <p:spPr>
          <a:xfrm>
            <a:off x="919491" y="4224714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F441F683-6BD6-4035-8CD4-F0386C410312}"/>
              </a:ext>
            </a:extLst>
          </p:cNvPr>
          <p:cNvGrpSpPr/>
          <p:nvPr/>
        </p:nvGrpSpPr>
        <p:grpSpPr>
          <a:xfrm>
            <a:off x="1202825" y="4714553"/>
            <a:ext cx="7154490" cy="1527434"/>
            <a:chOff x="1202825" y="4714553"/>
            <a:chExt cx="7154490" cy="1527434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300A28F6-6A00-4B55-AD34-D069783D21F5}"/>
                </a:ext>
              </a:extLst>
            </p:cNvPr>
            <p:cNvSpPr/>
            <p:nvPr/>
          </p:nvSpPr>
          <p:spPr>
            <a:xfrm>
              <a:off x="1202825" y="4714553"/>
              <a:ext cx="7123472" cy="1527434"/>
            </a:xfrm>
            <a:prstGeom prst="rect">
              <a:avLst/>
            </a:prstGeom>
            <a:solidFill>
              <a:srgbClr val="FDDEEB"/>
            </a:solidFill>
            <a:ln>
              <a:solidFill>
                <a:srgbClr val="FDDEEB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A3E9969C-5328-4567-88AE-954FAEE9F1CB}"/>
                    </a:ext>
                  </a:extLst>
                </p:cNvPr>
                <p:cNvSpPr txBox="1"/>
                <p:nvPr/>
              </p:nvSpPr>
              <p:spPr>
                <a:xfrm>
                  <a:off x="1356957" y="4972422"/>
                  <a:ext cx="700035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800" dirty="0"/>
                    <a:t>3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5 =        +       +        +       +        =</a:t>
                  </a:r>
                </a:p>
              </p:txBody>
            </p:sp>
          </mc:Choice>
          <mc:Fallback xmlns="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A3E9969C-5328-4567-88AE-954FAEE9F1C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56957" y="4972422"/>
                  <a:ext cx="7000358" cy="523220"/>
                </a:xfrm>
                <a:prstGeom prst="rect">
                  <a:avLst/>
                </a:prstGeom>
                <a:blipFill>
                  <a:blip r:embed="rId8"/>
                  <a:stretch>
                    <a:fillRect l="-1829" t="-12791" b="-31395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68F9265F-0215-466B-AE9D-8C1223FD1D92}"/>
                </a:ext>
              </a:extLst>
            </p:cNvPr>
            <p:cNvSpPr/>
            <p:nvPr/>
          </p:nvSpPr>
          <p:spPr>
            <a:xfrm>
              <a:off x="2687779" y="491936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8A6A7281-15F7-46F9-B4BB-82C4DDE1EF3C}"/>
                </a:ext>
              </a:extLst>
            </p:cNvPr>
            <p:cNvSpPr/>
            <p:nvPr/>
          </p:nvSpPr>
          <p:spPr>
            <a:xfrm>
              <a:off x="3634787" y="491936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8632013F-EE9D-4858-A24F-98A9C8D63D5E}"/>
                </a:ext>
              </a:extLst>
            </p:cNvPr>
            <p:cNvSpPr/>
            <p:nvPr/>
          </p:nvSpPr>
          <p:spPr>
            <a:xfrm>
              <a:off x="4581795" y="491936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6CD7B4DF-B638-4AEA-9B9D-FEC7E04427F0}"/>
                </a:ext>
              </a:extLst>
            </p:cNvPr>
            <p:cNvSpPr/>
            <p:nvPr/>
          </p:nvSpPr>
          <p:spPr>
            <a:xfrm>
              <a:off x="5528803" y="491936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9B65ECB2-9D74-44C2-9AB2-C9BF4AE99E21}"/>
                </a:ext>
              </a:extLst>
            </p:cNvPr>
            <p:cNvSpPr/>
            <p:nvPr/>
          </p:nvSpPr>
          <p:spPr>
            <a:xfrm>
              <a:off x="6475811" y="491936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B54429FE-DE97-4D66-B136-1476D19EFEE1}"/>
                </a:ext>
              </a:extLst>
            </p:cNvPr>
            <p:cNvSpPr/>
            <p:nvPr/>
          </p:nvSpPr>
          <p:spPr>
            <a:xfrm>
              <a:off x="7506862" y="491936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005CD54C-E13D-4852-9359-09A5EB5DEB18}"/>
                    </a:ext>
                  </a:extLst>
                </p:cNvPr>
                <p:cNvSpPr txBox="1"/>
                <p:nvPr/>
              </p:nvSpPr>
              <p:spPr>
                <a:xfrm>
                  <a:off x="1356957" y="5613623"/>
                  <a:ext cx="4941757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800" dirty="0"/>
                    <a:t>5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3 =        +       +        =</a:t>
                  </a:r>
                </a:p>
              </p:txBody>
            </p:sp>
          </mc:Choice>
          <mc:Fallback xmlns="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005CD54C-E13D-4852-9359-09A5EB5DEB1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56957" y="5613623"/>
                  <a:ext cx="4941757" cy="523220"/>
                </a:xfrm>
                <a:prstGeom prst="rect">
                  <a:avLst/>
                </a:prstGeom>
                <a:blipFill>
                  <a:blip r:embed="rId9"/>
                  <a:stretch>
                    <a:fillRect l="-2593" t="-12791" b="-31395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id="{8CC81A37-23AF-49D1-96C2-8D20384D4D28}"/>
                </a:ext>
              </a:extLst>
            </p:cNvPr>
            <p:cNvSpPr/>
            <p:nvPr/>
          </p:nvSpPr>
          <p:spPr>
            <a:xfrm>
              <a:off x="2686625" y="5573975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id="{DEA317A3-96F5-4FBC-A27A-5C3AC73BBB1B}"/>
                </a:ext>
              </a:extLst>
            </p:cNvPr>
            <p:cNvSpPr/>
            <p:nvPr/>
          </p:nvSpPr>
          <p:spPr>
            <a:xfrm>
              <a:off x="3633633" y="5573975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54" name="Rectangle: Rounded Corners 53">
              <a:extLst>
                <a:ext uri="{FF2B5EF4-FFF2-40B4-BE49-F238E27FC236}">
                  <a16:creationId xmlns:a16="http://schemas.microsoft.com/office/drawing/2014/main" id="{DD3E1AE1-BACB-4CEB-963B-7A11E2BBBB99}"/>
                </a:ext>
              </a:extLst>
            </p:cNvPr>
            <p:cNvSpPr/>
            <p:nvPr/>
          </p:nvSpPr>
          <p:spPr>
            <a:xfrm>
              <a:off x="4580641" y="5573975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55" name="Rectangle: Rounded Corners 54">
              <a:extLst>
                <a:ext uri="{FF2B5EF4-FFF2-40B4-BE49-F238E27FC236}">
                  <a16:creationId xmlns:a16="http://schemas.microsoft.com/office/drawing/2014/main" id="{29773DB0-CD0B-4D22-932B-4EF9CE156B51}"/>
                </a:ext>
              </a:extLst>
            </p:cNvPr>
            <p:cNvSpPr/>
            <p:nvPr/>
          </p:nvSpPr>
          <p:spPr>
            <a:xfrm>
              <a:off x="5527649" y="5573975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D5AED155-DC2C-4EE9-87AE-9B04AA2DA666}"/>
              </a:ext>
            </a:extLst>
          </p:cNvPr>
          <p:cNvGrpSpPr/>
          <p:nvPr/>
        </p:nvGrpSpPr>
        <p:grpSpPr>
          <a:xfrm>
            <a:off x="8603227" y="4708827"/>
            <a:ext cx="2304711" cy="1527434"/>
            <a:chOff x="8603227" y="4708827"/>
            <a:chExt cx="2304711" cy="1527434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D97693D4-8240-4C8E-9CE3-C9A06CC2BA96}"/>
                </a:ext>
              </a:extLst>
            </p:cNvPr>
            <p:cNvSpPr/>
            <p:nvPr/>
          </p:nvSpPr>
          <p:spPr>
            <a:xfrm>
              <a:off x="8603227" y="4708827"/>
              <a:ext cx="2304711" cy="1527434"/>
            </a:xfrm>
            <a:prstGeom prst="rect">
              <a:avLst/>
            </a:prstGeom>
            <a:solidFill>
              <a:srgbClr val="FDDEEB"/>
            </a:solidFill>
            <a:ln>
              <a:solidFill>
                <a:srgbClr val="FDDEEB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1E696BC5-4222-4E2C-81BF-20F3E2CDA14D}"/>
                    </a:ext>
                  </a:extLst>
                </p:cNvPr>
                <p:cNvSpPr txBox="1"/>
                <p:nvPr/>
              </p:nvSpPr>
              <p:spPr>
                <a:xfrm>
                  <a:off x="8666300" y="4985820"/>
                  <a:ext cx="222357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800" dirty="0"/>
                    <a:t>3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5 =</a:t>
                  </a:r>
                </a:p>
              </p:txBody>
            </p:sp>
          </mc:Choice>
          <mc:Fallback xmlns="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1E696BC5-4222-4E2C-81BF-20F3E2CDA14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66300" y="4985820"/>
                  <a:ext cx="2223570" cy="523220"/>
                </a:xfrm>
                <a:prstGeom prst="rect">
                  <a:avLst/>
                </a:prstGeom>
                <a:blipFill>
                  <a:blip r:embed="rId10"/>
                  <a:stretch>
                    <a:fillRect l="-5769" t="-12791" b="-31395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7" name="Rectangle: Rounded Corners 56">
              <a:extLst>
                <a:ext uri="{FF2B5EF4-FFF2-40B4-BE49-F238E27FC236}">
                  <a16:creationId xmlns:a16="http://schemas.microsoft.com/office/drawing/2014/main" id="{661A105F-7AAC-4FA3-9ED2-4E8BA4EC43D2}"/>
                </a:ext>
              </a:extLst>
            </p:cNvPr>
            <p:cNvSpPr/>
            <p:nvPr/>
          </p:nvSpPr>
          <p:spPr>
            <a:xfrm>
              <a:off x="9997122" y="4932760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0054FCC6-DFD1-41AE-833A-9C9B29182A85}"/>
                    </a:ext>
                  </a:extLst>
                </p:cNvPr>
                <p:cNvSpPr txBox="1"/>
                <p:nvPr/>
              </p:nvSpPr>
              <p:spPr>
                <a:xfrm>
                  <a:off x="8684368" y="5603937"/>
                  <a:ext cx="222357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800" dirty="0"/>
                    <a:t>5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3 =</a:t>
                  </a:r>
                </a:p>
              </p:txBody>
            </p:sp>
          </mc:Choice>
          <mc:Fallback xmlns="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0054FCC6-DFD1-41AE-833A-9C9B29182A8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84368" y="5603937"/>
                  <a:ext cx="2223570" cy="523220"/>
                </a:xfrm>
                <a:prstGeom prst="rect">
                  <a:avLst/>
                </a:prstGeom>
                <a:blipFill>
                  <a:blip r:embed="rId11"/>
                  <a:stretch>
                    <a:fillRect l="-5769" t="-11628" b="-31395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9" name="Rectangle: Rounded Corners 58">
              <a:extLst>
                <a:ext uri="{FF2B5EF4-FFF2-40B4-BE49-F238E27FC236}">
                  <a16:creationId xmlns:a16="http://schemas.microsoft.com/office/drawing/2014/main" id="{89F756FF-F203-41C3-9359-A8960EAEDDDB}"/>
                </a:ext>
              </a:extLst>
            </p:cNvPr>
            <p:cNvSpPr/>
            <p:nvPr/>
          </p:nvSpPr>
          <p:spPr>
            <a:xfrm>
              <a:off x="10015190" y="5550877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353B05F1-2EF5-4068-A17B-F68435C70B4C}"/>
              </a:ext>
            </a:extLst>
          </p:cNvPr>
          <p:cNvSpPr/>
          <p:nvPr/>
        </p:nvSpPr>
        <p:spPr>
          <a:xfrm>
            <a:off x="2683079" y="4930687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3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63208F26-14A1-4478-A606-5B795B737CF6}"/>
              </a:ext>
            </a:extLst>
          </p:cNvPr>
          <p:cNvSpPr/>
          <p:nvPr/>
        </p:nvSpPr>
        <p:spPr>
          <a:xfrm>
            <a:off x="3630448" y="4927457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3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DAF6326C-5F49-4038-9270-B1798C52913E}"/>
              </a:ext>
            </a:extLst>
          </p:cNvPr>
          <p:cNvSpPr/>
          <p:nvPr/>
        </p:nvSpPr>
        <p:spPr>
          <a:xfrm>
            <a:off x="4577817" y="4924227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3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9E186FBF-02E9-4309-9CC7-FD620596DB6C}"/>
              </a:ext>
            </a:extLst>
          </p:cNvPr>
          <p:cNvSpPr/>
          <p:nvPr/>
        </p:nvSpPr>
        <p:spPr>
          <a:xfrm>
            <a:off x="5525186" y="4920997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3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AB70796C-1CC6-4CCF-AFB4-2DFFBC68A94C}"/>
              </a:ext>
            </a:extLst>
          </p:cNvPr>
          <p:cNvSpPr/>
          <p:nvPr/>
        </p:nvSpPr>
        <p:spPr>
          <a:xfrm>
            <a:off x="6472555" y="4917767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3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7EDA0BB6-3FD5-4495-AE29-F9C710F62F57}"/>
              </a:ext>
            </a:extLst>
          </p:cNvPr>
          <p:cNvSpPr/>
          <p:nvPr/>
        </p:nvSpPr>
        <p:spPr>
          <a:xfrm>
            <a:off x="7443838" y="4927292"/>
            <a:ext cx="674929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id="{15B546E8-1848-4D5F-B3F3-5AAC515CEC40}"/>
              </a:ext>
            </a:extLst>
          </p:cNvPr>
          <p:cNvSpPr/>
          <p:nvPr/>
        </p:nvSpPr>
        <p:spPr>
          <a:xfrm>
            <a:off x="9951769" y="4940350"/>
            <a:ext cx="674929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FD4964E7-2448-4637-A213-1F3E220AFB97}"/>
              </a:ext>
            </a:extLst>
          </p:cNvPr>
          <p:cNvSpPr/>
          <p:nvPr/>
        </p:nvSpPr>
        <p:spPr>
          <a:xfrm>
            <a:off x="2683079" y="5589203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8E17B2E4-4B44-404D-A39E-DDDC90EA857B}"/>
              </a:ext>
            </a:extLst>
          </p:cNvPr>
          <p:cNvSpPr/>
          <p:nvPr/>
        </p:nvSpPr>
        <p:spPr>
          <a:xfrm>
            <a:off x="3630448" y="5585973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DA4AEC2D-5E63-4D3E-A7AE-DDEF04FDDFD0}"/>
              </a:ext>
            </a:extLst>
          </p:cNvPr>
          <p:cNvSpPr/>
          <p:nvPr/>
        </p:nvSpPr>
        <p:spPr>
          <a:xfrm>
            <a:off x="4577817" y="5582743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id="{B6F744E3-2FCD-40C2-B592-77D14B4551E8}"/>
              </a:ext>
            </a:extLst>
          </p:cNvPr>
          <p:cNvSpPr/>
          <p:nvPr/>
        </p:nvSpPr>
        <p:spPr>
          <a:xfrm>
            <a:off x="5522671" y="5583872"/>
            <a:ext cx="674929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id="{9761C3A3-AF60-4646-8198-68626787ACF2}"/>
              </a:ext>
            </a:extLst>
          </p:cNvPr>
          <p:cNvSpPr/>
          <p:nvPr/>
        </p:nvSpPr>
        <p:spPr>
          <a:xfrm>
            <a:off x="9951769" y="5563577"/>
            <a:ext cx="674929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15</a:t>
            </a:r>
            <a:endParaRPr lang="vi-VN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715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40" grpId="0"/>
      <p:bldP spid="62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074" t="-1" r="6002" b="40612"/>
          <a:stretch/>
        </p:blipFill>
        <p:spPr>
          <a:xfrm>
            <a:off x="988728" y="88900"/>
            <a:ext cx="10844816" cy="6731000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55" name="Đường nối Thẳng 2">
            <a:extLst>
              <a:ext uri="{FF2B5EF4-FFF2-40B4-BE49-F238E27FC236}">
                <a16:creationId xmlns:a16="http://schemas.microsoft.com/office/drawing/2014/main" id="{D2832B86-CE3C-469C-98CB-35A09FB9B6E3}"/>
              </a:ext>
            </a:extLst>
          </p:cNvPr>
          <p:cNvCxnSpPr>
            <a:cxnSpLocks/>
          </p:cNvCxnSpPr>
          <p:nvPr/>
        </p:nvCxnSpPr>
        <p:spPr>
          <a:xfrm>
            <a:off x="1862818" y="88900"/>
            <a:ext cx="0" cy="67691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207632" y="510035"/>
            <a:ext cx="68480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5F2987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Thứ </a:t>
            </a:r>
            <a:r>
              <a:rPr kumimoji="0" lang="en-GB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5F2987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hai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F2987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,</a:t>
            </a:r>
            <a:r>
              <a:rPr kumimoji="0" 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F2987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5F2987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wgày 1</a:t>
            </a:r>
            <a:r>
              <a:rPr kumimoji="0" 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F2987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7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F2987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5F2987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–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F2987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1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5F2987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- </a:t>
            </a:r>
            <a:r>
              <a:rPr kumimoji="0" 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F2987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202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5F2987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2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5F2987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48456" y="1227853"/>
            <a:ext cx="23631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5F2987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Toán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5F2987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29694" y="1920147"/>
            <a:ext cx="7400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5 hàng" pitchFamily="34" charset="0"/>
                <a:ea typeface="+mn-ea"/>
                <a:cs typeface="+mn-cs"/>
              </a:rPr>
              <a:t>Phép </a:t>
            </a:r>
            <a:r>
              <a:rPr kumimoji="0" 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5 hàng" pitchFamily="34" charset="0"/>
                <a:ea typeface="+mn-ea"/>
                <a:cs typeface="+mn-cs"/>
              </a:rPr>
              <a:t>nhân (tiết 1)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 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37611" y="3356460"/>
            <a:ext cx="32110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5F2987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B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5F2987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ài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5F2987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F2987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1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F2987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: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F2987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(</a:t>
            </a:r>
            <a:r>
              <a:rPr kumimoji="0" 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F2987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5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F2987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)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5F2987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62818" y="4062881"/>
            <a:ext cx="24361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F2987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a)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5F2987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23335" y="4767007"/>
            <a:ext cx="5340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F2987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2 + 2 + 2 + 2 + 2 =...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5F2987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138971" y="4769072"/>
            <a:ext cx="31558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5F2987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5</a:t>
            </a:r>
            <a:r>
              <a:rPr kumimoji="0" 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F2987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+ 5 = .....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5F2987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23335" y="5479798"/>
            <a:ext cx="4941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F2987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2 </a:t>
            </a:r>
            <a:r>
              <a:rPr kumimoji="0" 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F298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x</a:t>
            </a:r>
            <a:r>
              <a:rPr kumimoji="0" 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F2987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.... = ......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5F2987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129816" y="5450701"/>
            <a:ext cx="4941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5F2987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5</a:t>
            </a:r>
            <a:r>
              <a:rPr kumimoji="0" 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F2987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F298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x</a:t>
            </a:r>
            <a:r>
              <a:rPr kumimoji="0" 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F2987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.... = ......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5F2987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3630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B6A2514-02FF-4790-B605-F18072F9DB0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23987" y="839780"/>
            <a:ext cx="8810625" cy="5286375"/>
          </a:xfrm>
          <a:prstGeom prst="rect">
            <a:avLst/>
          </a:prstGeom>
        </p:spPr>
      </p:pic>
      <p:pic>
        <p:nvPicPr>
          <p:cNvPr id="3" name="Picture 4" descr="Không có mô tả.">
            <a:extLst>
              <a:ext uri="{FF2B5EF4-FFF2-40B4-BE49-F238E27FC236}">
                <a16:creationId xmlns:a16="http://schemas.microsoft.com/office/drawing/2014/main" id="{61884F90-5508-4FC0-9016-082C057B28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FE273295-D5B0-4815-845E-E738BD49C787}"/>
              </a:ext>
            </a:extLst>
          </p:cNvPr>
          <p:cNvSpPr/>
          <p:nvPr/>
        </p:nvSpPr>
        <p:spPr>
          <a:xfrm>
            <a:off x="3072779" y="837019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6B7AF0-7767-4F74-94CB-F9B5FA66F0B8}"/>
              </a:ext>
            </a:extLst>
          </p:cNvPr>
          <p:cNvSpPr txBox="1"/>
          <p:nvPr/>
        </p:nvSpPr>
        <p:spPr>
          <a:xfrm>
            <a:off x="3510101" y="837019"/>
            <a:ext cx="37224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Tìm phép nhân thích hợp.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7F1CF84-1CBA-4C5B-9323-660F8E6822A5}"/>
              </a:ext>
            </a:extLst>
          </p:cNvPr>
          <p:cNvSpPr/>
          <p:nvPr/>
        </p:nvSpPr>
        <p:spPr>
          <a:xfrm>
            <a:off x="2594306" y="2198541"/>
            <a:ext cx="3722494" cy="3795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>
                <a:solidFill>
                  <a:srgbClr val="0070C0"/>
                </a:solidFill>
              </a:rPr>
              <a:t>4 + 4 + 4 + 4 + 4 = 20</a:t>
            </a:r>
            <a:endParaRPr lang="vi-VN" sz="2800" dirty="0">
              <a:solidFill>
                <a:srgbClr val="0070C0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C2326AF-15EF-4E8E-A3E4-6D9F37EC969E}"/>
              </a:ext>
            </a:extLst>
          </p:cNvPr>
          <p:cNvSpPr/>
          <p:nvPr/>
        </p:nvSpPr>
        <p:spPr>
          <a:xfrm>
            <a:off x="3148903" y="3528420"/>
            <a:ext cx="2613300" cy="3795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rgbClr val="0070C0"/>
                </a:solidFill>
              </a:rPr>
              <a:t>4 + 4 + 4 = 12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E196361-A59C-4DB2-99C7-E11DEF96055B}"/>
              </a:ext>
            </a:extLst>
          </p:cNvPr>
          <p:cNvSpPr/>
          <p:nvPr/>
        </p:nvSpPr>
        <p:spPr>
          <a:xfrm>
            <a:off x="6731000" y="3429000"/>
            <a:ext cx="1905000" cy="1231900"/>
          </a:xfrm>
          <a:custGeom>
            <a:avLst/>
            <a:gdLst>
              <a:gd name="connsiteX0" fmla="*/ 0 w 1739900"/>
              <a:gd name="connsiteY0" fmla="*/ 0 h 1270000"/>
              <a:gd name="connsiteX1" fmla="*/ 355600 w 1739900"/>
              <a:gd name="connsiteY1" fmla="*/ 787400 h 1270000"/>
              <a:gd name="connsiteX2" fmla="*/ 1739900 w 1739900"/>
              <a:gd name="connsiteY2" fmla="*/ 127000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39900" h="1270000">
                <a:moveTo>
                  <a:pt x="0" y="0"/>
                </a:moveTo>
                <a:cubicBezTo>
                  <a:pt x="32808" y="287866"/>
                  <a:pt x="65617" y="575733"/>
                  <a:pt x="355600" y="787400"/>
                </a:cubicBezTo>
                <a:cubicBezTo>
                  <a:pt x="645583" y="999067"/>
                  <a:pt x="1192741" y="1134533"/>
                  <a:pt x="1739900" y="127000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75EAD2F-58E2-431C-A17A-9A05ACD4C064}"/>
              </a:ext>
            </a:extLst>
          </p:cNvPr>
          <p:cNvSpPr/>
          <p:nvPr/>
        </p:nvSpPr>
        <p:spPr>
          <a:xfrm>
            <a:off x="3441351" y="4681238"/>
            <a:ext cx="2028403" cy="3795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rgbClr val="0070C0"/>
                </a:solidFill>
              </a:rPr>
              <a:t>5 + 5 = 10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8795258-1ACD-4DA9-9EEA-9103ED46BEC6}"/>
              </a:ext>
            </a:extLst>
          </p:cNvPr>
          <p:cNvSpPr/>
          <p:nvPr/>
        </p:nvSpPr>
        <p:spPr>
          <a:xfrm>
            <a:off x="6534618" y="4660900"/>
            <a:ext cx="1905000" cy="1231900"/>
          </a:xfrm>
          <a:custGeom>
            <a:avLst/>
            <a:gdLst>
              <a:gd name="connsiteX0" fmla="*/ 0 w 1739900"/>
              <a:gd name="connsiteY0" fmla="*/ 0 h 1270000"/>
              <a:gd name="connsiteX1" fmla="*/ 355600 w 1739900"/>
              <a:gd name="connsiteY1" fmla="*/ 787400 h 1270000"/>
              <a:gd name="connsiteX2" fmla="*/ 1739900 w 1739900"/>
              <a:gd name="connsiteY2" fmla="*/ 127000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39900" h="1270000">
                <a:moveTo>
                  <a:pt x="0" y="0"/>
                </a:moveTo>
                <a:cubicBezTo>
                  <a:pt x="32808" y="287866"/>
                  <a:pt x="65617" y="575733"/>
                  <a:pt x="355600" y="787400"/>
                </a:cubicBezTo>
                <a:cubicBezTo>
                  <a:pt x="645583" y="999067"/>
                  <a:pt x="1192741" y="1134533"/>
                  <a:pt x="1739900" y="127000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CF7058C6-F860-4519-9653-16C471CE4A72}"/>
              </a:ext>
            </a:extLst>
          </p:cNvPr>
          <p:cNvSpPr/>
          <p:nvPr/>
        </p:nvSpPr>
        <p:spPr>
          <a:xfrm>
            <a:off x="2956777" y="5834056"/>
            <a:ext cx="2997549" cy="3795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>
                <a:solidFill>
                  <a:srgbClr val="0070C0"/>
                </a:solidFill>
              </a:rPr>
              <a:t>2 + 2 + 2 + 2 = 8</a:t>
            </a:r>
            <a:endParaRPr lang="vi-VN" sz="2800" dirty="0">
              <a:solidFill>
                <a:srgbClr val="0070C0"/>
              </a:solidFill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694070EA-6958-4E2F-842B-B72237ECDB6E}"/>
              </a:ext>
            </a:extLst>
          </p:cNvPr>
          <p:cNvSpPr/>
          <p:nvPr/>
        </p:nvSpPr>
        <p:spPr>
          <a:xfrm>
            <a:off x="6578600" y="3530600"/>
            <a:ext cx="1651000" cy="1968500"/>
          </a:xfrm>
          <a:custGeom>
            <a:avLst/>
            <a:gdLst>
              <a:gd name="connsiteX0" fmla="*/ 0 w 1651000"/>
              <a:gd name="connsiteY0" fmla="*/ 1968500 h 1968500"/>
              <a:gd name="connsiteX1" fmla="*/ 914400 w 1651000"/>
              <a:gd name="connsiteY1" fmla="*/ 1244600 h 1968500"/>
              <a:gd name="connsiteX2" fmla="*/ 1651000 w 1651000"/>
              <a:gd name="connsiteY2" fmla="*/ 0 h 1968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51000" h="1968500">
                <a:moveTo>
                  <a:pt x="0" y="1968500"/>
                </a:moveTo>
                <a:cubicBezTo>
                  <a:pt x="319616" y="1770591"/>
                  <a:pt x="639233" y="1572683"/>
                  <a:pt x="914400" y="1244600"/>
                </a:cubicBezTo>
                <a:cubicBezTo>
                  <a:pt x="1189567" y="916517"/>
                  <a:pt x="1420283" y="458258"/>
                  <a:pt x="1651000" y="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72573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1651</TotalTime>
  <Words>591</Words>
  <Application>Microsoft Office PowerPoint</Application>
  <PresentationFormat>Widescreen</PresentationFormat>
  <Paragraphs>131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Arial</vt:lpstr>
      <vt:lpstr>Calibri</vt:lpstr>
      <vt:lpstr>Calibri Light</vt:lpstr>
      <vt:lpstr>Cambria Math</vt:lpstr>
      <vt:lpstr>HP001 4 hàng</vt:lpstr>
      <vt:lpstr>HP001 5 hàng</vt:lpstr>
      <vt:lpstr>Times New Roman</vt:lpstr>
      <vt:lpstr>UTM Cookies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140</cp:revision>
  <dcterms:created xsi:type="dcterms:W3CDTF">2021-06-02T01:34:28Z</dcterms:created>
  <dcterms:modified xsi:type="dcterms:W3CDTF">2022-01-17T02:40:35Z</dcterms:modified>
</cp:coreProperties>
</file>